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7" r:id="rId2"/>
    <p:sldId id="259" r:id="rId3"/>
    <p:sldId id="258" r:id="rId4"/>
    <p:sldId id="306" r:id="rId5"/>
    <p:sldId id="307" r:id="rId6"/>
    <p:sldId id="308" r:id="rId7"/>
    <p:sldId id="309" r:id="rId8"/>
    <p:sldId id="310" r:id="rId9"/>
    <p:sldId id="311" r:id="rId10"/>
    <p:sldId id="312" r:id="rId11"/>
    <p:sldId id="313" r:id="rId12"/>
    <p:sldId id="314" r:id="rId13"/>
    <p:sldId id="315" r:id="rId14"/>
    <p:sldId id="316" r:id="rId15"/>
    <p:sldId id="317" r:id="rId16"/>
    <p:sldId id="318" r:id="rId17"/>
    <p:sldId id="319" r:id="rId18"/>
    <p:sldId id="320" r:id="rId19"/>
    <p:sldId id="321" r:id="rId20"/>
    <p:sldId id="322" r:id="rId21"/>
    <p:sldId id="323" r:id="rId22"/>
    <p:sldId id="324" r:id="rId23"/>
    <p:sldId id="325" r:id="rId24"/>
    <p:sldId id="326" r:id="rId25"/>
    <p:sldId id="327" r:id="rId26"/>
    <p:sldId id="328" r:id="rId27"/>
    <p:sldId id="329" r:id="rId28"/>
    <p:sldId id="330" r:id="rId29"/>
    <p:sldId id="331" r:id="rId30"/>
    <p:sldId id="332" r:id="rId31"/>
    <p:sldId id="302" r:id="rId32"/>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658"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14.06.2019</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4105893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smtClean="0"/>
              <a:t>Kliknutím lze upravit styl.</a:t>
            </a:r>
            <a:endParaRPr lang="cs-CZ"/>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smtClean="0"/>
              <a:t>Kliknutím můžete upravit styl předlohy.</a:t>
            </a:r>
            <a:endParaRPr lang="cs-CZ"/>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14.06.2019</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ŘÍZENÍ PROVOZU PŘÍSPĚVKOVÝCH ORGANIZACÍ</a:t>
            </a: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Ing. Žaneta </a:t>
            </a:r>
            <a:r>
              <a:rPr lang="cs-CZ" b="1" dirty="0" err="1" smtClean="0">
                <a:ln w="0"/>
                <a:solidFill>
                  <a:schemeClr val="bg1"/>
                </a:solidFill>
                <a:effectLst>
                  <a:outerShdw blurRad="38100" dist="19050" dir="2700000" algn="tl" rotWithShape="0">
                    <a:schemeClr val="dk1">
                      <a:alpha val="40000"/>
                    </a:schemeClr>
                  </a:outerShdw>
                </a:effectLst>
              </a:rPr>
              <a:t>Rylková</a:t>
            </a:r>
            <a:r>
              <a:rPr lang="cs-CZ" b="1" dirty="0" smtClean="0">
                <a:ln w="0"/>
                <a:solidFill>
                  <a:schemeClr val="bg1"/>
                </a:solidFill>
                <a:effectLst>
                  <a:outerShdw blurRad="38100" dist="19050" dir="2700000" algn="tl" rotWithShape="0">
                    <a:schemeClr val="dk1">
                      <a:alpha val="40000"/>
                    </a:schemeClr>
                  </a:outerShdw>
                </a:effectLst>
              </a:rPr>
              <a:t>, Ph.D.</a:t>
            </a: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15640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peněžní fondy</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b="1" dirty="0"/>
              <a:t>Fond kulturních a sociálních </a:t>
            </a:r>
            <a:r>
              <a:rPr lang="cs-CZ" sz="2000" b="1" dirty="0" smtClean="0"/>
              <a:t>potřeb </a:t>
            </a:r>
            <a:r>
              <a:rPr lang="cs-CZ" sz="2000" dirty="0"/>
              <a:t>slouží k zabezpečení kulturních, sociálních a jiných potřeb a stanovuje se zaměstnancům v pracovním poměru u příspěvkové organizace, nebo žákům středních odborných učilišť, interním vědeckým aspirantům, důchodcům, nebo rodinným příslušníkům zaměstnanců. Fond neposkytuje plnění osobám, které pracují pro zaměstnavatele na základě dohody o pracovní činnosti nebo dohody o provedení práce.</a:t>
            </a:r>
          </a:p>
          <a:p>
            <a:endParaRPr lang="cs-CZ" sz="2000" dirty="0"/>
          </a:p>
        </p:txBody>
      </p:sp>
    </p:spTree>
    <p:extLst>
      <p:ext uri="{BB962C8B-B14F-4D97-AF65-F5344CB8AC3E}">
        <p14:creationId xmlns:p14="http://schemas.microsoft.com/office/powerpoint/2010/main" val="4158765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peněžní fondy</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Vyhláška o FKSP dovoluje čerpat tyto druhy </a:t>
            </a:r>
            <a:r>
              <a:rPr lang="cs-CZ" sz="2000" dirty="0" smtClean="0"/>
              <a:t>plnění:</a:t>
            </a:r>
          </a:p>
          <a:p>
            <a:pPr lvl="1"/>
            <a:r>
              <a:rPr lang="cs-CZ" sz="1800" dirty="0"/>
              <a:t>Příspěvek na provoz zařízení, která slouží pro kulturní a sociální rozvoj zaměstnanců </a:t>
            </a:r>
            <a:endParaRPr lang="cs-CZ" sz="1800" dirty="0" smtClean="0"/>
          </a:p>
          <a:p>
            <a:pPr lvl="1"/>
            <a:r>
              <a:rPr lang="cs-CZ" sz="1800" dirty="0"/>
              <a:t>Pořízení hmotného </a:t>
            </a:r>
            <a:r>
              <a:rPr lang="cs-CZ" sz="1800" dirty="0" smtClean="0"/>
              <a:t>majetku</a:t>
            </a:r>
          </a:p>
          <a:p>
            <a:pPr lvl="1"/>
            <a:r>
              <a:rPr lang="cs-CZ" sz="1800" dirty="0"/>
              <a:t>Bytové účely a půjčky pro tyto účely </a:t>
            </a:r>
            <a:endParaRPr lang="cs-CZ" sz="1800" dirty="0" smtClean="0"/>
          </a:p>
          <a:p>
            <a:pPr lvl="1"/>
            <a:r>
              <a:rPr lang="cs-CZ" sz="1800" dirty="0"/>
              <a:t>Sociální půjčky </a:t>
            </a:r>
            <a:endParaRPr lang="cs-CZ" sz="1800" dirty="0" smtClean="0"/>
          </a:p>
          <a:p>
            <a:pPr lvl="1"/>
            <a:r>
              <a:rPr lang="cs-CZ" sz="1800" dirty="0"/>
              <a:t>Sociální výpomoci </a:t>
            </a:r>
            <a:endParaRPr lang="cs-CZ" sz="1800" dirty="0" smtClean="0"/>
          </a:p>
          <a:p>
            <a:pPr lvl="1"/>
            <a:r>
              <a:rPr lang="cs-CZ" sz="1800" dirty="0"/>
              <a:t>Stravování</a:t>
            </a:r>
          </a:p>
        </p:txBody>
      </p:sp>
    </p:spTree>
    <p:extLst>
      <p:ext uri="{BB962C8B-B14F-4D97-AF65-F5344CB8AC3E}">
        <p14:creationId xmlns:p14="http://schemas.microsoft.com/office/powerpoint/2010/main" val="803918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peněžní fondy</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Vyhláška o FKSP dovoluje čerpat tyto druhy </a:t>
            </a:r>
            <a:r>
              <a:rPr lang="cs-CZ" sz="2000" dirty="0" smtClean="0"/>
              <a:t>plnění:</a:t>
            </a:r>
          </a:p>
          <a:p>
            <a:pPr lvl="1"/>
            <a:r>
              <a:rPr lang="cs-CZ" sz="1800" dirty="0"/>
              <a:t>Dovolená a rekreace </a:t>
            </a:r>
            <a:endParaRPr lang="cs-CZ" sz="1800" dirty="0" smtClean="0"/>
          </a:p>
          <a:p>
            <a:pPr lvl="1"/>
            <a:r>
              <a:rPr lang="cs-CZ" sz="1800" dirty="0"/>
              <a:t>Kultura, vzdělávání, tělovýchova a sport </a:t>
            </a:r>
            <a:endParaRPr lang="cs-CZ" sz="1800" dirty="0" smtClean="0"/>
          </a:p>
          <a:p>
            <a:pPr lvl="1"/>
            <a:r>
              <a:rPr lang="cs-CZ" sz="1800" dirty="0"/>
              <a:t>Penzijní připojištění </a:t>
            </a:r>
            <a:endParaRPr lang="cs-CZ" sz="1800" dirty="0" smtClean="0"/>
          </a:p>
          <a:p>
            <a:pPr lvl="1"/>
            <a:r>
              <a:rPr lang="cs-CZ" sz="1800" dirty="0"/>
              <a:t>Pojistné na soukromé životní pojištění </a:t>
            </a:r>
            <a:endParaRPr lang="cs-CZ" sz="1800" dirty="0" smtClean="0"/>
          </a:p>
          <a:p>
            <a:pPr lvl="1"/>
            <a:r>
              <a:rPr lang="cs-CZ" sz="1800" dirty="0"/>
              <a:t>Příspěvek odborové organizaci </a:t>
            </a:r>
            <a:endParaRPr lang="cs-CZ" sz="1800" dirty="0" smtClean="0"/>
          </a:p>
          <a:p>
            <a:pPr lvl="1"/>
            <a:r>
              <a:rPr lang="cs-CZ" sz="1800" dirty="0"/>
              <a:t>Dary zaměstnancům </a:t>
            </a:r>
            <a:endParaRPr lang="cs-CZ" sz="1800" dirty="0" smtClean="0"/>
          </a:p>
          <a:p>
            <a:pPr lvl="1"/>
            <a:r>
              <a:rPr lang="cs-CZ" sz="1800" dirty="0"/>
              <a:t>Výměnné akce </a:t>
            </a:r>
          </a:p>
        </p:txBody>
      </p:sp>
    </p:spTree>
    <p:extLst>
      <p:ext uri="{BB962C8B-B14F-4D97-AF65-F5344CB8AC3E}">
        <p14:creationId xmlns:p14="http://schemas.microsoft.com/office/powerpoint/2010/main" val="1692832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úvěry, půjčky, ručení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Příspěvková organizace může uzavírat smlouvy o úvěr nebo o půjčce pokud zřizovatel dal svůj souhlas. Souhlas není požadován v případě, když je půjčka poskytnuta zaměstnancům z fondu kulturních a sociálních potřeb. Ke krytí potřeb organizace může příspěvková organizace získat od svého zřizovatele návratnou finanční výpomoc, pokud zabezpečí vrácení svými výnosy za běžný rok, nejpozději do 31. března následujícího roku, pokud zřizovatel nestanoví delší lhůtu (§34 zákona č. 250/2000 Sb.)</a:t>
            </a:r>
          </a:p>
        </p:txBody>
      </p:sp>
    </p:spTree>
    <p:extLst>
      <p:ext uri="{BB962C8B-B14F-4D97-AF65-F5344CB8AC3E}">
        <p14:creationId xmlns:p14="http://schemas.microsoft.com/office/powerpoint/2010/main" val="2347609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úvěry, půjčky, ručení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Ručit za závazky třetích osob ani je jinak zajišťovat příspěvková organizace nemůže. Příspěvková organizace může ručit za závazky svého zřizovatele, nebo za závazky jiných subjektů, které zřídil a založil zřizovatel.</a:t>
            </a:r>
          </a:p>
          <a:p>
            <a:r>
              <a:rPr lang="cs-CZ" sz="2000" dirty="0"/>
              <a:t>Pořizovat věci nákupem na splátky nebo prostřednictvím smlouvy o nájmu s právem koupě je u příspěvkové organizace možné, jestliže obdržela dříve písemné povolení od zřizovatele.</a:t>
            </a:r>
          </a:p>
          <a:p>
            <a:endParaRPr lang="cs-CZ" sz="2000" dirty="0"/>
          </a:p>
        </p:txBody>
      </p:sp>
    </p:spTree>
    <p:extLst>
      <p:ext uri="{BB962C8B-B14F-4D97-AF65-F5344CB8AC3E}">
        <p14:creationId xmlns:p14="http://schemas.microsoft.com/office/powerpoint/2010/main" val="30113479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úvěry, půjčky, ručení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Nakládat s cennými papíry není dovoleno příspěvkovým organizacím. Ty nemohou nakupovat akcie ani jiné cenné papíry. Jako protihodnotou za své pohledávky může organizace přijmout cenné papíry, avšak s písemným souhlasem zřizovatele. Co se týká směnek, příspěvková organizace nemůže směnky vystavovat nebo je přijímat, ani nemůže být směnečným ručitelem.</a:t>
            </a:r>
          </a:p>
        </p:txBody>
      </p:sp>
    </p:spTree>
    <p:extLst>
      <p:ext uri="{BB962C8B-B14F-4D97-AF65-F5344CB8AC3E}">
        <p14:creationId xmlns:p14="http://schemas.microsoft.com/office/powerpoint/2010/main" val="39618001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úvěry, půjčky, ručení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Příspěvková organizace může být financována dary, které mohou poskytovat fyzické a právnické osoby z tuzemska i zahraničí. Jestliže je dar účelový, mohou se prostředky použít jen na daný účel (Maderová </a:t>
            </a:r>
            <a:r>
              <a:rPr lang="cs-CZ" sz="2000" dirty="0" err="1"/>
              <a:t>Voltnerová</a:t>
            </a:r>
            <a:r>
              <a:rPr lang="cs-CZ" sz="2000" dirty="0"/>
              <a:t>, </a:t>
            </a:r>
            <a:r>
              <a:rPr lang="cs-CZ" sz="2000" dirty="0" err="1"/>
              <a:t>Tégl</a:t>
            </a:r>
            <a:r>
              <a:rPr lang="cs-CZ" sz="2000" dirty="0"/>
              <a:t>, 2011). Poskytování darů příspěvkovou organizací jiným subjektům není možné, výjimku tvoří jen obvyklé finanční dary nebo věcné dary pro své zaměstnance nebo jiným osobám ze svého fondu kulturních a sociálních potřeb.</a:t>
            </a:r>
          </a:p>
        </p:txBody>
      </p:sp>
    </p:spTree>
    <p:extLst>
      <p:ext uri="{BB962C8B-B14F-4D97-AF65-F5344CB8AC3E}">
        <p14:creationId xmlns:p14="http://schemas.microsoft.com/office/powerpoint/2010/main" val="19536634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školství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Vícezdrojové financování znamená, že školy a školská zařízení získávají své finanční prostředky z:</a:t>
            </a:r>
          </a:p>
          <a:p>
            <a:pPr lvl="1"/>
            <a:r>
              <a:rPr lang="cs-CZ" sz="1800" dirty="0"/>
              <a:t>dotací ze státního rozpočtu,</a:t>
            </a:r>
          </a:p>
          <a:p>
            <a:pPr lvl="1"/>
            <a:r>
              <a:rPr lang="cs-CZ" sz="1800" dirty="0"/>
              <a:t>příspěvků od svého zřizovatele,</a:t>
            </a:r>
          </a:p>
          <a:p>
            <a:pPr lvl="1"/>
            <a:r>
              <a:rPr lang="cs-CZ" sz="1800" dirty="0"/>
              <a:t>vlastní případně doplňkové činnosti,</a:t>
            </a:r>
          </a:p>
          <a:p>
            <a:pPr lvl="1"/>
            <a:r>
              <a:rPr lang="cs-CZ" sz="1800" dirty="0"/>
              <a:t>peněžních fondů (rezervní fond, fond investic, fond kulturních a sociálních potřeb, fond odměn),</a:t>
            </a:r>
          </a:p>
          <a:p>
            <a:pPr lvl="1"/>
            <a:r>
              <a:rPr lang="cs-CZ" sz="1800" dirty="0"/>
              <a:t>ostatních zdrojů (z programů Evropské unie, z peněžních darů od fyzických nebo právnických osob atd.).</a:t>
            </a:r>
          </a:p>
        </p:txBody>
      </p:sp>
    </p:spTree>
    <p:extLst>
      <p:ext uri="{BB962C8B-B14F-4D97-AF65-F5344CB8AC3E}">
        <p14:creationId xmlns:p14="http://schemas.microsoft.com/office/powerpoint/2010/main" val="27898672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školství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smtClean="0"/>
              <a:t>Obdržené </a:t>
            </a:r>
            <a:r>
              <a:rPr lang="cs-CZ" sz="2000" dirty="0"/>
              <a:t>finanční prostředky jsou používány na krytí přímých nákladů na vzdělávání (hradí je stát) a ostatních nákladů (provozní a investiční) – ty jsou hrazeny z rozpočtu zřizovatele.</a:t>
            </a:r>
          </a:p>
          <a:p>
            <a:r>
              <a:rPr lang="cs-CZ" sz="2000" dirty="0"/>
              <a:t>Školy a školská zařízení mohou vykonávat hospodářskou činnost, která jim pomáhá zvyšovat či doplňovat finanční zdroje na provoz či investice.</a:t>
            </a:r>
          </a:p>
        </p:txBody>
      </p:sp>
    </p:spTree>
    <p:extLst>
      <p:ext uri="{BB962C8B-B14F-4D97-AF65-F5344CB8AC3E}">
        <p14:creationId xmlns:p14="http://schemas.microsoft.com/office/powerpoint/2010/main" val="29968167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školství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Mezi neinvestiční výdaje (výdajové položky) na provoz škol patří náklady na:</a:t>
            </a:r>
          </a:p>
          <a:p>
            <a:pPr lvl="1"/>
            <a:r>
              <a:rPr lang="cs-CZ" sz="1800" dirty="0"/>
              <a:t>mzdy, zdravotní a sociální pojištění, příděl do fondu kulturních a sociálních potřeb,</a:t>
            </a:r>
          </a:p>
          <a:p>
            <a:pPr lvl="1"/>
            <a:r>
              <a:rPr lang="cs-CZ" sz="1800" dirty="0"/>
              <a:t>energie,</a:t>
            </a:r>
          </a:p>
          <a:p>
            <a:pPr lvl="1"/>
            <a:r>
              <a:rPr lang="cs-CZ" sz="1800" dirty="0"/>
              <a:t>materiál,</a:t>
            </a:r>
          </a:p>
          <a:p>
            <a:pPr lvl="1"/>
            <a:r>
              <a:rPr lang="cs-CZ" sz="1800" dirty="0"/>
              <a:t>služby,</a:t>
            </a:r>
          </a:p>
          <a:p>
            <a:pPr lvl="1"/>
            <a:r>
              <a:rPr lang="cs-CZ" sz="1800" dirty="0"/>
              <a:t>daně a poplatky.</a:t>
            </a:r>
          </a:p>
        </p:txBody>
      </p:sp>
    </p:spTree>
    <p:extLst>
      <p:ext uri="{BB962C8B-B14F-4D97-AF65-F5344CB8AC3E}">
        <p14:creationId xmlns:p14="http://schemas.microsoft.com/office/powerpoint/2010/main" val="43576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873903"/>
            <a:ext cx="3222810" cy="1712888"/>
          </a:xfrm>
          <a:prstGeom prst="rect">
            <a:avLst/>
          </a:prstGeom>
        </p:spPr>
        <p:txBody>
          <a:bodyPr vert="horz" lIns="68580" tIns="34290" rIns="68580" bIns="34290" rtlCol="0" anchor="t">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pPr algn="l"/>
            <a:endParaRPr lang="cs-CZ" sz="3000" b="1" dirty="0">
              <a:solidFill>
                <a:schemeClr val="bg1"/>
              </a:solidFill>
            </a:endParaRPr>
          </a:p>
          <a:p>
            <a:r>
              <a:rPr lang="pl-PL" sz="3000" b="1" dirty="0" smtClean="0">
                <a:solidFill>
                  <a:schemeClr val="bg1"/>
                </a:solidFill>
              </a:rPr>
              <a:t>Financování příspěvkových organizací</a:t>
            </a:r>
            <a:endParaRPr lang="pl-PL" sz="3000" b="1" dirty="0">
              <a:solidFill>
                <a:schemeClr val="bg1"/>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088674" y="1475003"/>
            <a:ext cx="4011718" cy="3256987"/>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cs typeface="Arial" panose="020B0604020202020204" pitchFamily="34" charset="0"/>
              </a:rPr>
              <a:t>Peněžní fondy příspěvkové organizace</a:t>
            </a:r>
          </a:p>
          <a:p>
            <a:r>
              <a:rPr lang="cs-CZ" sz="1800" b="1" dirty="0" smtClean="0">
                <a:cs typeface="Arial" panose="020B0604020202020204" pitchFamily="34" charset="0"/>
              </a:rPr>
              <a:t>Financování školství</a:t>
            </a:r>
          </a:p>
          <a:p>
            <a:r>
              <a:rPr lang="cs-CZ" sz="1800" b="1" dirty="0" smtClean="0">
                <a:cs typeface="Arial" panose="020B0604020202020204" pitchFamily="34" charset="0"/>
              </a:rPr>
              <a:t>Financování zdravotnictví</a:t>
            </a:r>
          </a:p>
          <a:p>
            <a:r>
              <a:rPr lang="cs-CZ" sz="1800" b="1" dirty="0" smtClean="0">
                <a:cs typeface="Arial" panose="020B0604020202020204" pitchFamily="34" charset="0"/>
              </a:rPr>
              <a:t>Financování sociálních služeb</a:t>
            </a:r>
          </a:p>
          <a:p>
            <a:r>
              <a:rPr lang="cs-CZ" sz="1800" b="1" dirty="0" smtClean="0">
                <a:cs typeface="Arial" panose="020B0604020202020204" pitchFamily="34" charset="0"/>
              </a:rPr>
              <a:t>Financování kultury</a:t>
            </a:r>
          </a:p>
        </p:txBody>
      </p:sp>
      <p:sp>
        <p:nvSpPr>
          <p:cNvPr id="3" name="TextovéPole 2"/>
          <p:cNvSpPr txBox="1"/>
          <p:nvPr/>
        </p:nvSpPr>
        <p:spPr>
          <a:xfrm>
            <a:off x="645459" y="2904565"/>
            <a:ext cx="2702859" cy="438581"/>
          </a:xfrm>
          <a:prstGeom prst="rect">
            <a:avLst/>
          </a:prstGeom>
          <a:noFill/>
        </p:spPr>
        <p:txBody>
          <a:bodyPr wrap="square" lIns="68580" tIns="34290" rIns="68580" bIns="34290" rtlCol="0">
            <a:spAutoFit/>
          </a:bodyPr>
          <a:lstStyle/>
          <a:p>
            <a:r>
              <a:rPr lang="cs-CZ" sz="2400" dirty="0">
                <a:solidFill>
                  <a:schemeClr val="bg1"/>
                </a:solidFill>
              </a:rPr>
              <a:t>Struktura přednášky</a:t>
            </a:r>
          </a:p>
        </p:txBody>
      </p:sp>
      <p:pic>
        <p:nvPicPr>
          <p:cNvPr id="12" name="Obrázek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školství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Příjmové položky v rozpočtech škol tvoří:</a:t>
            </a:r>
          </a:p>
          <a:p>
            <a:pPr lvl="1"/>
            <a:r>
              <a:rPr lang="cs-CZ" sz="1800" dirty="0"/>
              <a:t>dotace od Ministerstva školství, mládeže a tělovýchovy – ta je poskytována prostřednictvím krajského nebo obecního úřadu, v jehož působnosti se příslušná škola nachází. Finanční prostředky z rozpočtu Ministerstva se přidělují na přímé neinvestiční výdaje. Takže zřizovatel obec nebo kraj na provoz školy nepřispívá, nebo přispívá částečně na to, co není pokryto z dotací od MŠMT,</a:t>
            </a:r>
          </a:p>
          <a:p>
            <a:pPr lvl="1"/>
            <a:r>
              <a:rPr lang="cs-CZ" sz="1800" dirty="0"/>
              <a:t>prodej materiálu a majetku,</a:t>
            </a:r>
          </a:p>
          <a:p>
            <a:pPr lvl="1"/>
            <a:r>
              <a:rPr lang="cs-CZ" sz="1800" dirty="0"/>
              <a:t>úroky z vlastních finančních prostředků.</a:t>
            </a:r>
          </a:p>
        </p:txBody>
      </p:sp>
    </p:spTree>
    <p:extLst>
      <p:ext uri="{BB962C8B-B14F-4D97-AF65-F5344CB8AC3E}">
        <p14:creationId xmlns:p14="http://schemas.microsoft.com/office/powerpoint/2010/main" val="28871875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školství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Školám jsou finanční prostředky rozdělovány tzv. normativní metodou – to znamená dle průměrných neinvestičních výdajů připadajících na jednotku výkonu, tedy na jednoho žáka nebo studenta, který se ve škole vzdělává, stravuje nebo je tam ubytován. Ministerstvo školství, mládeže a tělovýchovy rozepisuje peněžní prostředky podle republikových normativů a poskytuje tak finanční prostředky jako formu dotace na zvláštní účet kraje. Na základě krajských normativů potom krajský úřad rozdělí finanční prostředky právnickým osobám, které vykonávají činnost škol a školských zařízení.</a:t>
            </a:r>
          </a:p>
        </p:txBody>
      </p:sp>
    </p:spTree>
    <p:extLst>
      <p:ext uri="{BB962C8B-B14F-4D97-AF65-F5344CB8AC3E}">
        <p14:creationId xmlns:p14="http://schemas.microsoft.com/office/powerpoint/2010/main" val="13595418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školství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Normativní rozpis se stanovuje 2 postupnými kroky:</a:t>
            </a:r>
          </a:p>
          <a:p>
            <a:pPr lvl="1"/>
            <a:r>
              <a:rPr lang="cs-CZ" sz="1800" dirty="0"/>
              <a:t>Stanoví se normativní počet pedagogických a nepedagogických pracovníků a jim odpovídající výše mzdových prostředků.</a:t>
            </a:r>
          </a:p>
          <a:p>
            <a:pPr lvl="1"/>
            <a:r>
              <a:rPr lang="cs-CZ" sz="1800" dirty="0"/>
              <a:t>Následně se stanoví výše ostatních neinvestičních výdajů.</a:t>
            </a:r>
          </a:p>
          <a:p>
            <a:pPr lvl="1"/>
            <a:endParaRPr lang="cs-CZ" sz="1800" dirty="0"/>
          </a:p>
        </p:txBody>
      </p:sp>
    </p:spTree>
    <p:extLst>
      <p:ext uri="{BB962C8B-B14F-4D97-AF65-F5344CB8AC3E}">
        <p14:creationId xmlns:p14="http://schemas.microsoft.com/office/powerpoint/2010/main" val="9212001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školství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smtClean="0"/>
              <a:t>Normativy:</a:t>
            </a:r>
          </a:p>
          <a:p>
            <a:pPr lvl="1"/>
            <a:r>
              <a:rPr lang="cs-CZ" sz="1800" dirty="0"/>
              <a:t>Republikové normativy ministerstva se rozepisují jako průměrný příspěvek státu na výdaje na vzdělávání a školské služby pro jedno dítě, žáka nebo studenta příslušné věkové kategorie na kalendářní rok. Jedná se o přímé neinvestiční výdaje, které jsou členěny na mzdové prostředky a odvody a na ostatní neinvestiční výdaje. Tyto normativy také uvádějí vyjádření limitu počtu zaměstnanců připadajících na 1000 dětí, žáků nebo studentů v dané věkové kategorii. </a:t>
            </a:r>
            <a:endParaRPr lang="cs-CZ" sz="1800" dirty="0" smtClean="0"/>
          </a:p>
          <a:p>
            <a:pPr lvl="1"/>
            <a:r>
              <a:rPr lang="cs-CZ" sz="1800" dirty="0"/>
              <a:t>Krajské normativy (v příslušném kraji) určuje odbor školství krajského úřadu jako výši výdajů, které připadají na jednotku výkonu na kalendářní rok. Tyto normativy berou v potaz místní podmínky a </a:t>
            </a:r>
            <a:r>
              <a:rPr lang="cs-CZ" sz="1800" dirty="0" smtClean="0"/>
              <a:t>priority.</a:t>
            </a:r>
            <a:endParaRPr lang="cs-CZ" sz="1800" dirty="0"/>
          </a:p>
          <a:p>
            <a:pPr lvl="1"/>
            <a:endParaRPr lang="cs-CZ" sz="1800" dirty="0"/>
          </a:p>
        </p:txBody>
      </p:sp>
    </p:spTree>
    <p:extLst>
      <p:ext uri="{BB962C8B-B14F-4D97-AF65-F5344CB8AC3E}">
        <p14:creationId xmlns:p14="http://schemas.microsoft.com/office/powerpoint/2010/main" val="1697735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sociální služby</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Příspěvkové organizace v oblasti sociálních služeb jsou financovány dle zákona č. 108/2006 Sb., o sociálních službách, ve znění pozdějších předpisů jako registrovaní poskytovatelé sociálních služeb v dikci dotačního řízení Ministerstva práce a sociálních věcí dle zvláštních předpisů</a:t>
            </a:r>
            <a:r>
              <a:rPr lang="cs-CZ" sz="2000" dirty="0" smtClean="0"/>
              <a:t>.</a:t>
            </a:r>
            <a:endParaRPr lang="cs-CZ" sz="1800" dirty="0"/>
          </a:p>
          <a:p>
            <a:r>
              <a:rPr lang="cs-CZ" sz="1800" dirty="0"/>
              <a:t>Hlavním zdrojem příjmů jsou tak </a:t>
            </a:r>
            <a:r>
              <a:rPr lang="cs-CZ" sz="1800" b="1" dirty="0"/>
              <a:t>dotace ze státního rozpočtu</a:t>
            </a:r>
            <a:r>
              <a:rPr lang="cs-CZ" sz="1800" dirty="0"/>
              <a:t>. Mezi další významné zdroje patří příspěvek na péči klientům, platby od klientů z jejich vlastních zdrojů, dotace od zřizovatelů, úhrady z veřejného zdravotního pojištění, dotace z rozpočtů územních samosprávných celků, příspěvky obcí či krajů na provoz příspěvkové organizace, dary, příjmy z vedlejší činnosti, zdroje Evropské unie (Ministerstvo práce a sociálních věcí, 2018). Je tak uplatňován vícezdrojový systém financování sociálních služeb.</a:t>
            </a:r>
          </a:p>
          <a:p>
            <a:endParaRPr lang="cs-CZ" sz="2000" dirty="0"/>
          </a:p>
        </p:txBody>
      </p:sp>
    </p:spTree>
    <p:extLst>
      <p:ext uri="{BB962C8B-B14F-4D97-AF65-F5344CB8AC3E}">
        <p14:creationId xmlns:p14="http://schemas.microsoft.com/office/powerpoint/2010/main" val="2808676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kultura</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Jsou rozlišovány 2 základní formy podpory </a:t>
            </a:r>
            <a:r>
              <a:rPr lang="cs-CZ" sz="2000" dirty="0" smtClean="0"/>
              <a:t>umění:</a:t>
            </a:r>
            <a:endParaRPr lang="cs-CZ" sz="2000" dirty="0"/>
          </a:p>
          <a:p>
            <a:pPr lvl="1"/>
            <a:r>
              <a:rPr lang="cs-CZ" sz="1800" dirty="0"/>
              <a:t>přímá podpora – jedná se o přímé zdroje veřejné podpory z dotací z veřejných rozpočtů. Patří sem především daně a poplatky (např. koncesionářské poplatky za televizní a rozhlasový příjem), příjmy z vlastní činnosti, dary a sponzorství, loterie a sázky, veřejné sbírky, podpora z nadací a nadačních fondů, komunální obligace. Přímá veřejná podpora je závislá na získávání prostředků od ziskových subjektů a přerozdělení těchto prostředků směrem k subjektům podporovaným formou různých dotací z veřejných rozpočtů. Přímá podpora je také odvislá od získávání prostředků ze zdrojů nezávislých na rozpočtovém procesu.</a:t>
            </a:r>
          </a:p>
          <a:p>
            <a:endParaRPr lang="cs-CZ" sz="2000" dirty="0"/>
          </a:p>
        </p:txBody>
      </p:sp>
    </p:spTree>
    <p:extLst>
      <p:ext uri="{BB962C8B-B14F-4D97-AF65-F5344CB8AC3E}">
        <p14:creationId xmlns:p14="http://schemas.microsoft.com/office/powerpoint/2010/main" val="14715689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kultura</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Jsou rozlišovány 2 základní formy podpory </a:t>
            </a:r>
            <a:r>
              <a:rPr lang="cs-CZ" sz="2000" dirty="0" smtClean="0"/>
              <a:t>umění:</a:t>
            </a:r>
            <a:endParaRPr lang="cs-CZ" sz="2000" dirty="0"/>
          </a:p>
          <a:p>
            <a:pPr lvl="1"/>
            <a:r>
              <a:rPr lang="cs-CZ" sz="1800" dirty="0" smtClean="0"/>
              <a:t>nepřímá </a:t>
            </a:r>
            <a:r>
              <a:rPr lang="cs-CZ" sz="1800" dirty="0"/>
              <a:t>podpora – daňové úlevy pro umělce a umělecké instituce, daňové úlevy a zproštění daní u příjemců darů a charitativních dárců. Cílem nepřímé podpory je podpořit umění a přístup širšího obyvatelstva k umění.</a:t>
            </a:r>
          </a:p>
          <a:p>
            <a:endParaRPr lang="cs-CZ" sz="2000" dirty="0"/>
          </a:p>
        </p:txBody>
      </p:sp>
    </p:spTree>
    <p:extLst>
      <p:ext uri="{BB962C8B-B14F-4D97-AF65-F5344CB8AC3E}">
        <p14:creationId xmlns:p14="http://schemas.microsoft.com/office/powerpoint/2010/main" val="2493862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zdravotnictví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Česká republika využívá k financování oblasti zdravotnictví tzv. </a:t>
            </a:r>
            <a:r>
              <a:rPr lang="cs-CZ" sz="2000" dirty="0" err="1"/>
              <a:t>Bismarkův</a:t>
            </a:r>
            <a:r>
              <a:rPr lang="cs-CZ" sz="2000" dirty="0"/>
              <a:t> model (typický pro většinu západoevropských zemí), který je založen na bázi všeobecného zdravotního pojištění. Stát garantuje v rámci tohoto modelu zdravotní péči. Zákon stanovuje povinnost platit pojistné do fondu zdravotního pojištění. Fond nespravuje stát, ale zdravotní pojišťovna. Státu však zůstává odpovědnost za vybrané finanční prostředky prostřednictvím dohledu, kontroly a regulace počtu zdravotních pojišťoven. </a:t>
            </a:r>
          </a:p>
        </p:txBody>
      </p:sp>
    </p:spTree>
    <p:extLst>
      <p:ext uri="{BB962C8B-B14F-4D97-AF65-F5344CB8AC3E}">
        <p14:creationId xmlns:p14="http://schemas.microsoft.com/office/powerpoint/2010/main" val="18814727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zdravotnictví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Stát je plátcem za osoby vymezené zákonem č. 48/1997 Sb., o veřejném zdravotním pojištění, ve znění pozdějších předpisů. Platba pojistného je povinností občana ze zákona. Platícími subjekty jsou zaměstnanci, zaměstnavatelé, osoby samostatně výdělečně činné, osoby bez zdanitelných příjmů. </a:t>
            </a:r>
            <a:r>
              <a:rPr lang="cs-CZ" sz="2000" dirty="0" err="1"/>
              <a:t>Bismarkův</a:t>
            </a:r>
            <a:r>
              <a:rPr lang="cs-CZ" sz="2000" dirty="0"/>
              <a:t> model uplatňuje princip solidarity – každý platí v závislosti na svých příjmech a obdržuje zdravotní péči dle potřeby.</a:t>
            </a:r>
          </a:p>
          <a:p>
            <a:endParaRPr lang="cs-CZ" sz="2000" dirty="0"/>
          </a:p>
        </p:txBody>
      </p:sp>
    </p:spTree>
    <p:extLst>
      <p:ext uri="{BB962C8B-B14F-4D97-AF65-F5344CB8AC3E}">
        <p14:creationId xmlns:p14="http://schemas.microsoft.com/office/powerpoint/2010/main" val="35752254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zdravotnictví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smtClean="0"/>
              <a:t>Způsoby úhrady zdravotních služeb:</a:t>
            </a:r>
          </a:p>
          <a:p>
            <a:pPr lvl="1"/>
            <a:r>
              <a:rPr lang="cs-CZ" sz="1800" dirty="0"/>
              <a:t>Platba za ošetřovací </a:t>
            </a:r>
            <a:r>
              <a:rPr lang="cs-CZ" sz="1800" dirty="0" smtClean="0"/>
              <a:t>den</a:t>
            </a:r>
          </a:p>
          <a:p>
            <a:pPr lvl="1"/>
            <a:r>
              <a:rPr lang="cs-CZ" sz="1800" dirty="0" smtClean="0"/>
              <a:t>Platba </a:t>
            </a:r>
            <a:r>
              <a:rPr lang="cs-CZ" sz="1800" dirty="0"/>
              <a:t>za </a:t>
            </a:r>
            <a:r>
              <a:rPr lang="cs-CZ" sz="1800" dirty="0" smtClean="0"/>
              <a:t>výkon</a:t>
            </a:r>
          </a:p>
          <a:p>
            <a:pPr lvl="1"/>
            <a:r>
              <a:rPr lang="cs-CZ" sz="1800" dirty="0" smtClean="0"/>
              <a:t>Kapitační platba</a:t>
            </a:r>
          </a:p>
          <a:p>
            <a:pPr lvl="1"/>
            <a:r>
              <a:rPr lang="cs-CZ" sz="1800" dirty="0" smtClean="0"/>
              <a:t>Platba </a:t>
            </a:r>
            <a:r>
              <a:rPr lang="cs-CZ" sz="1800" dirty="0"/>
              <a:t>za </a:t>
            </a:r>
            <a:r>
              <a:rPr lang="cs-CZ" sz="1800" dirty="0" smtClean="0"/>
              <a:t>diagnózu</a:t>
            </a:r>
            <a:endParaRPr lang="cs-CZ" sz="1800" dirty="0"/>
          </a:p>
          <a:p>
            <a:endParaRPr lang="cs-CZ" sz="2000" dirty="0"/>
          </a:p>
        </p:txBody>
      </p:sp>
    </p:spTree>
    <p:extLst>
      <p:ext uri="{BB962C8B-B14F-4D97-AF65-F5344CB8AC3E}">
        <p14:creationId xmlns:p14="http://schemas.microsoft.com/office/powerpoint/2010/main" val="281846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899592" y="1196045"/>
            <a:ext cx="7266946" cy="262709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000" b="1" i="1" dirty="0"/>
              <a:t>Cílem přednášky je</a:t>
            </a:r>
            <a:r>
              <a:rPr lang="cs-CZ" sz="2000" b="1" i="1" dirty="0" smtClean="0"/>
              <a:t>:</a:t>
            </a:r>
          </a:p>
          <a:p>
            <a:r>
              <a:rPr lang="cs-CZ" sz="2000" b="1" i="1" dirty="0" smtClean="0"/>
              <a:t>Charakterizovat peněžní fondy</a:t>
            </a:r>
          </a:p>
          <a:p>
            <a:r>
              <a:rPr lang="cs-CZ" sz="2000" b="1" i="1" dirty="0" smtClean="0"/>
              <a:t>Charakterizovat specifika financování vybraných oblastí působní příspěvkových organizací</a:t>
            </a: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81162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zdravotnictví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smtClean="0"/>
              <a:t>Způsoby úhrady zdravotních služeb:</a:t>
            </a:r>
          </a:p>
          <a:p>
            <a:pPr lvl="1"/>
            <a:r>
              <a:rPr lang="cs-CZ" sz="1800" dirty="0"/>
              <a:t>Účelové </a:t>
            </a:r>
            <a:r>
              <a:rPr lang="cs-CZ" sz="1800" dirty="0" smtClean="0"/>
              <a:t>paušály</a:t>
            </a:r>
            <a:endParaRPr lang="cs-CZ" sz="1800" dirty="0"/>
          </a:p>
          <a:p>
            <a:pPr lvl="1"/>
            <a:r>
              <a:rPr lang="cs-CZ" sz="1800" dirty="0" smtClean="0"/>
              <a:t>Bonifikace</a:t>
            </a:r>
          </a:p>
          <a:p>
            <a:pPr lvl="1"/>
            <a:r>
              <a:rPr lang="cs-CZ" sz="1800" dirty="0" smtClean="0"/>
              <a:t>Funkční rozpočet</a:t>
            </a:r>
          </a:p>
          <a:p>
            <a:pPr lvl="1"/>
            <a:r>
              <a:rPr lang="cs-CZ" sz="1800" dirty="0" smtClean="0"/>
              <a:t>Smluvní </a:t>
            </a:r>
            <a:r>
              <a:rPr lang="cs-CZ" sz="1800" dirty="0"/>
              <a:t>financování – </a:t>
            </a:r>
            <a:r>
              <a:rPr lang="cs-CZ" sz="1800" dirty="0" err="1" smtClean="0"/>
              <a:t>contracting</a:t>
            </a:r>
            <a:endParaRPr lang="cs-CZ" sz="1800" dirty="0"/>
          </a:p>
          <a:p>
            <a:pPr lvl="1"/>
            <a:r>
              <a:rPr lang="cs-CZ" sz="1800" smtClean="0"/>
              <a:t>Spoluúčast pacienta</a:t>
            </a:r>
            <a:endParaRPr lang="cs-CZ" sz="1800" dirty="0"/>
          </a:p>
          <a:p>
            <a:endParaRPr lang="cs-CZ" sz="1800" dirty="0"/>
          </a:p>
        </p:txBody>
      </p:sp>
    </p:spTree>
    <p:extLst>
      <p:ext uri="{BB962C8B-B14F-4D97-AF65-F5344CB8AC3E}">
        <p14:creationId xmlns:p14="http://schemas.microsoft.com/office/powerpoint/2010/main" val="2655048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39769" y="432392"/>
            <a:ext cx="2365070" cy="392415"/>
          </a:xfrm>
          <a:prstGeom prst="rect">
            <a:avLst/>
          </a:prstGeom>
        </p:spPr>
        <p:txBody>
          <a:bodyPr wrap="none" lIns="68580" tIns="34290" rIns="68580" bIns="34290">
            <a:spAutoFit/>
          </a:bodyPr>
          <a:lstStyle/>
          <a:p>
            <a:pPr algn="ctr" defTabSz="685800">
              <a:defRPr/>
            </a:pPr>
            <a:r>
              <a:rPr lang="cs-CZ" sz="2100" b="1" kern="0" dirty="0">
                <a:solidFill>
                  <a:srgbClr val="307871"/>
                </a:solidFill>
                <a:latin typeface="Times New Roman"/>
                <a:ea typeface="+mj-ea"/>
                <a:cs typeface="+mj-cs"/>
              </a:rPr>
              <a:t>Shrnutí </a:t>
            </a:r>
            <a:r>
              <a:rPr lang="cs-CZ" sz="2100" b="1" kern="0" dirty="0" smtClean="0">
                <a:solidFill>
                  <a:srgbClr val="307871"/>
                </a:solidFill>
                <a:latin typeface="Times New Roman"/>
                <a:ea typeface="+mj-ea"/>
                <a:cs typeface="+mj-cs"/>
              </a:rPr>
              <a:t>přednášky</a:t>
            </a:r>
            <a:endParaRPr lang="en-GB" sz="2100" b="1" kern="0" dirty="0">
              <a:solidFill>
                <a:sysClr val="windowText" lastClr="000000"/>
              </a:solidFill>
            </a:endParaRPr>
          </a:p>
        </p:txBody>
      </p:sp>
      <p:sp>
        <p:nvSpPr>
          <p:cNvPr id="2" name="TextovéPole 1"/>
          <p:cNvSpPr txBox="1"/>
          <p:nvPr/>
        </p:nvSpPr>
        <p:spPr>
          <a:xfrm>
            <a:off x="188640" y="892406"/>
            <a:ext cx="8796083" cy="992579"/>
          </a:xfrm>
          <a:prstGeom prst="rect">
            <a:avLst/>
          </a:prstGeom>
          <a:solidFill>
            <a:schemeClr val="accent6">
              <a:lumMod val="40000"/>
              <a:lumOff val="60000"/>
            </a:schemeClr>
          </a:solidFill>
        </p:spPr>
        <p:txBody>
          <a:bodyPr wrap="square" lIns="68580" tIns="34290" rIns="68580" bIns="34290" rtlCol="0">
            <a:spAutoFit/>
          </a:bodyPr>
          <a:lstStyle/>
          <a:p>
            <a:r>
              <a:rPr lang="cs-CZ" sz="2000" dirty="0" smtClean="0"/>
              <a:t>Prezentace charakterizovala blíže peněžní fondy příspěvkové organizace. V</a:t>
            </a:r>
            <a:r>
              <a:rPr lang="cs-CZ" sz="2000" dirty="0"/>
              <a:t> rámci </a:t>
            </a:r>
            <a:r>
              <a:rPr lang="cs-CZ" sz="2000" dirty="0" smtClean="0"/>
              <a:t>prezentace </a:t>
            </a:r>
            <a:r>
              <a:rPr lang="cs-CZ" sz="2000" dirty="0"/>
              <a:t>byly představeny také specifika financování v oblasti zdravotnictví, kultury, školství, sociálních služeb. </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794406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peněžní fondy</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Příspěvková organizace vytváří rezervní fond, fond investic, fond odměn, fond kulturních a sociálních potřeb v souladu se zákonem č. 250/2000 Sb., o rozpočtových pravidlech územních rozpočtů.</a:t>
            </a:r>
          </a:p>
          <a:p>
            <a:r>
              <a:rPr lang="cs-CZ" sz="1800" dirty="0"/>
              <a:t>Vyhláška č. 410/2009 Sb. uvádí v § 27 fondy účetní jednotky: fond odměn, fond kulturních a sociálních potřeb, rezervní fond tvořený ze zlepšeného výsledku hospodaření, rezervní fond z ostatních titulů a fond reprodukce majetku, fond investic a ostatní fondy.</a:t>
            </a:r>
          </a:p>
          <a:p>
            <a:r>
              <a:rPr lang="cs-CZ" sz="1800" dirty="0"/>
              <a:t>Zůstatky v peněžních fondech se převádějí do následujícího roku po skončení roku.</a:t>
            </a:r>
          </a:p>
          <a:p>
            <a:pPr lvl="0"/>
            <a:endParaRPr lang="cs-CZ" sz="2000" dirty="0"/>
          </a:p>
        </p:txBody>
      </p:sp>
    </p:spTree>
    <p:extLst>
      <p:ext uri="{BB962C8B-B14F-4D97-AF65-F5344CB8AC3E}">
        <p14:creationId xmlns:p14="http://schemas.microsoft.com/office/powerpoint/2010/main" val="409968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peněžní fondy</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a:t>Rezervní fond</a:t>
            </a:r>
            <a:r>
              <a:rPr lang="cs-CZ" sz="1800" dirty="0"/>
              <a:t> vychází ze zlepšeného výsledku hospodaření organizace. Zlepšený hospodářský výsledek znamená, že skutečné výnosy z hospodaření jsou spolu s přijatým provozním příspěvkem vyšší než provozní náklady. Zlepšený hospodářský výsledek se přiřazuje do fondu odměn a rezervního fondu – přiřazení schvaluje zřizovatel. V rámci rezervního fondu mohou být zahrnuty finanční dary nebo prostředky. Rezervní fond používá přidělené dary a prostředky na daný účel. Rezervní fond se používá pro další rozvoj činností organizace, nebo k časovému překlenutí dočasného nesouladu mezi výnosy a náklady nebo k úhradě ztráty za předchozí léta. Účelové peněžní dary se musí použít na přesně daný účel.</a:t>
            </a:r>
          </a:p>
          <a:p>
            <a:pPr lvl="0"/>
            <a:endParaRPr lang="cs-CZ" sz="2000" dirty="0"/>
          </a:p>
        </p:txBody>
      </p:sp>
    </p:spTree>
    <p:extLst>
      <p:ext uri="{BB962C8B-B14F-4D97-AF65-F5344CB8AC3E}">
        <p14:creationId xmlns:p14="http://schemas.microsoft.com/office/powerpoint/2010/main" val="2164707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peněžní fondy</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Použít rezervní fond je možné:</a:t>
            </a:r>
          </a:p>
          <a:p>
            <a:pPr lvl="1"/>
            <a:r>
              <a:rPr lang="cs-CZ" sz="1800" dirty="0"/>
              <a:t>k financování dalšího rozvoje organizace,</a:t>
            </a:r>
          </a:p>
          <a:p>
            <a:pPr lvl="1"/>
            <a:r>
              <a:rPr lang="cs-CZ" sz="1800" dirty="0"/>
              <a:t>k překlenutí dočasného časového nesouladu mezi výnosy organizace a jejími náklady,</a:t>
            </a:r>
          </a:p>
          <a:p>
            <a:pPr lvl="1"/>
            <a:r>
              <a:rPr lang="cs-CZ" sz="1800" dirty="0"/>
              <a:t>k úhradě případných sankcí za porušení rozpočtové kázně,</a:t>
            </a:r>
          </a:p>
          <a:p>
            <a:pPr lvl="1"/>
            <a:r>
              <a:rPr lang="cs-CZ" sz="1800" dirty="0"/>
              <a:t>k úhradě ztráty, které příspěvková organizace měla v předchozích letech.</a:t>
            </a:r>
          </a:p>
          <a:p>
            <a:pPr lvl="1"/>
            <a:endParaRPr lang="cs-CZ" sz="1800" dirty="0"/>
          </a:p>
        </p:txBody>
      </p:sp>
    </p:spTree>
    <p:extLst>
      <p:ext uri="{BB962C8B-B14F-4D97-AF65-F5344CB8AC3E}">
        <p14:creationId xmlns:p14="http://schemas.microsoft.com/office/powerpoint/2010/main" val="770377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peněžní fondy</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200" b="1" dirty="0"/>
              <a:t>Fond investic</a:t>
            </a:r>
            <a:r>
              <a:rPr lang="cs-CZ" sz="2200" dirty="0"/>
              <a:t> je příspěvkovou organizací vytvářen pro financování vlastních investičních potřeb. Fond je tvořen peněžními prostředky ve výši odpisů dlouhodobého majetku, investičního příspěvku z rozpočtu zřizovatele, z příjmů z prodeje dlouhodobého majetku (podle rozhodnutí zřizovatele), z investičních dotací ze státních fondů a jiných veřejných rozpočtů, převody z rezervního fondu ve výši povolené zřizovatelem, peněžní dary a příspěvky od jiných subjektů (určené nebo použitelné k investičnímu účelu). Fond se čerpá se dle rozpisového plánu, který schvaluje zřizovatel. </a:t>
            </a:r>
          </a:p>
          <a:p>
            <a:pPr lvl="1"/>
            <a:endParaRPr lang="cs-CZ" sz="1800" dirty="0"/>
          </a:p>
        </p:txBody>
      </p:sp>
    </p:spTree>
    <p:extLst>
      <p:ext uri="{BB962C8B-B14F-4D97-AF65-F5344CB8AC3E}">
        <p14:creationId xmlns:p14="http://schemas.microsoft.com/office/powerpoint/2010/main" val="1833949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peněžní fondy</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400" b="1" dirty="0"/>
              <a:t>Fond odměn</a:t>
            </a:r>
            <a:r>
              <a:rPr lang="cs-CZ" sz="2400" dirty="0"/>
              <a:t> je tvořen ze zlepšeného výsledku hospodaření do výše 80 % tohoto výsledku hospodaření, nejvýše může činit tento fond 80 % objemu prostředků na platy, které stanovil zřizovatel nebo zvláštní právní předpis. Tento fond může být tvořen také z peněžních darů, které jsou určeny na platy.</a:t>
            </a:r>
          </a:p>
          <a:p>
            <a:pPr lvl="1"/>
            <a:endParaRPr lang="cs-CZ" sz="1800" dirty="0"/>
          </a:p>
        </p:txBody>
      </p:sp>
    </p:spTree>
    <p:extLst>
      <p:ext uri="{BB962C8B-B14F-4D97-AF65-F5344CB8AC3E}">
        <p14:creationId xmlns:p14="http://schemas.microsoft.com/office/powerpoint/2010/main" val="3637709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peněžní fondy</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b="1" dirty="0"/>
              <a:t>Fond kulturních a sociálních potřeb </a:t>
            </a:r>
            <a:r>
              <a:rPr lang="cs-CZ" sz="2000" dirty="0"/>
              <a:t>je upraven vyhláškou Ministerstva financí č. 114/2002 Sb., o fondu kulturních a sociálních potřeb. Vyhláška se vztahuje na státní příspěvkové organizace, organizační složky státu a na příspěvkové organizace, které byly zřízeny územními samosprávnými celky. Od 1. ledna 2016 nabývá účinnosti vyhláška č. 353/2015 Sb., která mění vyhlášku č. 114/2002 Sb., tato vyhláška upravuje výši základního přídělu, kterým je fond tvořen. Fond kulturních a sociálních potřeb umožňuje příspěvkovým organizacím a organizačním složkám státu poskytovat různé zaměstnanecké výhody. Tyto výhody však mohou být poskytovány jen z rozpočtových prostředků, proto je zde nutná právní úprava </a:t>
            </a:r>
          </a:p>
        </p:txBody>
      </p:sp>
    </p:spTree>
    <p:extLst>
      <p:ext uri="{BB962C8B-B14F-4D97-AF65-F5344CB8AC3E}">
        <p14:creationId xmlns:p14="http://schemas.microsoft.com/office/powerpoint/2010/main" val="2031321658"/>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2765</TotalTime>
  <Words>1059</Words>
  <Application>Microsoft Office PowerPoint</Application>
  <PresentationFormat>Předvádění na obrazovce (16:9)</PresentationFormat>
  <Paragraphs>135</Paragraphs>
  <Slides>31</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31</vt:i4>
      </vt:variant>
    </vt:vector>
  </HeadingPairs>
  <TitlesOfParts>
    <vt:vector size="35" baseType="lpstr">
      <vt:lpstr>Arial</vt:lpstr>
      <vt:lpstr>Calibri</vt:lpstr>
      <vt:lpstr>Times New Roman</vt:lpstr>
      <vt:lpstr>SLU</vt:lpstr>
      <vt:lpstr>Název prezentace</vt:lpstr>
      <vt:lpstr>Prezentace aplikace PowerPoint</vt:lpstr>
      <vt:lpstr>Prezentace aplikace PowerPoint</vt:lpstr>
      <vt:lpstr>Příspěvková organizace – peněžní fondy</vt:lpstr>
      <vt:lpstr>Příspěvková organizace – peněžní fondy</vt:lpstr>
      <vt:lpstr>Příspěvková organizace – peněžní fondy</vt:lpstr>
      <vt:lpstr>Příspěvková organizace – peněžní fondy</vt:lpstr>
      <vt:lpstr>Příspěvková organizace – peněžní fondy</vt:lpstr>
      <vt:lpstr>Příspěvková organizace – peněžní fondy</vt:lpstr>
      <vt:lpstr>Příspěvková organizace – peněžní fondy</vt:lpstr>
      <vt:lpstr>Příspěvková organizace – peněžní fondy</vt:lpstr>
      <vt:lpstr>Příspěvková organizace – peněžní fondy</vt:lpstr>
      <vt:lpstr>Příspěvková organizace – úvěry, půjčky, ručení</vt:lpstr>
      <vt:lpstr>Příspěvková organizace – úvěry, půjčky, ručení</vt:lpstr>
      <vt:lpstr>Příspěvková organizace – úvěry, půjčky, ručení</vt:lpstr>
      <vt:lpstr>Příspěvková organizace – úvěry, půjčky, ručení</vt:lpstr>
      <vt:lpstr>Příspěvková organizace – školství</vt:lpstr>
      <vt:lpstr>Příspěvková organizace – školství</vt:lpstr>
      <vt:lpstr>Příspěvková organizace – školství</vt:lpstr>
      <vt:lpstr>Příspěvková organizace – školství</vt:lpstr>
      <vt:lpstr>Příspěvková organizace – školství</vt:lpstr>
      <vt:lpstr>Příspěvková organizace – školství</vt:lpstr>
      <vt:lpstr>Příspěvková organizace – školství</vt:lpstr>
      <vt:lpstr>Příspěvková organizace – sociální služby</vt:lpstr>
      <vt:lpstr>Příspěvková organizace – kultura</vt:lpstr>
      <vt:lpstr>Příspěvková organizace – kultura</vt:lpstr>
      <vt:lpstr>Příspěvková organizace – zdravotnictví</vt:lpstr>
      <vt:lpstr>Příspěvková organizace – zdravotnictví</vt:lpstr>
      <vt:lpstr>Příspěvková organizace – zdravotnictví</vt:lpstr>
      <vt:lpstr>Příspěvková organizace – zdravotnictví</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ryl0001</cp:lastModifiedBy>
  <cp:revision>262</cp:revision>
  <cp:lastPrinted>2018-03-27T09:30:31Z</cp:lastPrinted>
  <dcterms:created xsi:type="dcterms:W3CDTF">2016-07-06T15:42:34Z</dcterms:created>
  <dcterms:modified xsi:type="dcterms:W3CDTF">2019-06-14T07:09:29Z</dcterms:modified>
</cp:coreProperties>
</file>