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91" r:id="rId9"/>
    <p:sldId id="286" r:id="rId10"/>
    <p:sldId id="287" r:id="rId11"/>
    <p:sldId id="288" r:id="rId12"/>
    <p:sldId id="289" r:id="rId13"/>
    <p:sldId id="290" r:id="rId14"/>
    <p:sldId id="293" r:id="rId15"/>
    <p:sldId id="294" r:id="rId16"/>
    <p:sldId id="295" r:id="rId17"/>
    <p:sldId id="292" r:id="rId18"/>
    <p:sldId id="281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91" d="100"/>
          <a:sy n="91" d="100"/>
        </p:scale>
        <p:origin x="-786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26.04.2019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Technická povaha je obecně </a:t>
            </a:r>
            <a:r>
              <a:rPr lang="cs-CZ" sz="2000" dirty="0" smtClean="0"/>
              <a:t>nejčastěji spojována se ziskovým </a:t>
            </a:r>
            <a:r>
              <a:rPr lang="cs-CZ" sz="2000" dirty="0" smtClean="0"/>
              <a:t>sektorem. </a:t>
            </a:r>
          </a:p>
          <a:p>
            <a:r>
              <a:rPr lang="cs-CZ" sz="2000" dirty="0" smtClean="0"/>
              <a:t>Sociální </a:t>
            </a:r>
            <a:r>
              <a:rPr lang="cs-CZ" sz="2000" dirty="0" smtClean="0"/>
              <a:t>inovace se </a:t>
            </a:r>
            <a:r>
              <a:rPr lang="cs-CZ" sz="2000" dirty="0" smtClean="0"/>
              <a:t>však stejně </a:t>
            </a:r>
            <a:r>
              <a:rPr lang="cs-CZ" sz="2000" dirty="0" smtClean="0"/>
              <a:t>jako jiné mohou technické povahy držet. </a:t>
            </a:r>
            <a:endParaRPr lang="cs-CZ" sz="2000" dirty="0" smtClean="0"/>
          </a:p>
          <a:p>
            <a:r>
              <a:rPr lang="cs-CZ" sz="2000" dirty="0" smtClean="0"/>
              <a:t>Vzhledem </a:t>
            </a:r>
            <a:r>
              <a:rPr lang="cs-CZ" sz="2000" dirty="0" smtClean="0"/>
              <a:t>tomu je možné sociální inovace rozdělit </a:t>
            </a:r>
            <a:r>
              <a:rPr lang="cs-CZ" sz="2000" dirty="0" smtClean="0"/>
              <a:t>na:</a:t>
            </a:r>
          </a:p>
          <a:p>
            <a:pPr lvl="1"/>
            <a:r>
              <a:rPr lang="cs-CZ" sz="1600" dirty="0" smtClean="0"/>
              <a:t>Sociální inovace technické povahy</a:t>
            </a:r>
          </a:p>
          <a:p>
            <a:pPr lvl="2"/>
            <a:r>
              <a:rPr lang="cs-CZ" sz="1400" dirty="0" smtClean="0"/>
              <a:t>založené hlavně na výzkumu</a:t>
            </a:r>
          </a:p>
          <a:p>
            <a:pPr lvl="1"/>
            <a:r>
              <a:rPr lang="cs-CZ" sz="1600" dirty="0" smtClean="0"/>
              <a:t>Sociální inovace netechnické povahy</a:t>
            </a:r>
          </a:p>
          <a:p>
            <a:pPr lvl="2"/>
            <a:r>
              <a:rPr lang="cs-CZ" sz="1400" dirty="0" smtClean="0"/>
              <a:t>v oblasti inovace trhů</a:t>
            </a:r>
          </a:p>
          <a:p>
            <a:pPr lvl="2"/>
            <a:r>
              <a:rPr lang="cs-CZ" sz="1400" dirty="0" smtClean="0"/>
              <a:t>v oblasti inovace modelu podnikání</a:t>
            </a:r>
          </a:p>
          <a:p>
            <a:pPr lvl="2"/>
            <a:r>
              <a:rPr lang="cs-CZ" sz="1400" dirty="0" smtClean="0"/>
              <a:t>v oblasti organizace a řízení</a:t>
            </a:r>
          </a:p>
          <a:p>
            <a:pPr lvl="2"/>
            <a:r>
              <a:rPr lang="cs-CZ" sz="1400" dirty="0" smtClean="0"/>
              <a:t>u prezentační inovace</a:t>
            </a:r>
            <a:endParaRPr lang="cs-CZ" sz="28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Uvedené </a:t>
            </a:r>
            <a:r>
              <a:rPr lang="cs-CZ" sz="2400" dirty="0" smtClean="0"/>
              <a:t>možnosti sociálních inovací jsou obecné. </a:t>
            </a:r>
            <a:endParaRPr lang="cs-CZ" sz="2400" dirty="0" smtClean="0"/>
          </a:p>
          <a:p>
            <a:r>
              <a:rPr lang="cs-CZ" sz="2400" dirty="0" smtClean="0"/>
              <a:t>Neudávají </a:t>
            </a:r>
            <a:r>
              <a:rPr lang="cs-CZ" sz="2400" dirty="0" smtClean="0"/>
              <a:t>přesně, jaké sociální inovace podniky vytvářejí. </a:t>
            </a:r>
            <a:endParaRPr lang="cs-CZ" sz="2400" dirty="0" smtClean="0"/>
          </a:p>
          <a:p>
            <a:r>
              <a:rPr lang="cs-CZ" sz="2400" dirty="0" smtClean="0"/>
              <a:t>Pro </a:t>
            </a:r>
            <a:r>
              <a:rPr lang="cs-CZ" sz="2400" dirty="0" smtClean="0"/>
              <a:t>uvedené možnosti inovací se může rozhodnout každá </a:t>
            </a:r>
            <a:r>
              <a:rPr lang="cs-CZ" sz="2400" dirty="0" smtClean="0"/>
              <a:t>organizace. </a:t>
            </a:r>
          </a:p>
          <a:p>
            <a:r>
              <a:rPr lang="cs-CZ" sz="2400" dirty="0" smtClean="0"/>
              <a:t>Může </a:t>
            </a:r>
            <a:r>
              <a:rPr lang="cs-CZ" sz="2400" dirty="0" smtClean="0"/>
              <a:t>se </a:t>
            </a:r>
            <a:r>
              <a:rPr lang="cs-CZ" sz="2400" dirty="0" smtClean="0"/>
              <a:t>jednat </a:t>
            </a:r>
            <a:r>
              <a:rPr lang="cs-CZ" sz="2400" dirty="0" smtClean="0"/>
              <a:t>o běžnou inovaci. </a:t>
            </a:r>
            <a:endParaRPr lang="cs-CZ" sz="2400" dirty="0" smtClean="0"/>
          </a:p>
          <a:p>
            <a:r>
              <a:rPr lang="cs-CZ" sz="2400" dirty="0" smtClean="0"/>
              <a:t>Jeden </a:t>
            </a:r>
            <a:r>
              <a:rPr lang="cs-CZ" sz="2400" dirty="0" smtClean="0"/>
              <a:t>z aktuálních průzkumů slovenských a českých sociálních podniků a jejich sociálních inovací prokázal trochu jiný typy sociálních </a:t>
            </a:r>
            <a:r>
              <a:rPr lang="cs-CZ" sz="2400" dirty="0" smtClean="0"/>
              <a:t>inovací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 výzkumu </a:t>
            </a:r>
            <a:r>
              <a:rPr lang="cs-CZ" sz="2000" dirty="0" smtClean="0"/>
              <a:t>je </a:t>
            </a:r>
            <a:r>
              <a:rPr lang="cs-CZ" sz="2000" dirty="0" smtClean="0"/>
              <a:t>patrné</a:t>
            </a:r>
            <a:r>
              <a:rPr lang="cs-CZ" sz="2000" dirty="0" smtClean="0"/>
              <a:t>, že za nositele sociální inovace se považuje sociální podnik. </a:t>
            </a:r>
            <a:endParaRPr lang="cs-CZ" sz="2000" dirty="0" smtClean="0"/>
          </a:p>
          <a:p>
            <a:r>
              <a:rPr lang="cs-CZ" sz="2000" dirty="0" smtClean="0"/>
              <a:t>Mezi </a:t>
            </a:r>
            <a:r>
              <a:rPr lang="cs-CZ" sz="2000" dirty="0" smtClean="0"/>
              <a:t>typy inovací, které sociální podniky přinášejí, tedy </a:t>
            </a:r>
            <a:r>
              <a:rPr lang="cs-CZ" sz="2000" dirty="0" smtClean="0"/>
              <a:t>patří </a:t>
            </a:r>
            <a:r>
              <a:rPr lang="cs-CZ" sz="2000" dirty="0" smtClean="0"/>
              <a:t>(</a:t>
            </a:r>
            <a:r>
              <a:rPr lang="cs-CZ" sz="2000" dirty="0" err="1" smtClean="0"/>
              <a:t>Wildmannová</a:t>
            </a:r>
            <a:r>
              <a:rPr lang="cs-CZ" sz="2000" dirty="0" smtClean="0"/>
              <a:t>, 2018</a:t>
            </a:r>
            <a:r>
              <a:rPr lang="cs-CZ" sz="2000" dirty="0" smtClean="0"/>
              <a:t>):</a:t>
            </a:r>
          </a:p>
          <a:p>
            <a:pPr lvl="1"/>
            <a:r>
              <a:rPr lang="cs-CZ" sz="1600" dirty="0" smtClean="0"/>
              <a:t>inovace produktů,</a:t>
            </a:r>
          </a:p>
          <a:p>
            <a:pPr lvl="1"/>
            <a:r>
              <a:rPr lang="cs-CZ" sz="1600" dirty="0" smtClean="0"/>
              <a:t>inovace výrobních postupů,</a:t>
            </a:r>
          </a:p>
          <a:p>
            <a:pPr lvl="1"/>
            <a:r>
              <a:rPr lang="cs-CZ" sz="1600" dirty="0" smtClean="0"/>
              <a:t>inovace technologií,</a:t>
            </a:r>
          </a:p>
          <a:p>
            <a:pPr lvl="1"/>
            <a:r>
              <a:rPr lang="cs-CZ" sz="1600" dirty="0" smtClean="0"/>
              <a:t>inovace organizační struktury firmy,</a:t>
            </a:r>
          </a:p>
          <a:p>
            <a:pPr lvl="1"/>
            <a:r>
              <a:rPr lang="cs-CZ" sz="1600" dirty="0" smtClean="0"/>
              <a:t>inovace v oblasti managementu a řízení firmy a </a:t>
            </a:r>
          </a:p>
          <a:p>
            <a:pPr lvl="1"/>
            <a:r>
              <a:rPr lang="cs-CZ" sz="1600" dirty="0" smtClean="0"/>
              <a:t>inovace v poskytovaných službách.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Další klasifikace se soustředí na fakt, že sociální inovace jsou považovány za zdroje společenských změn. </a:t>
            </a:r>
            <a:endParaRPr lang="cs-CZ" sz="2000" dirty="0" smtClean="0"/>
          </a:p>
          <a:p>
            <a:r>
              <a:rPr lang="cs-CZ" sz="2000" dirty="0" smtClean="0"/>
              <a:t>Dle </a:t>
            </a:r>
            <a:r>
              <a:rPr lang="cs-CZ" sz="2000" dirty="0" err="1" smtClean="0"/>
              <a:t>Caulier</a:t>
            </a:r>
            <a:r>
              <a:rPr lang="cs-CZ" sz="2000" dirty="0" smtClean="0"/>
              <a:t>-</a:t>
            </a:r>
            <a:r>
              <a:rPr lang="cs-CZ" sz="2000" dirty="0" err="1" smtClean="0"/>
              <a:t>Grice</a:t>
            </a:r>
            <a:r>
              <a:rPr lang="cs-CZ" sz="2000" dirty="0" smtClean="0"/>
              <a:t> a Davise (2012) </a:t>
            </a:r>
            <a:r>
              <a:rPr lang="cs-CZ" sz="2000" dirty="0" smtClean="0"/>
              <a:t>jsou </a:t>
            </a:r>
            <a:r>
              <a:rPr lang="cs-CZ" sz="2000" dirty="0" smtClean="0"/>
              <a:t>klasifikovány </a:t>
            </a:r>
            <a:r>
              <a:rPr lang="cs-CZ" sz="2000" dirty="0" smtClean="0"/>
              <a:t>následovně</a:t>
            </a:r>
            <a:r>
              <a:rPr lang="cs-CZ" sz="2000" dirty="0" smtClean="0"/>
              <a:t>:</a:t>
            </a:r>
          </a:p>
          <a:p>
            <a:pPr lvl="1"/>
            <a:r>
              <a:rPr lang="cs-CZ" sz="1600" dirty="0" smtClean="0"/>
              <a:t>nové produkty (technologie pro postižené)</a:t>
            </a:r>
          </a:p>
          <a:p>
            <a:pPr lvl="1"/>
            <a:r>
              <a:rPr lang="cs-CZ" sz="1600" dirty="0" smtClean="0"/>
              <a:t>nové postupy (</a:t>
            </a:r>
            <a:r>
              <a:rPr lang="cs-CZ" sz="1600" dirty="0" err="1" smtClean="0"/>
              <a:t>crowdsourcing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nové obchodní modely (sociální </a:t>
            </a:r>
            <a:r>
              <a:rPr lang="cs-CZ" sz="1600" dirty="0" err="1" smtClean="0"/>
              <a:t>franchising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nové trhy (Fair </a:t>
            </a:r>
            <a:r>
              <a:rPr lang="cs-CZ" sz="1600" dirty="0" err="1" smtClean="0"/>
              <a:t>trade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nové služby (mobilní bankovnictví </a:t>
            </a:r>
            <a:r>
              <a:rPr lang="cs-CZ" sz="1600" dirty="0" err="1" smtClean="0"/>
              <a:t>MPesaKeňa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nové platformy (spolupráce v péči),</a:t>
            </a:r>
          </a:p>
          <a:p>
            <a:pPr lvl="1"/>
            <a:r>
              <a:rPr lang="cs-CZ" sz="1600" dirty="0" smtClean="0"/>
              <a:t>nové organizační formy („Družstva veřejného zájmu“)</a:t>
            </a:r>
            <a:endParaRPr 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Bariéry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Sociální inovace </a:t>
            </a:r>
            <a:r>
              <a:rPr lang="cs-CZ" sz="2800" dirty="0" smtClean="0"/>
              <a:t>jsou v</a:t>
            </a:r>
            <a:r>
              <a:rPr lang="cs-CZ" sz="2800" dirty="0" smtClean="0"/>
              <a:t> některých ohledech stejné jako běžné inovace. </a:t>
            </a:r>
            <a:endParaRPr lang="cs-CZ" sz="2800" dirty="0" smtClean="0"/>
          </a:p>
          <a:p>
            <a:r>
              <a:rPr lang="cs-CZ" sz="2800" dirty="0" smtClean="0"/>
              <a:t>Jedním z </a:t>
            </a:r>
            <a:r>
              <a:rPr lang="cs-CZ" sz="2800" dirty="0" smtClean="0"/>
              <a:t>ohledů jsou i bariéry, které brání jejímu vzniku. </a:t>
            </a:r>
            <a:endParaRPr lang="cs-CZ" sz="2800" dirty="0" smtClean="0"/>
          </a:p>
          <a:p>
            <a:r>
              <a:rPr lang="cs-CZ" sz="2800" dirty="0" smtClean="0"/>
              <a:t>Díky </a:t>
            </a:r>
            <a:r>
              <a:rPr lang="cs-CZ" sz="2800" dirty="0" smtClean="0"/>
              <a:t>těmto barierám mnoho různých nápadů na sociální inovace může skončit již v počátku životního cyklu. </a:t>
            </a: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Bariéry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Velmi častou bariérou je nedostatek kreativity.</a:t>
            </a:r>
            <a:endParaRPr lang="cs-CZ" sz="2800" dirty="0" smtClean="0"/>
          </a:p>
          <a:p>
            <a:r>
              <a:rPr lang="cs-CZ" sz="2800" dirty="0" smtClean="0"/>
              <a:t>Obzvláště </a:t>
            </a:r>
            <a:r>
              <a:rPr lang="cs-CZ" sz="2800" dirty="0" smtClean="0"/>
              <a:t>u sociálních inovací je kreativita důležitou stránkou procesu. </a:t>
            </a:r>
            <a:endParaRPr lang="cs-CZ" sz="2800" dirty="0" smtClean="0"/>
          </a:p>
          <a:p>
            <a:r>
              <a:rPr lang="cs-CZ" sz="2800" dirty="0" smtClean="0"/>
              <a:t>Hlavním </a:t>
            </a:r>
            <a:r>
              <a:rPr lang="cs-CZ" sz="2800" dirty="0" smtClean="0"/>
              <a:t>důvodem je emoční vypětí související se sociální </a:t>
            </a:r>
            <a:r>
              <a:rPr lang="cs-CZ" sz="2800" dirty="0" smtClean="0"/>
              <a:t>inovací (často se </a:t>
            </a:r>
            <a:r>
              <a:rPr lang="cs-CZ" sz="2800" dirty="0" smtClean="0"/>
              <a:t>pracuje například s mentálně postiženými osobami nebo s osobami s vážným zdravotním </a:t>
            </a:r>
            <a:r>
              <a:rPr lang="cs-CZ" sz="2800" dirty="0" smtClean="0"/>
              <a:t>stavem).</a:t>
            </a:r>
            <a:endParaRPr lang="cs-CZ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Bariéry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Druhou </a:t>
            </a:r>
            <a:r>
              <a:rPr lang="cs-CZ" sz="2800" dirty="0" smtClean="0"/>
              <a:t>velmi rozsáhlou bariérou je nedostatek financí. </a:t>
            </a:r>
            <a:endParaRPr lang="cs-CZ" sz="2800" dirty="0" smtClean="0"/>
          </a:p>
          <a:p>
            <a:r>
              <a:rPr lang="cs-CZ" sz="2800" dirty="0" smtClean="0"/>
              <a:t>Obzvláště </a:t>
            </a:r>
            <a:r>
              <a:rPr lang="cs-CZ" sz="2800" dirty="0" smtClean="0"/>
              <a:t>pokud se jedná o důležité změny, které vyžadují vysoké vstupní nálady. </a:t>
            </a:r>
            <a:endParaRPr lang="cs-CZ" sz="2800" dirty="0" smtClean="0"/>
          </a:p>
          <a:p>
            <a:r>
              <a:rPr lang="cs-CZ" sz="2800" dirty="0" smtClean="0"/>
              <a:t>Obecně </a:t>
            </a:r>
            <a:r>
              <a:rPr lang="cs-CZ" sz="2800" dirty="0" smtClean="0"/>
              <a:t>je sociální oblast závislá na veřejné podpoře, která nemusí být </a:t>
            </a:r>
            <a:r>
              <a:rPr lang="cs-CZ" sz="2800" dirty="0" smtClean="0"/>
              <a:t>poskytnuta.</a:t>
            </a: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Bariéry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Limitujícím hlediskem jsou také rizika spojená se změnou </a:t>
            </a:r>
            <a:r>
              <a:rPr lang="cs-CZ" dirty="0" smtClean="0"/>
              <a:t>legislativy. </a:t>
            </a:r>
          </a:p>
          <a:p>
            <a:r>
              <a:rPr lang="cs-CZ" dirty="0" smtClean="0"/>
              <a:t>Bariérou </a:t>
            </a:r>
            <a:r>
              <a:rPr lang="cs-CZ" dirty="0" smtClean="0"/>
              <a:t>může být také nezájem uživatelů o sociální inovaci. </a:t>
            </a:r>
            <a:endParaRPr lang="cs-CZ" dirty="0" smtClean="0"/>
          </a:p>
          <a:p>
            <a:r>
              <a:rPr lang="cs-CZ" dirty="0" smtClean="0"/>
              <a:t>Zvláště </a:t>
            </a:r>
            <a:r>
              <a:rPr lang="cs-CZ" dirty="0" smtClean="0"/>
              <a:t>pokud se jedná o nově nabízené služby nebo netradiční služby.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1467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inovace v České republice se liší od sociálních inovací jiných zemí.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inovace je velmi složité typizovat.</a:t>
            </a:r>
          </a:p>
          <a:p>
            <a:pPr marL="257175" indent="-257175"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Často se typy inovací určují dle autora a jeho zaměření.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České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republice jsou blízké inovace spojené s výzkumem </a:t>
            </a:r>
            <a:r>
              <a:rPr lang="cs-CZ" sz="15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Wildmannové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 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Bariéry sociálních inovací jsou velmi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podobné bariérám u inovací zaměřených na zisk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Sociální inovace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inovace v ČR.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Typy inovací.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Bariery sociálních inovací.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Sociální inovace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sociálních inovací v ČR a jejich možnými typy. 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 závěru přednášky budou studenti seznámeni také s bariérami, které doprovázejí sociální inovace.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V</a:t>
            </a:r>
            <a:r>
              <a:rPr lang="cs-CZ" sz="2400" dirty="0" smtClean="0"/>
              <a:t> České republice je kladen důraz hlavně na sociální inovace v oblasti sociálních služeb. </a:t>
            </a:r>
            <a:endParaRPr lang="cs-CZ" sz="2400" dirty="0" smtClean="0"/>
          </a:p>
          <a:p>
            <a:r>
              <a:rPr lang="cs-CZ" sz="2400" dirty="0" smtClean="0"/>
              <a:t>Vyspělé </a:t>
            </a:r>
            <a:r>
              <a:rPr lang="cs-CZ" sz="2400" dirty="0" smtClean="0"/>
              <a:t>země opouštějí hlavně institucionální péči v oblasti sociálních služeb. </a:t>
            </a:r>
            <a:endParaRPr lang="cs-CZ" sz="2400" dirty="0" smtClean="0"/>
          </a:p>
          <a:p>
            <a:r>
              <a:rPr lang="cs-CZ" sz="2400" dirty="0" smtClean="0"/>
              <a:t>Institucionální </a:t>
            </a:r>
            <a:r>
              <a:rPr lang="cs-CZ" sz="2400" dirty="0" smtClean="0"/>
              <a:t>péče </a:t>
            </a:r>
            <a:r>
              <a:rPr lang="cs-CZ" sz="2400" dirty="0" smtClean="0"/>
              <a:t>nedokáže</a:t>
            </a:r>
            <a:r>
              <a:rPr lang="cs-CZ" sz="2400" dirty="0" smtClean="0"/>
              <a:t>, až na výjimky, pružně reagovat na specifické a individuální potřeby jednotlivých osob.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Ústavní </a:t>
            </a:r>
            <a:r>
              <a:rPr lang="cs-CZ" sz="2400" dirty="0" smtClean="0"/>
              <a:t>péče </a:t>
            </a:r>
            <a:r>
              <a:rPr lang="cs-CZ" sz="2400" dirty="0" smtClean="0"/>
              <a:t>je obecně nahrazována </a:t>
            </a:r>
            <a:r>
              <a:rPr lang="cs-CZ" sz="2400" dirty="0" smtClean="0"/>
              <a:t>službami domácími, individuálními a komunitními. </a:t>
            </a:r>
            <a:endParaRPr lang="cs-CZ" sz="2400" dirty="0" smtClean="0"/>
          </a:p>
          <a:p>
            <a:r>
              <a:rPr lang="cs-CZ" sz="2400" dirty="0" smtClean="0"/>
              <a:t>Například </a:t>
            </a:r>
            <a:r>
              <a:rPr lang="cs-CZ" sz="2400" dirty="0" smtClean="0"/>
              <a:t>domácí péči dnes už usnadňují moderní technologie, </a:t>
            </a:r>
            <a:endParaRPr lang="cs-CZ" sz="2400" dirty="0" smtClean="0"/>
          </a:p>
          <a:p>
            <a:r>
              <a:rPr lang="cs-CZ" sz="2400" dirty="0" smtClean="0"/>
              <a:t>Díky </a:t>
            </a:r>
            <a:r>
              <a:rPr lang="cs-CZ" sz="2400" dirty="0" smtClean="0"/>
              <a:t>tomu klesá počet osob umístěných v ústavní péči (pobytových zařízeních) a to ve všech věkových kategoriích.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Široká </a:t>
            </a:r>
            <a:r>
              <a:rPr lang="cs-CZ" sz="2400" dirty="0" smtClean="0"/>
              <a:t>pozornost </a:t>
            </a:r>
            <a:r>
              <a:rPr lang="cs-CZ" sz="2400" dirty="0" smtClean="0"/>
              <a:t>je zaměřena </a:t>
            </a:r>
            <a:r>
              <a:rPr lang="cs-CZ" sz="2400" dirty="0" smtClean="0"/>
              <a:t>na nové služby v oblasti domácí péče. </a:t>
            </a:r>
            <a:endParaRPr lang="cs-CZ" sz="2400" dirty="0" smtClean="0"/>
          </a:p>
          <a:p>
            <a:r>
              <a:rPr lang="cs-CZ" sz="2400" dirty="0" smtClean="0"/>
              <a:t>Inovační </a:t>
            </a:r>
            <a:r>
              <a:rPr lang="cs-CZ" sz="2400" dirty="0" smtClean="0"/>
              <a:t>metody v sobě musí zahrnovat </a:t>
            </a:r>
            <a:r>
              <a:rPr lang="cs-CZ" sz="2400" dirty="0" smtClean="0"/>
              <a:t>integraci </a:t>
            </a:r>
            <a:r>
              <a:rPr lang="cs-CZ" sz="2400" dirty="0" smtClean="0"/>
              <a:t>zdravotní péče a sociální péče. 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smtClean="0"/>
              <a:t>vše kvůli novým službám, u kterých vzniká potřeba vysoké osobní i profesní </a:t>
            </a:r>
            <a:r>
              <a:rPr lang="cs-CZ" sz="2400" dirty="0" smtClean="0"/>
              <a:t>erudice.</a:t>
            </a:r>
          </a:p>
          <a:p>
            <a:pPr lvl="1"/>
            <a:r>
              <a:rPr lang="cs-CZ" sz="2000" dirty="0" smtClean="0"/>
              <a:t>Například </a:t>
            </a:r>
            <a:r>
              <a:rPr lang="cs-CZ" sz="2000" dirty="0" smtClean="0"/>
              <a:t>chráněné bydlení pro osoby s mentálním handicapem. 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Pro </a:t>
            </a:r>
            <a:r>
              <a:rPr lang="cs-CZ" sz="2400" dirty="0" smtClean="0"/>
              <a:t>samotné inovační procesy </a:t>
            </a:r>
            <a:r>
              <a:rPr lang="cs-CZ" sz="2400" dirty="0" smtClean="0"/>
              <a:t>existují </a:t>
            </a:r>
            <a:r>
              <a:rPr lang="cs-CZ" sz="2400" dirty="0" smtClean="0"/>
              <a:t>podmínky, které musí být akceptovány. </a:t>
            </a:r>
            <a:endParaRPr lang="cs-CZ" sz="2400" dirty="0" smtClean="0"/>
          </a:p>
          <a:p>
            <a:r>
              <a:rPr lang="cs-CZ" sz="2400" dirty="0" smtClean="0"/>
              <a:t>Těmito </a:t>
            </a:r>
            <a:r>
              <a:rPr lang="cs-CZ" sz="2400" dirty="0" smtClean="0"/>
              <a:t>podmínkami jsou dvě zásady a </a:t>
            </a:r>
            <a:r>
              <a:rPr lang="cs-CZ" sz="2400" dirty="0" smtClean="0"/>
              <a:t>to:</a:t>
            </a:r>
          </a:p>
          <a:p>
            <a:pPr lvl="1"/>
            <a:r>
              <a:rPr lang="cs-CZ" sz="2000" dirty="0" smtClean="0"/>
              <a:t>přístup </a:t>
            </a:r>
            <a:r>
              <a:rPr lang="cs-CZ" sz="2000" dirty="0" smtClean="0"/>
              <a:t>k potřebným zdravotním a sociálním službám nesmí být omezován finančními možnostmi </a:t>
            </a:r>
            <a:r>
              <a:rPr lang="cs-CZ" sz="2000" dirty="0" err="1" smtClean="0"/>
              <a:t>opečovávané</a:t>
            </a:r>
            <a:r>
              <a:rPr lang="cs-CZ" sz="2000" dirty="0" smtClean="0"/>
              <a:t> osoby a</a:t>
            </a:r>
          </a:p>
          <a:p>
            <a:pPr lvl="1"/>
            <a:r>
              <a:rPr lang="cs-CZ" sz="2000" dirty="0" smtClean="0"/>
              <a:t>potřeba péče nesmí vést k chudobě nebo finanční závislosti </a:t>
            </a:r>
            <a:r>
              <a:rPr lang="cs-CZ" sz="2000" dirty="0" err="1" smtClean="0"/>
              <a:t>opečovávaného</a:t>
            </a:r>
            <a:r>
              <a:rPr lang="cs-CZ" sz="2000" dirty="0" smtClean="0"/>
              <a:t>.</a:t>
            </a:r>
            <a:endParaRPr lang="cs-CZ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Poskytovaná péče musí </a:t>
            </a:r>
            <a:r>
              <a:rPr lang="cs-CZ" sz="2400" dirty="0" smtClean="0"/>
              <a:t>být </a:t>
            </a:r>
            <a:r>
              <a:rPr lang="cs-CZ" sz="2400" dirty="0" smtClean="0"/>
              <a:t>jistým způsobem standardizovaná</a:t>
            </a:r>
            <a:r>
              <a:rPr lang="cs-CZ" sz="2400" dirty="0" smtClean="0"/>
              <a:t>. </a:t>
            </a:r>
            <a:endParaRPr lang="cs-CZ" sz="2400" dirty="0" smtClean="0"/>
          </a:p>
          <a:p>
            <a:r>
              <a:rPr lang="cs-CZ" sz="2400" dirty="0" smtClean="0"/>
              <a:t>Například </a:t>
            </a:r>
            <a:r>
              <a:rPr lang="cs-CZ" sz="2400" dirty="0" smtClean="0"/>
              <a:t>OECD (Organizace pro hospodářskou spolupráci a rozvoj) pro standardizaci klasifikuje například tyto </a:t>
            </a:r>
            <a:r>
              <a:rPr lang="cs-CZ" sz="2400" dirty="0" smtClean="0"/>
              <a:t>ukazatele:</a:t>
            </a:r>
          </a:p>
          <a:p>
            <a:pPr lvl="1"/>
            <a:r>
              <a:rPr lang="cs-CZ" sz="2000" dirty="0" smtClean="0"/>
              <a:t>početnost odborného personálu,</a:t>
            </a:r>
          </a:p>
          <a:p>
            <a:pPr lvl="1"/>
            <a:r>
              <a:rPr lang="cs-CZ" sz="2000" dirty="0" smtClean="0"/>
              <a:t>velikost prostor nebo</a:t>
            </a:r>
          </a:p>
          <a:p>
            <a:pPr lvl="1"/>
            <a:r>
              <a:rPr lang="cs-CZ" sz="2000" dirty="0" smtClean="0"/>
              <a:t>hodnocení procesů a jejich výsledků.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 smtClean="0"/>
              <a:t>Sociální inovace se mohou týkat téměř všech oborů. </a:t>
            </a:r>
            <a:endParaRPr lang="cs-CZ" sz="2100" dirty="0" smtClean="0"/>
          </a:p>
          <a:p>
            <a:r>
              <a:rPr lang="cs-CZ" sz="2100" dirty="0" smtClean="0"/>
              <a:t>Mohou být aplikovány </a:t>
            </a:r>
            <a:r>
              <a:rPr lang="cs-CZ" sz="2100" dirty="0" smtClean="0"/>
              <a:t>i v řadě nových přístupů v různých oblastech. </a:t>
            </a:r>
            <a:endParaRPr lang="cs-CZ" sz="2100" dirty="0" smtClean="0"/>
          </a:p>
          <a:p>
            <a:r>
              <a:rPr lang="cs-CZ" sz="2100" dirty="0" smtClean="0"/>
              <a:t>Vzhledem </a:t>
            </a:r>
            <a:r>
              <a:rPr lang="cs-CZ" sz="2100" dirty="0" smtClean="0"/>
              <a:t>k tomu je poněkud složité je jednoznačně typizovat. </a:t>
            </a:r>
            <a:endParaRPr lang="cs-CZ" sz="2100" dirty="0" smtClean="0"/>
          </a:p>
          <a:p>
            <a:r>
              <a:rPr lang="cs-CZ" sz="2100" dirty="0" smtClean="0"/>
              <a:t>Sociální </a:t>
            </a:r>
            <a:r>
              <a:rPr lang="cs-CZ" sz="2100" dirty="0" smtClean="0"/>
              <a:t>inovace lze zařadit do tvorby nových modelů financování, do re-designu produktů, při zapojování nových aktérů a jejich kolaborace nebo do procesu organizačního zajištění. </a:t>
            </a:r>
            <a:endParaRPr lang="cs-CZ" sz="2100" dirty="0" smtClean="0"/>
          </a:p>
          <a:p>
            <a:r>
              <a:rPr lang="cs-CZ" sz="2100" dirty="0" smtClean="0"/>
              <a:t>Nicméně </a:t>
            </a:r>
            <a:r>
              <a:rPr lang="cs-CZ" sz="2100" dirty="0" smtClean="0"/>
              <a:t>vzhledem k současné technicky zaměřené době, hraje největší roli zapojení technologií do sociálních inovací. </a:t>
            </a:r>
            <a:endParaRPr lang="cs-CZ" sz="2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596</Words>
  <Application>Microsoft Office PowerPoint</Application>
  <PresentationFormat>Předvádění na obrazovce (16:9)</PresentationFormat>
  <Paragraphs>124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</vt:lpstr>
      <vt:lpstr>Název prezentace</vt:lpstr>
      <vt:lpstr>Snímek 2</vt:lpstr>
      <vt:lpstr>Snímek 3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Typy sociálních inovací</vt:lpstr>
      <vt:lpstr>Typy sociálních inovací</vt:lpstr>
      <vt:lpstr>Typy sociálních inovací</vt:lpstr>
      <vt:lpstr>Typy sociálních inovací</vt:lpstr>
      <vt:lpstr>Typy sociálních inovací</vt:lpstr>
      <vt:lpstr>Bariéry sociálních inovací</vt:lpstr>
      <vt:lpstr>Bariéry sociálních inovací</vt:lpstr>
      <vt:lpstr>Bariéry sociálních inovací</vt:lpstr>
      <vt:lpstr>Bariéry sociálních inovací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58</cp:revision>
  <cp:lastPrinted>2018-03-27T09:30:31Z</cp:lastPrinted>
  <dcterms:created xsi:type="dcterms:W3CDTF">2016-07-06T15:42:34Z</dcterms:created>
  <dcterms:modified xsi:type="dcterms:W3CDTF">2019-04-26T07:33:18Z</dcterms:modified>
</cp:coreProperties>
</file>