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9" r:id="rId3"/>
    <p:sldId id="258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97" r:id="rId12"/>
    <p:sldId id="29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9" r:id="rId22"/>
    <p:sldId id="281" r:id="rId23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57" autoAdjust="0"/>
  </p:normalViewPr>
  <p:slideViewPr>
    <p:cSldViewPr>
      <p:cViewPr varScale="1">
        <p:scale>
          <a:sx n="91" d="100"/>
          <a:sy n="91" d="100"/>
        </p:scale>
        <p:origin x="-786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26.04.2019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26.04.2019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26.04.2019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PODNIKÁNÍ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Jarmila Šebestová, Ph.D.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Vojtěch Beck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>Standardní model jednotlivých fází inovačního procesu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Třetím hlediskem jsou dodatečné </a:t>
            </a:r>
            <a:r>
              <a:rPr lang="cs-CZ" sz="2000" dirty="0" smtClean="0"/>
              <a:t>postupy, zahrnující:</a:t>
            </a:r>
          </a:p>
          <a:p>
            <a:pPr lvl="1"/>
            <a:r>
              <a:rPr lang="cs-CZ" sz="1600" dirty="0" smtClean="0"/>
              <a:t>angažování </a:t>
            </a:r>
            <a:r>
              <a:rPr lang="cs-CZ" sz="1600" dirty="0" err="1" smtClean="0"/>
              <a:t>stakeholderů</a:t>
            </a:r>
            <a:r>
              <a:rPr lang="cs-CZ" sz="1600" dirty="0" smtClean="0"/>
              <a:t> a komunity,</a:t>
            </a:r>
          </a:p>
          <a:p>
            <a:pPr lvl="1"/>
            <a:r>
              <a:rPr lang="cs-CZ" sz="1600" dirty="0" smtClean="0"/>
              <a:t>použití modelů, pilotů a prototypů a</a:t>
            </a:r>
          </a:p>
          <a:p>
            <a:pPr lvl="1"/>
            <a:r>
              <a:rPr lang="cs-CZ" sz="1600" dirty="0" smtClean="0"/>
              <a:t>testování námětů na malém vzorku populace.    </a:t>
            </a:r>
            <a:endParaRPr lang="cs-CZ" sz="1600" dirty="0" smtClean="0"/>
          </a:p>
          <a:p>
            <a:r>
              <a:rPr lang="cs-CZ" sz="2000" dirty="0" smtClean="0"/>
              <a:t>Hledisko dodatečných postupů je využíváno při zvyšování rizikovosti, při nízkém riziku se běžně nevyužívá. </a:t>
            </a:r>
            <a:endParaRPr lang="cs-CZ" sz="2000" dirty="0" smtClean="0"/>
          </a:p>
          <a:p>
            <a:r>
              <a:rPr lang="cs-CZ" sz="2000" dirty="0" smtClean="0"/>
              <a:t>Pro zjištění míry rizika se využívá takzvaná matice inovačního </a:t>
            </a:r>
            <a:r>
              <a:rPr lang="cs-CZ" sz="2000" dirty="0" smtClean="0"/>
              <a:t>rizika.</a:t>
            </a:r>
          </a:p>
          <a:p>
            <a:r>
              <a:rPr lang="cs-CZ" sz="2000" dirty="0" smtClean="0"/>
              <a:t>Matice obsahuje celkem 6 otázek ve dvou kategoriích, které by měli být zodpovězeny.</a:t>
            </a:r>
          </a:p>
          <a:p>
            <a:pPr lvl="1"/>
            <a:endParaRPr lang="cs-CZ" sz="2000" dirty="0" smtClean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>Standardní model jednotlivých fází inovačního procesu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První kategorií jsou charakteristiky inovace obsahující otázky:</a:t>
            </a:r>
          </a:p>
          <a:p>
            <a:pPr lvl="1"/>
            <a:r>
              <a:rPr lang="cs-CZ" sz="1600" dirty="0" smtClean="0"/>
              <a:t>Jak radikální je inovace?</a:t>
            </a:r>
          </a:p>
          <a:p>
            <a:pPr lvl="1"/>
            <a:r>
              <a:rPr lang="cs-CZ" sz="1600" dirty="0" smtClean="0"/>
              <a:t>Jaká je zkušenost organizace s tímto typem nebo rozsahem inovace?</a:t>
            </a:r>
          </a:p>
          <a:p>
            <a:pPr lvl="1"/>
            <a:r>
              <a:rPr lang="cs-CZ" sz="1600" dirty="0" smtClean="0"/>
              <a:t>Jaká je kontrola organizace nad realizací inovace?</a:t>
            </a:r>
          </a:p>
          <a:p>
            <a:r>
              <a:rPr lang="cs-CZ" sz="2000" dirty="0" smtClean="0"/>
              <a:t> </a:t>
            </a:r>
            <a:r>
              <a:rPr lang="cs-CZ" sz="2200" dirty="0" smtClean="0"/>
              <a:t>Druhou kategorií jsou očekávání </a:t>
            </a:r>
            <a:r>
              <a:rPr lang="cs-CZ" sz="2200" dirty="0" err="1" smtClean="0"/>
              <a:t>stakeholderů</a:t>
            </a:r>
            <a:r>
              <a:rPr lang="cs-CZ" sz="2200" dirty="0" smtClean="0"/>
              <a:t>, které obsahují otázky:</a:t>
            </a:r>
          </a:p>
          <a:p>
            <a:pPr lvl="1"/>
            <a:r>
              <a:rPr lang="cs-CZ" sz="1600" dirty="0" smtClean="0"/>
              <a:t>Jaký je očekáván dopad inovace?</a:t>
            </a:r>
          </a:p>
          <a:p>
            <a:pPr lvl="1"/>
            <a:r>
              <a:rPr lang="cs-CZ" sz="1600" dirty="0" smtClean="0"/>
              <a:t>Jak účinné jsou předpokládané prostředky realizace inovace?</a:t>
            </a:r>
          </a:p>
          <a:p>
            <a:pPr lvl="1"/>
            <a:r>
              <a:rPr lang="cs-CZ" sz="1600" dirty="0" smtClean="0"/>
              <a:t>Jaký je očekáván rozsah inovace a její zdrojové zabezpečení?</a:t>
            </a:r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>Standardní model jednotlivých fází inovačního procesu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Model inovačního procesu, jak již bylo výše zmíněno, obsahuje čtyři </a:t>
            </a:r>
            <a:r>
              <a:rPr lang="cs-CZ" sz="2200" dirty="0" smtClean="0"/>
              <a:t>fáze</a:t>
            </a:r>
            <a:r>
              <a:rPr lang="cs-CZ" sz="2200" dirty="0" smtClean="0"/>
              <a:t> </a:t>
            </a:r>
            <a:r>
              <a:rPr lang="cs-CZ" sz="2400" dirty="0" smtClean="0"/>
              <a:t>(</a:t>
            </a:r>
            <a:r>
              <a:rPr lang="cs-CZ" sz="2000" dirty="0" smtClean="0"/>
              <a:t>vývoj </a:t>
            </a:r>
            <a:r>
              <a:rPr lang="cs-CZ" sz="2000" dirty="0" smtClean="0"/>
              <a:t>možností a </a:t>
            </a:r>
            <a:r>
              <a:rPr lang="cs-CZ" sz="2000" dirty="0" smtClean="0"/>
              <a:t>řešení, implementace, kontrola </a:t>
            </a:r>
            <a:r>
              <a:rPr lang="cs-CZ" sz="2000" dirty="0" smtClean="0"/>
              <a:t>a </a:t>
            </a:r>
            <a:r>
              <a:rPr lang="cs-CZ" sz="2000" dirty="0" smtClean="0"/>
              <a:t>hodnocení, přizpůsobení </a:t>
            </a:r>
            <a:r>
              <a:rPr lang="cs-CZ" sz="2000" dirty="0" smtClean="0"/>
              <a:t>a </a:t>
            </a:r>
            <a:r>
              <a:rPr lang="cs-CZ" sz="2000" dirty="0" smtClean="0"/>
              <a:t>šíření)</a:t>
            </a:r>
          </a:p>
          <a:p>
            <a:r>
              <a:rPr lang="cs-CZ" sz="2200" dirty="0" smtClean="0"/>
              <a:t>U všech zmíněných fází je třeba před začátkem procesu zhodnotit možná hrozící rizika</a:t>
            </a:r>
            <a:r>
              <a:rPr lang="cs-CZ" sz="2200" dirty="0" smtClean="0"/>
              <a:t>.</a:t>
            </a:r>
          </a:p>
          <a:p>
            <a:r>
              <a:rPr lang="cs-CZ" sz="2200" dirty="0" smtClean="0"/>
              <a:t>Vždy by měly být zvoleny různé typy rizik od vysoce pravděpodobných až po méně pravděpodobné</a:t>
            </a:r>
            <a:r>
              <a:rPr lang="cs-CZ" sz="2200" dirty="0" smtClean="0"/>
              <a:t>.</a:t>
            </a:r>
          </a:p>
          <a:p>
            <a:r>
              <a:rPr lang="cs-CZ" sz="2200" dirty="0" smtClean="0"/>
              <a:t>Sepsání několika variant neodmyslitelně patří také k možnostem zmírnění rizika. 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Dynamika sociálních inovací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600" dirty="0" smtClean="0"/>
          </a:p>
          <a:p>
            <a:endParaRPr lang="cs-CZ" sz="20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781050" y="15216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200" dirty="0" smtClean="0"/>
              <a:t>Dynamika sociálních inovací je v základu postavena na konceptu pružnosti a adaptability. </a:t>
            </a:r>
            <a:endParaRPr lang="cs-CZ" sz="2200" dirty="0" smtClean="0"/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200" dirty="0" smtClean="0"/>
              <a:t>Součástí </a:t>
            </a:r>
            <a:r>
              <a:rPr lang="cs-CZ" sz="2200" dirty="0" smtClean="0"/>
              <a:t>dynamiky sociálních inovací je také zjišťování klíčových proměnných, typů aktivit a kapacit a způsobů jejich odpovídající podpory. </a:t>
            </a:r>
            <a:endParaRPr lang="cs-CZ" sz="2200" dirty="0" smtClean="0"/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200" dirty="0" smtClean="0"/>
              <a:t>Mezi </a:t>
            </a:r>
            <a:r>
              <a:rPr lang="cs-CZ" sz="2200" dirty="0" smtClean="0"/>
              <a:t>fáze inovační dynamiky se řadí vznik, vývoj nápadu, zavedení nápadu a usazení inovace. </a:t>
            </a:r>
            <a:endParaRPr lang="cs-CZ" sz="2200" dirty="0" smtClean="0"/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2200" dirty="0" smtClean="0"/>
              <a:t>Mezi </a:t>
            </a:r>
            <a:r>
              <a:rPr lang="cs-CZ" sz="2200" dirty="0" smtClean="0"/>
              <a:t>fáze cyklu přizpůsobení se řadí spuštění, reorganizace, využití a </a:t>
            </a:r>
            <a:r>
              <a:rPr lang="cs-CZ" sz="2200" dirty="0" smtClean="0"/>
              <a:t>konzervace.</a:t>
            </a: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Dynamika sociálních inovací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Změny a přechody </a:t>
            </a:r>
            <a:r>
              <a:rPr lang="cs-CZ" sz="2200" dirty="0" smtClean="0"/>
              <a:t>fázemi </a:t>
            </a:r>
            <a:r>
              <a:rPr lang="cs-CZ" sz="2200" dirty="0" smtClean="0"/>
              <a:t>většinou nejsou jednoduché. </a:t>
            </a:r>
            <a:endParaRPr lang="cs-CZ" sz="2200" dirty="0" smtClean="0"/>
          </a:p>
          <a:p>
            <a:r>
              <a:rPr lang="cs-CZ" sz="2200" dirty="0" smtClean="0"/>
              <a:t>Organizace </a:t>
            </a:r>
            <a:r>
              <a:rPr lang="cs-CZ" sz="2200" dirty="0" smtClean="0"/>
              <a:t>s těmito kroky může mít značné problémy, pokud se nesnaží předvídat správné načasování přechodu mezi fázemi. </a:t>
            </a:r>
            <a:endParaRPr lang="cs-CZ" sz="2200" dirty="0" smtClean="0"/>
          </a:p>
          <a:p>
            <a:r>
              <a:rPr lang="cs-CZ" sz="2200" dirty="0" smtClean="0"/>
              <a:t>Samotné </a:t>
            </a:r>
            <a:r>
              <a:rPr lang="cs-CZ" sz="2200" dirty="0" smtClean="0"/>
              <a:t>předvídaní těchto kroků, však není jednoduché a nemusí se zdařit. </a:t>
            </a:r>
            <a:endParaRPr lang="cs-CZ" sz="2200" dirty="0" smtClean="0"/>
          </a:p>
          <a:p>
            <a:r>
              <a:rPr lang="cs-CZ" sz="2200" dirty="0" smtClean="0"/>
              <a:t>V</a:t>
            </a:r>
            <a:r>
              <a:rPr lang="cs-CZ" sz="2200" dirty="0" smtClean="0"/>
              <a:t> takových případech se organizace ocitne v takzvané inovační </a:t>
            </a:r>
            <a:r>
              <a:rPr lang="cs-CZ" sz="2200" dirty="0" smtClean="0"/>
              <a:t>pasti. </a:t>
            </a:r>
          </a:p>
          <a:p>
            <a:r>
              <a:rPr lang="cs-CZ" sz="2200" dirty="0" smtClean="0"/>
              <a:t>K</a:t>
            </a:r>
            <a:r>
              <a:rPr lang="cs-CZ" sz="2200" dirty="0" smtClean="0"/>
              <a:t> úspěšnému přechodu do další fáze je potom za potřebí zásadní </a:t>
            </a:r>
            <a:r>
              <a:rPr lang="cs-CZ" sz="2200" dirty="0" err="1" smtClean="0"/>
              <a:t>rekonfigurace</a:t>
            </a:r>
            <a:r>
              <a:rPr lang="cs-CZ" sz="2200" dirty="0" smtClean="0"/>
              <a:t> v podobě nového typu vedení, vztahů a zdrojů.</a:t>
            </a:r>
            <a:endParaRPr lang="cs-CZ" sz="2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Dynamika sociálních inovací</a:t>
            </a:r>
            <a:endParaRPr lang="cs-CZ" sz="4000" dirty="0"/>
          </a:p>
        </p:txBody>
      </p:sp>
      <p:pic>
        <p:nvPicPr>
          <p:cNvPr id="4" name="Zástupný symbol pro obsah 3" descr="C:\Users\Dell\Desktop\Skripta\Sociální inovace\Kapitola pátá\Dynamika+inovací+(fáze+a+pasti)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" y="1544023"/>
            <a:ext cx="7886700" cy="2914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Dynamika sociálních inovací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První pastí je rigidita. </a:t>
            </a:r>
            <a:endParaRPr lang="cs-CZ" sz="2000" dirty="0" smtClean="0"/>
          </a:p>
          <a:p>
            <a:pPr lvl="1"/>
            <a:r>
              <a:rPr lang="cs-CZ" sz="1600" dirty="0" smtClean="0"/>
              <a:t>V</a:t>
            </a:r>
            <a:r>
              <a:rPr lang="cs-CZ" sz="1600" dirty="0" smtClean="0"/>
              <a:t> této pasti organizace uvízne, pokud nedojde ke spuštění kreativity pro další fáze</a:t>
            </a:r>
            <a:r>
              <a:rPr lang="cs-CZ" sz="1600" dirty="0" smtClean="0"/>
              <a:t>. </a:t>
            </a:r>
          </a:p>
          <a:p>
            <a:r>
              <a:rPr lang="cs-CZ" sz="2000" dirty="0" smtClean="0"/>
              <a:t>Druhou </a:t>
            </a:r>
            <a:r>
              <a:rPr lang="cs-CZ" sz="2000" dirty="0" smtClean="0"/>
              <a:t>pastí je chronický neúspěch. </a:t>
            </a:r>
            <a:endParaRPr lang="cs-CZ" sz="2000" dirty="0" smtClean="0"/>
          </a:p>
          <a:p>
            <a:pPr lvl="1"/>
            <a:r>
              <a:rPr lang="cs-CZ" sz="1600" dirty="0" smtClean="0"/>
              <a:t>K</a:t>
            </a:r>
            <a:r>
              <a:rPr lang="cs-CZ" sz="1600" dirty="0" smtClean="0"/>
              <a:t> té dochází, když sice dojde k uvolnění zdrojů pro další fázi, nicméně během cesty k inovaci je znemožněna reorganizace a explorace nového řešení. </a:t>
            </a:r>
            <a:endParaRPr lang="cs-CZ" sz="1600" dirty="0" smtClean="0"/>
          </a:p>
          <a:p>
            <a:r>
              <a:rPr lang="cs-CZ" sz="2000" dirty="0" smtClean="0"/>
              <a:t>Třetí </a:t>
            </a:r>
            <a:r>
              <a:rPr lang="cs-CZ" sz="2000" dirty="0" smtClean="0"/>
              <a:t>pastí může být takzvaná chudoba. </a:t>
            </a:r>
            <a:endParaRPr lang="cs-CZ" sz="2000" dirty="0" smtClean="0"/>
          </a:p>
          <a:p>
            <a:pPr lvl="1"/>
            <a:r>
              <a:rPr lang="cs-CZ" sz="1600" dirty="0" smtClean="0"/>
              <a:t>V</a:t>
            </a:r>
            <a:r>
              <a:rPr lang="cs-CZ" sz="1600" dirty="0" smtClean="0"/>
              <a:t> té organizace uvízne, pokud většina inovačních nápadů nepřežije. </a:t>
            </a:r>
            <a:endParaRPr lang="cs-CZ" sz="1600" dirty="0" smtClean="0"/>
          </a:p>
          <a:p>
            <a:r>
              <a:rPr lang="cs-CZ" sz="2000" dirty="0" smtClean="0"/>
              <a:t>Poslední </a:t>
            </a:r>
            <a:r>
              <a:rPr lang="cs-CZ" sz="2000" dirty="0" smtClean="0"/>
              <a:t>možnou pastí je parazitismus. </a:t>
            </a:r>
            <a:endParaRPr lang="cs-CZ" sz="2000" dirty="0" smtClean="0"/>
          </a:p>
          <a:p>
            <a:pPr lvl="1"/>
            <a:r>
              <a:rPr lang="cs-CZ" sz="1600" dirty="0" smtClean="0"/>
              <a:t>Organizace </a:t>
            </a:r>
            <a:r>
              <a:rPr lang="cs-CZ" sz="1600" dirty="0" smtClean="0"/>
              <a:t>zde uvízne, pokud tzv. parazituje na již dříve získaných zdrojích, vyvinutých nástrojích nebo </a:t>
            </a:r>
            <a:r>
              <a:rPr lang="cs-CZ" sz="1600" dirty="0" smtClean="0"/>
              <a:t>přístupech.</a:t>
            </a:r>
            <a:endParaRPr lang="cs-CZ" sz="1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Inovace podle typu </a:t>
            </a:r>
            <a:r>
              <a:rPr lang="cs-CZ" sz="4000" dirty="0" smtClean="0"/>
              <a:t>fází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U </a:t>
            </a:r>
            <a:r>
              <a:rPr lang="cs-CZ" sz="2200" dirty="0" smtClean="0"/>
              <a:t>inovace podle typu fází je šest typů fází sociálních inovací. </a:t>
            </a:r>
            <a:endParaRPr lang="cs-CZ" sz="2200" dirty="0" smtClean="0"/>
          </a:p>
          <a:p>
            <a:r>
              <a:rPr lang="cs-CZ" sz="2200" dirty="0" smtClean="0"/>
              <a:t>S </a:t>
            </a:r>
            <a:r>
              <a:rPr lang="cs-CZ" sz="2200" dirty="0" smtClean="0"/>
              <a:t>každou fází se pojí nástroje, metody a strategie sociálních inovací. </a:t>
            </a:r>
            <a:endParaRPr lang="cs-CZ" sz="2200" dirty="0" smtClean="0"/>
          </a:p>
          <a:p>
            <a:r>
              <a:rPr lang="cs-CZ" sz="2200" dirty="0" smtClean="0"/>
              <a:t>K</a:t>
            </a:r>
            <a:r>
              <a:rPr lang="cs-CZ" sz="2200" dirty="0" smtClean="0"/>
              <a:t> těmto šesti typům fází </a:t>
            </a:r>
            <a:r>
              <a:rPr lang="cs-CZ" sz="2200" dirty="0" smtClean="0"/>
              <a:t>patří:</a:t>
            </a:r>
          </a:p>
          <a:p>
            <a:pPr lvl="1"/>
            <a:r>
              <a:rPr lang="cs-CZ" sz="1600" dirty="0" smtClean="0"/>
              <a:t>podněty a inspirace (</a:t>
            </a:r>
            <a:r>
              <a:rPr lang="cs-CZ" sz="1600" dirty="0" err="1" smtClean="0"/>
              <a:t>prompts</a:t>
            </a:r>
            <a:r>
              <a:rPr lang="cs-CZ" sz="1600" dirty="0" smtClean="0"/>
              <a:t>),</a:t>
            </a:r>
          </a:p>
          <a:p>
            <a:pPr lvl="1"/>
            <a:r>
              <a:rPr lang="cs-CZ" sz="1600" dirty="0" smtClean="0"/>
              <a:t>návrhy a nápady (</a:t>
            </a:r>
            <a:r>
              <a:rPr lang="cs-CZ" sz="1600" dirty="0" err="1" smtClean="0"/>
              <a:t>proposals</a:t>
            </a:r>
            <a:r>
              <a:rPr lang="cs-CZ" sz="1600" dirty="0" smtClean="0"/>
              <a:t>),</a:t>
            </a:r>
          </a:p>
          <a:p>
            <a:pPr lvl="1"/>
            <a:r>
              <a:rPr lang="cs-CZ" sz="1600" dirty="0" err="1" smtClean="0"/>
              <a:t>prototypizace</a:t>
            </a:r>
            <a:r>
              <a:rPr lang="cs-CZ" sz="1600" dirty="0" smtClean="0"/>
              <a:t> a piloty (</a:t>
            </a:r>
            <a:r>
              <a:rPr lang="cs-CZ" sz="1600" dirty="0" err="1" smtClean="0"/>
              <a:t>prototypes</a:t>
            </a:r>
            <a:r>
              <a:rPr lang="cs-CZ" sz="1600" dirty="0" smtClean="0"/>
              <a:t>),</a:t>
            </a:r>
          </a:p>
          <a:p>
            <a:pPr lvl="1"/>
            <a:r>
              <a:rPr lang="cs-CZ" sz="1600" dirty="0" smtClean="0"/>
              <a:t>realizace a udržení (</a:t>
            </a:r>
            <a:r>
              <a:rPr lang="cs-CZ" sz="1600" dirty="0" err="1" smtClean="0"/>
              <a:t>sustaining</a:t>
            </a:r>
            <a:r>
              <a:rPr lang="cs-CZ" sz="1600" dirty="0" smtClean="0"/>
              <a:t>),</a:t>
            </a:r>
          </a:p>
          <a:p>
            <a:pPr lvl="1"/>
            <a:r>
              <a:rPr lang="cs-CZ" sz="1600" dirty="0" smtClean="0"/>
              <a:t>rozvoj a šíření (</a:t>
            </a:r>
            <a:r>
              <a:rPr lang="cs-CZ" sz="1600" dirty="0" err="1" smtClean="0"/>
              <a:t>scaling</a:t>
            </a:r>
            <a:r>
              <a:rPr lang="cs-CZ" sz="1600" dirty="0" smtClean="0"/>
              <a:t>) a </a:t>
            </a:r>
          </a:p>
          <a:p>
            <a:pPr lvl="1"/>
            <a:r>
              <a:rPr lang="cs-CZ" sz="1600" dirty="0" smtClean="0"/>
              <a:t>systémová změna (</a:t>
            </a:r>
            <a:r>
              <a:rPr lang="cs-CZ" sz="1600" dirty="0" err="1" smtClean="0"/>
              <a:t>systemic</a:t>
            </a:r>
            <a:r>
              <a:rPr lang="cs-CZ" sz="1600" dirty="0" smtClean="0"/>
              <a:t> </a:t>
            </a:r>
            <a:r>
              <a:rPr lang="cs-CZ" sz="1600" dirty="0" err="1" smtClean="0"/>
              <a:t>change</a:t>
            </a:r>
            <a:r>
              <a:rPr lang="cs-CZ" sz="1600" dirty="0" smtClean="0"/>
              <a:t>).</a:t>
            </a:r>
            <a:endParaRPr lang="cs-CZ" sz="16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Inovace podle typu fází</a:t>
            </a:r>
            <a:endParaRPr lang="cs-CZ" sz="4000" dirty="0"/>
          </a:p>
        </p:txBody>
      </p:sp>
      <p:pic>
        <p:nvPicPr>
          <p:cNvPr id="4" name="Zástupný symbol pro obsah 3" descr="C:\Users\Dell\Desktop\Skripta\Sociální inovace\Kapitola pátá\Fáze+inovací+FÁZE+INOVACÍ+PODLE+TYPU+1.+Podněty+a+inspirace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809" y="1370013"/>
            <a:ext cx="6032381" cy="326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Inovace podle typu fází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 smtClean="0"/>
              <a:t>Podněty a inspirace</a:t>
            </a:r>
            <a:r>
              <a:rPr lang="cs-CZ" sz="2000" dirty="0" smtClean="0"/>
              <a:t> </a:t>
            </a:r>
            <a:r>
              <a:rPr lang="cs-CZ" sz="2000" b="1" dirty="0" smtClean="0"/>
              <a:t>(</a:t>
            </a:r>
            <a:r>
              <a:rPr lang="cs-CZ" sz="2000" b="1" dirty="0" err="1" smtClean="0"/>
              <a:t>prompts</a:t>
            </a:r>
            <a:r>
              <a:rPr lang="cs-CZ" sz="2000" b="1" dirty="0" smtClean="0"/>
              <a:t>)</a:t>
            </a:r>
            <a:r>
              <a:rPr lang="cs-CZ" sz="2000" dirty="0" smtClean="0"/>
              <a:t> jsou první krokem k realizaci sociální inovace. </a:t>
            </a:r>
            <a:endParaRPr lang="cs-CZ" sz="2000" dirty="0" smtClean="0"/>
          </a:p>
          <a:p>
            <a:pPr lvl="1"/>
            <a:r>
              <a:rPr lang="cs-CZ" sz="1600" dirty="0" smtClean="0"/>
              <a:t>Vše začíná identifikací problému a jeho příčiny. </a:t>
            </a:r>
            <a:endParaRPr lang="cs-CZ" sz="1600" dirty="0" smtClean="0"/>
          </a:p>
          <a:p>
            <a:r>
              <a:rPr lang="cs-CZ" sz="2000" b="1" dirty="0" smtClean="0"/>
              <a:t>Návrhy a nápady</a:t>
            </a:r>
            <a:r>
              <a:rPr lang="cs-CZ" sz="2000" dirty="0" smtClean="0"/>
              <a:t> </a:t>
            </a:r>
            <a:r>
              <a:rPr lang="cs-CZ" sz="2000" b="1" dirty="0" smtClean="0"/>
              <a:t>(</a:t>
            </a:r>
            <a:r>
              <a:rPr lang="cs-CZ" sz="2000" b="1" dirty="0" err="1" smtClean="0"/>
              <a:t>proposals</a:t>
            </a:r>
            <a:r>
              <a:rPr lang="cs-CZ" sz="2000" b="1" dirty="0" smtClean="0"/>
              <a:t>) </a:t>
            </a:r>
            <a:r>
              <a:rPr lang="cs-CZ" sz="2000" dirty="0" smtClean="0"/>
              <a:t>jsou častokrát předávání specializovaným institucím. </a:t>
            </a:r>
            <a:endParaRPr lang="cs-CZ" sz="2000" dirty="0" smtClean="0"/>
          </a:p>
          <a:p>
            <a:pPr lvl="1"/>
            <a:r>
              <a:rPr lang="cs-CZ" sz="1600" dirty="0" smtClean="0"/>
              <a:t>I</a:t>
            </a:r>
            <a:r>
              <a:rPr lang="cs-CZ" sz="1600" dirty="0" smtClean="0"/>
              <a:t>nstitucemi </a:t>
            </a:r>
            <a:r>
              <a:rPr lang="cs-CZ" sz="1600" dirty="0" smtClean="0"/>
              <a:t>mohou být některé typy animátorů inovací, jako jsou například </a:t>
            </a:r>
            <a:r>
              <a:rPr lang="cs-CZ" sz="1600" dirty="0" err="1" smtClean="0"/>
              <a:t>designové</a:t>
            </a:r>
            <a:r>
              <a:rPr lang="cs-CZ" sz="1600" dirty="0" smtClean="0"/>
              <a:t> laboratoře.</a:t>
            </a:r>
            <a:endParaRPr lang="cs-CZ" sz="1600" dirty="0" smtClean="0"/>
          </a:p>
          <a:p>
            <a:r>
              <a:rPr lang="cs-CZ" sz="2000" b="1" dirty="0" err="1" smtClean="0"/>
              <a:t>Prototypizace</a:t>
            </a:r>
            <a:r>
              <a:rPr lang="cs-CZ" sz="2000" b="1" dirty="0" smtClean="0"/>
              <a:t> a piloty</a:t>
            </a:r>
            <a:r>
              <a:rPr lang="cs-CZ" sz="2000" dirty="0" smtClean="0"/>
              <a:t> </a:t>
            </a:r>
            <a:r>
              <a:rPr lang="cs-CZ" sz="2000" b="1" dirty="0" smtClean="0"/>
              <a:t>(</a:t>
            </a:r>
            <a:r>
              <a:rPr lang="cs-CZ" sz="2000" b="1" dirty="0" err="1" smtClean="0"/>
              <a:t>prototypes</a:t>
            </a:r>
            <a:r>
              <a:rPr lang="cs-CZ" sz="2000" b="1" dirty="0" smtClean="0"/>
              <a:t>)</a:t>
            </a:r>
            <a:r>
              <a:rPr lang="cs-CZ" sz="2000" dirty="0" smtClean="0"/>
              <a:t> jsou u dobrých nápadů jak si zkusit, zda je sociální inovace vůbec možná</a:t>
            </a:r>
            <a:r>
              <a:rPr lang="cs-CZ" sz="2000" dirty="0" smtClean="0"/>
              <a:t>.</a:t>
            </a:r>
          </a:p>
          <a:p>
            <a:pPr lvl="1"/>
            <a:r>
              <a:rPr lang="cs-CZ" sz="1600" dirty="0" smtClean="0"/>
              <a:t>Jedná se </a:t>
            </a:r>
            <a:r>
              <a:rPr lang="cs-CZ" sz="1600" dirty="0" smtClean="0"/>
              <a:t>o </a:t>
            </a:r>
            <a:r>
              <a:rPr lang="cs-CZ" sz="1600" dirty="0" smtClean="0"/>
              <a:t>testování v praxi. </a:t>
            </a:r>
            <a:endParaRPr lang="cs-CZ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 smtClean="0">
                <a:solidFill>
                  <a:schemeClr val="bg1"/>
                </a:solidFill>
              </a:rPr>
              <a:t>Sociální inovace</a:t>
            </a:r>
            <a:endParaRPr lang="cs-CZ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Inovační cyklus.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Druhy inovačních cyklů sociálních inovací.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Standardní model.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Dynamika sociálních inovací.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Inovace podle typu fází.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Inovace podle typu fází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434780"/>
          </a:xfrm>
        </p:spPr>
        <p:txBody>
          <a:bodyPr/>
          <a:lstStyle/>
          <a:p>
            <a:r>
              <a:rPr lang="cs-CZ" sz="1900" b="1" dirty="0" smtClean="0"/>
              <a:t>Realizace a udržení</a:t>
            </a:r>
            <a:r>
              <a:rPr lang="cs-CZ" sz="1900" dirty="0" smtClean="0"/>
              <a:t> </a:t>
            </a:r>
            <a:r>
              <a:rPr lang="cs-CZ" sz="1900" b="1" dirty="0" smtClean="0"/>
              <a:t>(</a:t>
            </a:r>
            <a:r>
              <a:rPr lang="cs-CZ" sz="1900" b="1" dirty="0" err="1" smtClean="0"/>
              <a:t>sustaining</a:t>
            </a:r>
            <a:r>
              <a:rPr lang="cs-CZ" sz="1900" b="1" dirty="0" smtClean="0"/>
              <a:t>)</a:t>
            </a:r>
            <a:r>
              <a:rPr lang="cs-CZ" sz="1900" dirty="0" smtClean="0"/>
              <a:t> nastává po fázi testování a pilotů, vzhledem k tomu se do této fáze dostává jen malá část nápadů, které předešlou část přežily. </a:t>
            </a:r>
            <a:endParaRPr lang="cs-CZ" sz="1900" dirty="0" smtClean="0"/>
          </a:p>
          <a:p>
            <a:pPr lvl="1"/>
            <a:r>
              <a:rPr lang="cs-CZ" sz="1600" dirty="0" smtClean="0"/>
              <a:t>Zde dochází k rozvoji ekonomického modelu, který bude aplikování na nápad. </a:t>
            </a:r>
            <a:endParaRPr lang="cs-CZ" sz="1500" b="1" dirty="0" smtClean="0"/>
          </a:p>
          <a:p>
            <a:r>
              <a:rPr lang="cs-CZ" sz="1900" b="1" dirty="0" smtClean="0"/>
              <a:t>Rozvoj </a:t>
            </a:r>
            <a:r>
              <a:rPr lang="cs-CZ" sz="1900" b="1" dirty="0" smtClean="0"/>
              <a:t>a šíření (</a:t>
            </a:r>
            <a:r>
              <a:rPr lang="cs-CZ" sz="1900" b="1" dirty="0" err="1" smtClean="0"/>
              <a:t>scaling</a:t>
            </a:r>
            <a:r>
              <a:rPr lang="cs-CZ" sz="1900" b="1" dirty="0" smtClean="0"/>
              <a:t>) </a:t>
            </a:r>
            <a:r>
              <a:rPr lang="cs-CZ" sz="1900" dirty="0" smtClean="0"/>
              <a:t>nemusí být vždy stejný a u sociálních inovací může být nepředvídatelný. </a:t>
            </a:r>
            <a:endParaRPr lang="cs-CZ" sz="1900" dirty="0" smtClean="0"/>
          </a:p>
          <a:p>
            <a:pPr lvl="1"/>
            <a:r>
              <a:rPr lang="cs-CZ" sz="1600" dirty="0" smtClean="0"/>
              <a:t>V oblasti rozvoje a šíření sociálních inovací hraje silnou roli poptávka veřejného sektoru.</a:t>
            </a:r>
            <a:endParaRPr lang="cs-CZ" sz="1500" b="1" dirty="0" smtClean="0"/>
          </a:p>
          <a:p>
            <a:r>
              <a:rPr lang="cs-CZ" sz="1900" b="1" dirty="0" smtClean="0"/>
              <a:t>Systémová </a:t>
            </a:r>
            <a:r>
              <a:rPr lang="cs-CZ" sz="1900" b="1" dirty="0" smtClean="0"/>
              <a:t>změna (</a:t>
            </a:r>
            <a:r>
              <a:rPr lang="cs-CZ" sz="1900" b="1" dirty="0" err="1" smtClean="0"/>
              <a:t>systemic</a:t>
            </a:r>
            <a:r>
              <a:rPr lang="cs-CZ" sz="1900" b="1" dirty="0" smtClean="0"/>
              <a:t> </a:t>
            </a:r>
            <a:r>
              <a:rPr lang="cs-CZ" sz="1900" b="1" dirty="0" err="1" smtClean="0"/>
              <a:t>change</a:t>
            </a:r>
            <a:r>
              <a:rPr lang="cs-CZ" sz="1900" b="1" dirty="0" smtClean="0"/>
              <a:t>)</a:t>
            </a:r>
            <a:r>
              <a:rPr lang="cs-CZ" sz="1900" dirty="0" smtClean="0"/>
              <a:t> je konečnou fází a cílem sociální inovace. </a:t>
            </a:r>
            <a:endParaRPr lang="cs-CZ" sz="1900" dirty="0" smtClean="0"/>
          </a:p>
          <a:p>
            <a:pPr lvl="1"/>
            <a:r>
              <a:rPr lang="cs-CZ" sz="1600" dirty="0" smtClean="0"/>
              <a:t>Jedná se o kompletní změnu ekonomických toků.</a:t>
            </a:r>
            <a:endParaRPr lang="cs-CZ" sz="15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Inovace podle typu fází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Všechny inovační cykly mají svůj smysl a jsou vhodné pro určitý typ sociální inovace. </a:t>
            </a:r>
            <a:endParaRPr lang="cs-CZ" sz="2400" dirty="0" smtClean="0"/>
          </a:p>
          <a:p>
            <a:r>
              <a:rPr lang="cs-CZ" sz="2400" dirty="0" smtClean="0"/>
              <a:t>Vždy </a:t>
            </a:r>
            <a:r>
              <a:rPr lang="cs-CZ" sz="2400" dirty="0" smtClean="0"/>
              <a:t>je třeba si uvědomit, že každá sociální inovace je jiná. </a:t>
            </a:r>
            <a:endParaRPr lang="cs-CZ" sz="2400" dirty="0" smtClean="0"/>
          </a:p>
          <a:p>
            <a:r>
              <a:rPr lang="cs-CZ" sz="2400" dirty="0" smtClean="0"/>
              <a:t>Díky </a:t>
            </a:r>
            <a:r>
              <a:rPr lang="cs-CZ" sz="2400" dirty="0" smtClean="0"/>
              <a:t>tomu je třeba dbát na správný výběr životního </a:t>
            </a:r>
            <a:r>
              <a:rPr lang="cs-CZ" sz="2400" dirty="0" smtClean="0"/>
              <a:t>cyklu.</a:t>
            </a:r>
          </a:p>
          <a:p>
            <a:r>
              <a:rPr lang="cs-CZ" sz="2400" dirty="0" smtClean="0"/>
              <a:t>Všechny </a:t>
            </a:r>
            <a:r>
              <a:rPr lang="cs-CZ" sz="2400" dirty="0" smtClean="0"/>
              <a:t>sociální inovace není možné znovu využít ve stejné formě nebo je veřejně šířit. </a:t>
            </a:r>
            <a:endParaRPr lang="cs-CZ" sz="2400" dirty="0" smtClean="0"/>
          </a:p>
          <a:p>
            <a:r>
              <a:rPr lang="cs-CZ" sz="2400" dirty="0" smtClean="0"/>
              <a:t>Je </a:t>
            </a:r>
            <a:r>
              <a:rPr lang="cs-CZ" sz="2400" dirty="0" smtClean="0"/>
              <a:t>třeba brát v úvahu její povahu a také budoucí postavení na trhu ve vztahu k nabídce a poptávce.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3775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Inovační 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cyklu je u sociálních inovací podobný inovačním cyklu u běžných inovací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. 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Inovační cyklus 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má různé podoby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. 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Standardní model jednotlivých fází inovačního 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procesu obsahuje tři hlediska a čtyři fáze. 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Dynamika sociálních inovací obsahuje čtyři fáze a čtyři pasti, ve kterých může sociální inovace uvíznout.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Inovace podle typu fází obsahuje šest na sebe navazujících typů fází.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12611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Sociální inovace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Cílem přednášky je seznámit studenty s teorií </a:t>
            </a:r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inovačních cyklů v oblasti sociálních inovací.</a:t>
            </a:r>
            <a:endParaRPr lang="cs-CZ" sz="1400" smtClean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Inovační cyklus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Každá inovace, i inovace sociální má svůj proces. </a:t>
            </a:r>
            <a:endParaRPr lang="cs-CZ" sz="2400" dirty="0" smtClean="0"/>
          </a:p>
          <a:p>
            <a:r>
              <a:rPr lang="cs-CZ" sz="2400" dirty="0" smtClean="0"/>
              <a:t>Tento </a:t>
            </a:r>
            <a:r>
              <a:rPr lang="cs-CZ" sz="2400" dirty="0" smtClean="0"/>
              <a:t>proces se strukturuje do jednotlivých fází. </a:t>
            </a:r>
            <a:endParaRPr lang="cs-CZ" sz="2400" dirty="0" smtClean="0"/>
          </a:p>
          <a:p>
            <a:r>
              <a:rPr lang="cs-CZ" sz="2400" dirty="0" smtClean="0"/>
              <a:t>U </a:t>
            </a:r>
            <a:r>
              <a:rPr lang="cs-CZ" sz="2400" dirty="0" smtClean="0"/>
              <a:t>sociálních inovací je to velmi podobné jako u tradičních inovací. </a:t>
            </a:r>
            <a:endParaRPr lang="cs-CZ" sz="2400" dirty="0" smtClean="0"/>
          </a:p>
          <a:p>
            <a:r>
              <a:rPr lang="cs-CZ" sz="2400" dirty="0" smtClean="0"/>
              <a:t>Vzhledem </a:t>
            </a:r>
            <a:r>
              <a:rPr lang="cs-CZ" sz="2400" dirty="0" smtClean="0"/>
              <a:t>k jedinečnosti každé sociální inovace, není posloupnost fází lineální. </a:t>
            </a:r>
            <a:endParaRPr lang="cs-CZ" sz="2400" dirty="0" smtClean="0"/>
          </a:p>
          <a:p>
            <a:r>
              <a:rPr lang="cs-CZ" sz="2400" dirty="0" smtClean="0"/>
              <a:t>Fáze </a:t>
            </a:r>
            <a:r>
              <a:rPr lang="cs-CZ" sz="2400" dirty="0" smtClean="0"/>
              <a:t>se mohou opakovat, přeskakovat i překrývat. </a:t>
            </a:r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Inovační cyklus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Zde popsaný inovační proces je </a:t>
            </a:r>
            <a:r>
              <a:rPr lang="cs-CZ" sz="2400" dirty="0" smtClean="0"/>
              <a:t>pouze </a:t>
            </a:r>
            <a:r>
              <a:rPr lang="cs-CZ" sz="2400" dirty="0" smtClean="0"/>
              <a:t>nabízenou </a:t>
            </a:r>
            <a:r>
              <a:rPr lang="cs-CZ" sz="2400" dirty="0" smtClean="0"/>
              <a:t>možností.</a:t>
            </a:r>
          </a:p>
          <a:p>
            <a:r>
              <a:rPr lang="cs-CZ" sz="2400" dirty="0" smtClean="0"/>
              <a:t>Stejně </a:t>
            </a:r>
            <a:r>
              <a:rPr lang="cs-CZ" sz="2400" dirty="0" smtClean="0"/>
              <a:t>jako u vymezení sociálních inovací, i zde je možné sledovat různé, vzájemně se doplňující přístupy. </a:t>
            </a:r>
            <a:endParaRPr lang="cs-CZ" sz="2400" dirty="0" smtClean="0"/>
          </a:p>
          <a:p>
            <a:r>
              <a:rPr lang="cs-CZ" sz="2400" dirty="0" smtClean="0"/>
              <a:t>Základem </a:t>
            </a:r>
            <a:r>
              <a:rPr lang="cs-CZ" sz="2400" dirty="0" smtClean="0"/>
              <a:t>všech přístupů je vznik nápadu, vývoj nápadu a jeho </a:t>
            </a:r>
            <a:r>
              <a:rPr lang="cs-CZ" sz="2400" dirty="0" smtClean="0"/>
              <a:t>zavedení.</a:t>
            </a:r>
          </a:p>
          <a:p>
            <a:r>
              <a:rPr lang="cs-CZ" sz="2400" dirty="0" smtClean="0"/>
              <a:t>Samotná struktura procesu sociálních inovací má tři možná hlediska. </a:t>
            </a:r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Inovační cyklus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Prvním hlediskem je standardní model jednotlivých fází</a:t>
            </a:r>
            <a:r>
              <a:rPr lang="cs-CZ" sz="2400" dirty="0" smtClean="0"/>
              <a:t>.</a:t>
            </a:r>
          </a:p>
          <a:p>
            <a:pPr lvl="1"/>
            <a:r>
              <a:rPr lang="cs-CZ" sz="2000" dirty="0" smtClean="0"/>
              <a:t>Má </a:t>
            </a:r>
            <a:r>
              <a:rPr lang="cs-CZ" sz="2000" dirty="0" smtClean="0"/>
              <a:t>počátek ve vývoji sociální inovace, dále pokračuje k jejímu přizpůsobení a končí u jejího šíření.</a:t>
            </a:r>
            <a:endParaRPr lang="cs-CZ" sz="2000" dirty="0" smtClean="0"/>
          </a:p>
          <a:p>
            <a:r>
              <a:rPr lang="cs-CZ" sz="2400" dirty="0" smtClean="0"/>
              <a:t>Druhým </a:t>
            </a:r>
            <a:r>
              <a:rPr lang="cs-CZ" sz="2400" dirty="0" smtClean="0"/>
              <a:t>hlediskem je dynamika sociálních inovací</a:t>
            </a:r>
            <a:r>
              <a:rPr lang="cs-CZ" sz="2400" dirty="0" smtClean="0"/>
              <a:t>. </a:t>
            </a:r>
          </a:p>
          <a:p>
            <a:pPr lvl="1"/>
            <a:r>
              <a:rPr lang="cs-CZ" sz="2000" dirty="0" smtClean="0"/>
              <a:t>D</a:t>
            </a:r>
            <a:r>
              <a:rPr lang="cs-CZ" sz="2000" dirty="0" smtClean="0"/>
              <a:t>ynamikou </a:t>
            </a:r>
            <a:r>
              <a:rPr lang="cs-CZ" sz="2000" dirty="0" smtClean="0"/>
              <a:t>se v tomto případě myslí faktory přechodů mezi </a:t>
            </a:r>
            <a:r>
              <a:rPr lang="cs-CZ" sz="2000" dirty="0" smtClean="0"/>
              <a:t>fázemi.</a:t>
            </a:r>
          </a:p>
          <a:p>
            <a:r>
              <a:rPr lang="cs-CZ" sz="2400" dirty="0" smtClean="0"/>
              <a:t>Třetím </a:t>
            </a:r>
            <a:r>
              <a:rPr lang="cs-CZ" sz="2400" dirty="0" smtClean="0"/>
              <a:t>a posledním hlediskem je sociální inovace podle typu fáze. </a:t>
            </a:r>
            <a:endParaRPr lang="cs-CZ" sz="2400" dirty="0" smtClean="0"/>
          </a:p>
          <a:p>
            <a:pPr lvl="1"/>
            <a:r>
              <a:rPr lang="cs-CZ" sz="2000" dirty="0" smtClean="0"/>
              <a:t>Jedná se o přehled strategií, nástrojů a metod.</a:t>
            </a:r>
            <a:endParaRPr lang="cs-CZ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>Standardní model jednotlivých fází inovačního procesu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Model inovačního procesu má čtyři standardní základní fáze. </a:t>
            </a:r>
            <a:endParaRPr lang="cs-CZ" sz="2000" dirty="0" smtClean="0"/>
          </a:p>
          <a:p>
            <a:r>
              <a:rPr lang="cs-CZ" sz="2000" dirty="0" smtClean="0"/>
              <a:t>Jedná </a:t>
            </a:r>
            <a:r>
              <a:rPr lang="cs-CZ" sz="2000" dirty="0" smtClean="0"/>
              <a:t>se o fázi vývoje, implementace, hodnocení a přizpůsobení. </a:t>
            </a:r>
            <a:endParaRPr lang="cs-CZ" sz="2000" dirty="0" smtClean="0"/>
          </a:p>
          <a:p>
            <a:r>
              <a:rPr lang="cs-CZ" sz="2000" dirty="0" smtClean="0"/>
              <a:t>Výchozí </a:t>
            </a:r>
            <a:r>
              <a:rPr lang="cs-CZ" sz="2000" dirty="0" smtClean="0"/>
              <a:t>předpoklady zahrnují sedm aspektů, mezi něž </a:t>
            </a:r>
            <a:r>
              <a:rPr lang="cs-CZ" sz="2000" dirty="0" smtClean="0"/>
              <a:t>patří:</a:t>
            </a:r>
          </a:p>
          <a:p>
            <a:pPr lvl="1"/>
            <a:r>
              <a:rPr lang="cs-CZ" sz="1600" dirty="0" smtClean="0"/>
              <a:t>inovační autorita, </a:t>
            </a:r>
            <a:endParaRPr lang="cs-CZ" sz="1600" dirty="0" smtClean="0"/>
          </a:p>
          <a:p>
            <a:pPr lvl="1"/>
            <a:r>
              <a:rPr lang="cs-CZ" sz="1600" dirty="0" smtClean="0"/>
              <a:t>inovační kultura,</a:t>
            </a:r>
            <a:endParaRPr lang="cs-CZ" sz="1600" dirty="0" smtClean="0"/>
          </a:p>
          <a:p>
            <a:pPr lvl="1"/>
            <a:r>
              <a:rPr lang="cs-CZ" sz="1600" dirty="0" smtClean="0"/>
              <a:t>inovační strategie, </a:t>
            </a:r>
            <a:endParaRPr lang="cs-CZ" sz="1600" dirty="0" smtClean="0"/>
          </a:p>
          <a:p>
            <a:pPr lvl="1"/>
            <a:r>
              <a:rPr lang="cs-CZ" sz="1600" dirty="0" smtClean="0"/>
              <a:t>realizace </a:t>
            </a:r>
            <a:r>
              <a:rPr lang="cs-CZ" sz="1600" dirty="0" smtClean="0"/>
              <a:t>inovací na všech úrovních </a:t>
            </a:r>
            <a:r>
              <a:rPr lang="cs-CZ" sz="1600" dirty="0" smtClean="0"/>
              <a:t>organizace, </a:t>
            </a:r>
            <a:endParaRPr lang="cs-CZ" sz="1600" dirty="0" smtClean="0"/>
          </a:p>
          <a:p>
            <a:pPr lvl="1"/>
            <a:r>
              <a:rPr lang="cs-CZ" sz="1600" dirty="0" smtClean="0"/>
              <a:t>vysoká expertiza,</a:t>
            </a:r>
            <a:endParaRPr lang="cs-CZ" sz="1600" dirty="0" smtClean="0"/>
          </a:p>
          <a:p>
            <a:pPr lvl="1"/>
            <a:r>
              <a:rPr lang="cs-CZ" sz="1600" dirty="0" smtClean="0"/>
              <a:t>vnitřní </a:t>
            </a:r>
            <a:r>
              <a:rPr lang="cs-CZ" sz="1600" dirty="0" smtClean="0"/>
              <a:t>organizační </a:t>
            </a:r>
            <a:r>
              <a:rPr lang="cs-CZ" sz="1600" dirty="0" smtClean="0"/>
              <a:t>inovace, </a:t>
            </a:r>
            <a:endParaRPr lang="cs-CZ" sz="1600" dirty="0" smtClean="0"/>
          </a:p>
          <a:p>
            <a:pPr lvl="1"/>
            <a:r>
              <a:rPr lang="cs-CZ" sz="1600" dirty="0" smtClean="0"/>
              <a:t>zásadní inovace. </a:t>
            </a:r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>Standardní model jednotlivých fází inovačního procesu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Mezi aspekty přizpůsobení modelu patří </a:t>
            </a:r>
            <a:r>
              <a:rPr lang="cs-CZ" sz="2400" dirty="0" smtClean="0"/>
              <a:t>použití postupů managementu rizik a nastavení managementu </a:t>
            </a:r>
            <a:r>
              <a:rPr lang="cs-CZ" sz="2400" dirty="0" smtClean="0"/>
              <a:t>inovací.</a:t>
            </a:r>
          </a:p>
          <a:p>
            <a:r>
              <a:rPr lang="cs-CZ" sz="2400" dirty="0" smtClean="0"/>
              <a:t>Management rizik je vhodný pro využití maximalizace příležitostí v oblasti inovačních řešení</a:t>
            </a:r>
            <a:r>
              <a:rPr lang="cs-CZ" sz="2400" dirty="0" smtClean="0"/>
              <a:t>.</a:t>
            </a:r>
          </a:p>
          <a:p>
            <a:pPr lvl="1"/>
            <a:r>
              <a:rPr lang="cs-CZ" sz="2000" dirty="0" smtClean="0"/>
              <a:t>Inovační rizika se týkají neschopnosti nebo nemožnosti plnit inovační cíle či realizovat inovaci.</a:t>
            </a:r>
            <a:endParaRPr lang="cs-CZ" sz="2000" dirty="0" smtClean="0"/>
          </a:p>
          <a:p>
            <a:r>
              <a:rPr lang="cs-CZ" sz="2400" dirty="0" smtClean="0"/>
              <a:t>Managementem inovací se rozumí dohled nad inovačním procesem a identifikací a nad managementem rizik</a:t>
            </a:r>
            <a:r>
              <a:rPr lang="cs-CZ" sz="2400" dirty="0" smtClean="0"/>
              <a:t>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200" dirty="0" smtClean="0"/>
              <a:t>Standardní model jednotlivých fází inovačního procesu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V managementu rizik je možné posuzovat přijatelnou rizikovost dle tří hledisek. </a:t>
            </a:r>
            <a:endParaRPr lang="cs-CZ" sz="1800" dirty="0" smtClean="0"/>
          </a:p>
          <a:p>
            <a:r>
              <a:rPr lang="cs-CZ" sz="1800" dirty="0" smtClean="0"/>
              <a:t>Prvním </a:t>
            </a:r>
            <a:r>
              <a:rPr lang="cs-CZ" sz="1800" dirty="0" smtClean="0"/>
              <a:t>hlediskem je klasifikace </a:t>
            </a:r>
            <a:r>
              <a:rPr lang="cs-CZ" sz="1800" dirty="0" smtClean="0"/>
              <a:t>inovací, zahrnující:</a:t>
            </a:r>
            <a:r>
              <a:rPr lang="cs-CZ" sz="2000" dirty="0" smtClean="0"/>
              <a:t> </a:t>
            </a:r>
          </a:p>
          <a:p>
            <a:pPr lvl="1"/>
            <a:r>
              <a:rPr lang="cs-CZ" sz="1600" dirty="0" smtClean="0"/>
              <a:t>vylepšení stávajících procesů,</a:t>
            </a:r>
          </a:p>
          <a:p>
            <a:pPr lvl="1"/>
            <a:r>
              <a:rPr lang="cs-CZ" sz="1600" dirty="0" smtClean="0"/>
              <a:t>využití dostupných námětů, procesů nebo produktů v nových oblastech a </a:t>
            </a:r>
          </a:p>
          <a:p>
            <a:pPr lvl="1"/>
            <a:r>
              <a:rPr lang="cs-CZ" sz="1600" dirty="0" smtClean="0"/>
              <a:t>radikální změnu produktu nebo služby a </a:t>
            </a:r>
            <a:r>
              <a:rPr lang="cs-CZ" sz="1600" dirty="0" smtClean="0"/>
              <a:t>trhu.</a:t>
            </a:r>
            <a:endParaRPr lang="cs-CZ" sz="2000" dirty="0" smtClean="0"/>
          </a:p>
          <a:p>
            <a:r>
              <a:rPr lang="cs-CZ" sz="1800" dirty="0" smtClean="0"/>
              <a:t>Druhým hlediskem jsou faktory rizikovosti, zahrnující:</a:t>
            </a:r>
          </a:p>
          <a:p>
            <a:pPr lvl="1"/>
            <a:r>
              <a:rPr lang="cs-CZ" sz="1600" dirty="0" smtClean="0"/>
              <a:t>kvality formulace problému, který chce inovace řešit,</a:t>
            </a:r>
          </a:p>
          <a:p>
            <a:pPr lvl="1"/>
            <a:r>
              <a:rPr lang="cs-CZ" sz="1600" dirty="0" smtClean="0"/>
              <a:t>úspěšnost podobných inovací využitých jinde,</a:t>
            </a:r>
          </a:p>
          <a:p>
            <a:pPr lvl="1"/>
            <a:r>
              <a:rPr lang="cs-CZ" sz="1600" dirty="0" smtClean="0"/>
              <a:t>kvality plánu dalšího vývoje inovačního námětu a </a:t>
            </a:r>
          </a:p>
          <a:p>
            <a:pPr lvl="1"/>
            <a:r>
              <a:rPr lang="cs-CZ" sz="1600" dirty="0" smtClean="0"/>
              <a:t>dostupnost odhadu potenciálních užitků a jejich relace k nákladům vývoje.</a:t>
            </a:r>
            <a:endParaRPr lang="cs-CZ" sz="20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2375</TotalTime>
  <Words>716</Words>
  <Application>Microsoft Office PowerPoint</Application>
  <PresentationFormat>Předvádění na obrazovce (16:9)</PresentationFormat>
  <Paragraphs>160</Paragraphs>
  <Slides>22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SLU</vt:lpstr>
      <vt:lpstr>Název prezentace</vt:lpstr>
      <vt:lpstr>Snímek 2</vt:lpstr>
      <vt:lpstr>Snímek 3</vt:lpstr>
      <vt:lpstr>Inovační cyklus</vt:lpstr>
      <vt:lpstr>Inovační cyklus</vt:lpstr>
      <vt:lpstr>Inovační cyklus</vt:lpstr>
      <vt:lpstr>Standardní model jednotlivých fází inovačního procesu</vt:lpstr>
      <vt:lpstr>Standardní model jednotlivých fází inovačního procesu</vt:lpstr>
      <vt:lpstr>Standardní model jednotlivých fází inovačního procesu</vt:lpstr>
      <vt:lpstr>Standardní model jednotlivých fází inovačního procesu</vt:lpstr>
      <vt:lpstr>Standardní model jednotlivých fází inovačního procesu</vt:lpstr>
      <vt:lpstr>Standardní model jednotlivých fází inovačního procesu</vt:lpstr>
      <vt:lpstr>Dynamika sociálních inovací</vt:lpstr>
      <vt:lpstr>Dynamika sociálních inovací</vt:lpstr>
      <vt:lpstr>Dynamika sociálních inovací</vt:lpstr>
      <vt:lpstr>Dynamika sociálních inovací</vt:lpstr>
      <vt:lpstr>Inovace podle typu fází</vt:lpstr>
      <vt:lpstr>Inovace podle typu fází</vt:lpstr>
      <vt:lpstr>Inovace podle typu fází</vt:lpstr>
      <vt:lpstr>Inovace podle typu fází</vt:lpstr>
      <vt:lpstr>Inovace podle typu fází</vt:lpstr>
      <vt:lpstr>Snímek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Uživatel systému Windows</cp:lastModifiedBy>
  <cp:revision>62</cp:revision>
  <cp:lastPrinted>2018-03-27T09:30:31Z</cp:lastPrinted>
  <dcterms:created xsi:type="dcterms:W3CDTF">2016-07-06T15:42:34Z</dcterms:created>
  <dcterms:modified xsi:type="dcterms:W3CDTF">2019-04-26T08:25:12Z</dcterms:modified>
</cp:coreProperties>
</file>