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81" r:id="rId1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57" autoAdjust="0"/>
  </p:normalViewPr>
  <p:slideViewPr>
    <p:cSldViewPr>
      <p:cViewPr varScale="1">
        <p:scale>
          <a:sx n="97" d="100"/>
          <a:sy n="97" d="100"/>
        </p:scale>
        <p:origin x="-38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17.04.2019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17.04.2019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17.04.2019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Jarmila Šebestová, Ph.D.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Vojtěch Beck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Kroky k hodnocení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5 kroků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20876" cy="507703"/>
          </a:xfrm>
        </p:spPr>
        <p:txBody>
          <a:bodyPr/>
          <a:lstStyle/>
          <a:p>
            <a:r>
              <a:rPr lang="cs-CZ" b="1" cap="small" dirty="0" smtClean="0"/>
              <a:t>Krok 1: Definujte své publikum a Jeho potřeby</a:t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1538" y="1000114"/>
            <a:ext cx="74295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Mezi zainteresované strany nejčastěji patří: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zaměstnanci,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dobrovolníci,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vedení a správa,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mateřská organizace (například v případě sociálního podniku, který je přidružen k širší neziskové organizaci),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zákazníci,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investoři, finančníci, dárci,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partneři,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komunita jako celek.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63686" cy="507703"/>
          </a:xfrm>
        </p:spPr>
        <p:txBody>
          <a:bodyPr/>
          <a:lstStyle/>
          <a:p>
            <a:r>
              <a:rPr lang="cs-CZ" b="1" cap="small" dirty="0" smtClean="0"/>
              <a:t>Krok 2: Vypracujte vizi svého „snímku“ o výkonu</a:t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571604" y="1417588"/>
            <a:ext cx="621510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Snímek či poster (plakát) je komunikační nástroj, který můžete využít k představení výkonnosti a hodnoty podniku, programu nebo projektu zahrnující informace </a:t>
            </a:r>
            <a:r>
              <a:rPr lang="cs-CZ" dirty="0" smtClean="0"/>
              <a:t>o investorech</a:t>
            </a:r>
            <a:r>
              <a:rPr lang="cs-CZ" dirty="0" smtClean="0"/>
              <a:t>, financujících organizacích a zaměstnancích.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Je </a:t>
            </a:r>
            <a:r>
              <a:rPr lang="cs-CZ" dirty="0" smtClean="0"/>
              <a:t>přizpůsoben potřebám a cílové </a:t>
            </a:r>
            <a:r>
              <a:rPr lang="cs-CZ" dirty="0" smtClean="0"/>
              <a:t>skupině.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Může </a:t>
            </a:r>
            <a:r>
              <a:rPr lang="cs-CZ" dirty="0" smtClean="0"/>
              <a:t>mít podobu </a:t>
            </a:r>
            <a:r>
              <a:rPr lang="cs-CZ" i="1" dirty="0" err="1" smtClean="0"/>
              <a:t>infografiky</a:t>
            </a:r>
            <a:r>
              <a:rPr lang="cs-CZ" i="1" dirty="0" smtClean="0"/>
              <a:t>, klíčových ukazatelů </a:t>
            </a:r>
            <a:r>
              <a:rPr lang="cs-CZ" i="1" dirty="0" err="1" smtClean="0"/>
              <a:t>nebozprávy</a:t>
            </a:r>
            <a:r>
              <a:rPr lang="cs-CZ" i="1" dirty="0" smtClean="0"/>
              <a:t> o dopadu</a:t>
            </a:r>
            <a:r>
              <a:rPr lang="cs-CZ" dirty="0" smtClean="0"/>
              <a:t>.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06562" cy="507703"/>
          </a:xfrm>
        </p:spPr>
        <p:txBody>
          <a:bodyPr/>
          <a:lstStyle/>
          <a:p>
            <a:r>
              <a:rPr lang="cs-CZ" b="1" cap="small" dirty="0" smtClean="0"/>
              <a:t>Krok 3: Definujte obsah snímku</a:t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714348" y="1285866"/>
            <a:ext cx="6572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 </a:t>
            </a:r>
            <a:r>
              <a:rPr lang="cs-CZ" dirty="0" smtClean="0"/>
              <a:t>tomto kroku navrhujete obsah snímku. To se zaměřuje na identifikaci toho, co chcete ve svém snímku vyslovit, a jak jej zprostředkujete posluchačům.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Veškeré </a:t>
            </a:r>
            <a:r>
              <a:rPr lang="cs-CZ" dirty="0" smtClean="0"/>
              <a:t>informace ve snímku musí podporovat buď to, co děláte a vypovídá o hodnotě podniku nebo má podpořit operativní či strategické rozhodnutí. 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49306" cy="507703"/>
          </a:xfrm>
        </p:spPr>
        <p:txBody>
          <a:bodyPr/>
          <a:lstStyle/>
          <a:p>
            <a:r>
              <a:rPr lang="cs-CZ" b="1" cap="small" dirty="0" smtClean="0"/>
              <a:t>Krok 4: Navrhněte snímek či poster</a:t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85720" y="928676"/>
            <a:ext cx="28575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předchozím kroku jste určili informace, které jsou důležité pro shromažďování a potenciálně se zobrazují ve snímku či posteru. V kroku č. 2 jste také udělali předběžný návrh. Nyní je </a:t>
            </a:r>
            <a:r>
              <a:rPr lang="cs-CZ" dirty="0" smtClean="0"/>
              <a:t>třeba návrh </a:t>
            </a:r>
            <a:r>
              <a:rPr lang="cs-CZ" dirty="0" smtClean="0"/>
              <a:t>zdokonalovat a poté zkombinovat návrh s obsahem.</a:t>
            </a:r>
            <a:endParaRPr lang="cs-CZ" dirty="0"/>
          </a:p>
        </p:txBody>
      </p:sp>
      <p:pic>
        <p:nvPicPr>
          <p:cNvPr id="4" name="Obrázek 46" descr="VÃ½sledek obrÃ¡zku pro infografika dne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571868" y="1000114"/>
            <a:ext cx="5145720" cy="357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92248" cy="507703"/>
          </a:xfrm>
        </p:spPr>
        <p:txBody>
          <a:bodyPr/>
          <a:lstStyle/>
          <a:p>
            <a:r>
              <a:rPr lang="cs-CZ" b="1" cap="small" dirty="0" smtClean="0"/>
              <a:t>Krok 5: Definujte další vývoj dat</a:t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42910" y="857238"/>
            <a:ext cx="821537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Snímek, který jste vytvořili, je něco, co můžete časem aktualizovat.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 </a:t>
            </a:r>
            <a:r>
              <a:rPr lang="cs-CZ" dirty="0" smtClean="0"/>
              <a:t>kroku 3 jste pravděpodobně identifikovali informace, které byste chtěli vyvíjet, ale teď je ještě nemáte.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 </a:t>
            </a:r>
            <a:r>
              <a:rPr lang="cs-CZ" dirty="0" smtClean="0"/>
              <a:t>tomto kroku naplánujte, co byste chtěli v budoucnu dělat. Může být užitečné přemýšlet o tom, pokud jde </a:t>
            </a:r>
            <a:r>
              <a:rPr lang="cs-CZ" dirty="0" smtClean="0"/>
              <a:t>o to</a:t>
            </a:r>
            <a:r>
              <a:rPr lang="cs-CZ" dirty="0" smtClean="0"/>
              <a:t>, co bude nejvíce prospěšné v budoucnosti? Zvažte to z pohledu všech zainteresovaných, kteří informace definovali.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Existují </a:t>
            </a:r>
            <a:r>
              <a:rPr lang="cs-CZ" dirty="0" smtClean="0"/>
              <a:t>věci, které by bylo dobré tam mít, ale nejsou kritické? Nebo kolik úsilí bude potřebné k získávání těchto údajů? Máte již zavedený mechanismus nebo jej můžete snadno rozvíjet? Bude shromažďování těchto údajů považováno za rušivé? Jste vyškoleni v této metodě sběru dat nebo budete potřebovat pomoc od externího konzultanta?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aktualizovat data 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42910" y="1142990"/>
            <a:ext cx="80010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dirty="0" smtClean="0"/>
              <a:t>Záznam aktivity: Zpráva o denních činnostech, získaná od zaměstnanců.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Záznamy příběhů: Příběhy a vyprávění o události, zkušenosti nebo vyprávění osob, které popisují zaměstnanci nebo účastníci.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Dokumentace: záznamy o činnostech (např. inventář, zprávy, zápisy z jednání atd.).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Hodnocení: soubor otázek, které určují názory, postoje a porozumění účastníků, jakmile je činnost dokončena.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err="1" smtClean="0"/>
              <a:t>Focus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: Skupinové diskuse s relativně malým počtem vybraných lidí o určitých otázkách.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Rozhovor: Sada otázek (může být předem určených nebo neurčených) o určitých tématech, která jsou kladena na cílové publikum a následovaná dalšími dotazy a konverzacemi.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aktualizovat data II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071538" y="1071552"/>
            <a:ext cx="76438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Záznam </a:t>
            </a:r>
            <a:r>
              <a:rPr lang="cs-CZ" dirty="0" smtClean="0"/>
              <a:t>žurnálu: Vlastní přehled každodenních aktivit účastníky.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Testy </a:t>
            </a:r>
            <a:r>
              <a:rPr lang="cs-CZ" dirty="0" smtClean="0"/>
              <a:t>znalostí / dovedností: Soubor předem stanovených otázek týkajících se určitých témat, na které odpovídá cílové publikum.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Průzkum</a:t>
            </a:r>
            <a:r>
              <a:rPr lang="cs-CZ" dirty="0" smtClean="0"/>
              <a:t>: soubor otázek, které určují úroveň znalostí nebo dovedností </a:t>
            </a:r>
            <a:r>
              <a:rPr lang="cs-CZ" dirty="0" smtClean="0"/>
              <a:t>účastníků</a:t>
            </a:r>
            <a:r>
              <a:rPr lang="cs-CZ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Návštěvy </a:t>
            </a:r>
            <a:r>
              <a:rPr lang="cs-CZ" dirty="0" smtClean="0"/>
              <a:t>na místě: Kombinace pozorování a rozhovorů, které se vyskytují v prostředí účastníka.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Pozorovací </a:t>
            </a:r>
            <a:r>
              <a:rPr lang="cs-CZ" dirty="0" smtClean="0"/>
              <a:t>poznámky: </a:t>
            </a:r>
            <a:r>
              <a:rPr lang="cs-CZ" dirty="0" err="1" smtClean="0"/>
              <a:t>poznámky</a:t>
            </a:r>
            <a:r>
              <a:rPr lang="cs-CZ" dirty="0" smtClean="0"/>
              <a:t>, které se provádějí přímým pozorováním verbálního a neverbálního chování, které se vyskytuje v činnostech.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9925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Hodnocení výkonnosti je poměrně široká oblast i v sociálním podniku. </a:t>
            </a:r>
            <a:endParaRPr lang="cs-CZ" sz="15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Podnik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můžeme hodnotit z mnoha ohledů a stejně jak v podniku (ne)sociálním, záleží na uživateli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informací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, které mu o výkonnosti budou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poskytnuty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 hodnocení můžeme použít SCM, které má několik kroků provedení, které bychom měli dodržet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HODNOCENÍ VÝKONNOSTI SOCIÁLNÍHO PODNIKU – část I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Co je výkonnost v sociálním podniku?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Jaké jsou kroky k jeho vyhodnocení?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HODNOCENÍ VÝKONNOSTI SOCIÁLNÍHO </a:t>
            </a:r>
            <a:r>
              <a:rPr lang="cs-CZ" sz="3000" b="1" cap="all" smtClean="0">
                <a:solidFill>
                  <a:schemeClr val="bg1">
                    <a:lumMod val="95000"/>
                  </a:schemeClr>
                </a:solidFill>
              </a:rPr>
              <a:t>PODNIKU- část I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 výkonnostním managementem sociálního podniku</a:t>
            </a:r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5320612" cy="507703"/>
          </a:xfrm>
        </p:spPr>
        <p:txBody>
          <a:bodyPr/>
          <a:lstStyle/>
          <a:p>
            <a:r>
              <a:rPr lang="cs-CZ" dirty="0" smtClean="0"/>
              <a:t>Co je hodnocení sociální výkonnosti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7158" y="1140589"/>
            <a:ext cx="78581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Hodnocení sociální výkonnosti je efektivní monitorování a hodnocení aktivit v sociálním podniku, díky porozumění požadavkům a potřebám klienta. 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Tento </a:t>
            </a:r>
            <a:r>
              <a:rPr lang="cs-CZ" dirty="0" smtClean="0"/>
              <a:t>posun je poznamenán nárůstem zájmu o různé posouzení dopadů, vyhledávání a vývoj produktů, vše zaměřené na lepší porozumění klientům a na to, jak nejlépe jim pomoci. 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Tyto </a:t>
            </a:r>
            <a:r>
              <a:rPr lang="cs-CZ" dirty="0" smtClean="0"/>
              <a:t>dvě roviny – podnik a péče o cílovou skupinu se pak využívají v rozličných metodách hodnocení výkonnosti.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Roviny posuzování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714348" y="1002090"/>
            <a:ext cx="7715304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Rektořík</a:t>
            </a:r>
            <a:r>
              <a:rPr lang="cs-CZ" dirty="0" smtClean="0"/>
              <a:t> a kol. (1998) využívá pro posuzování efektivnosti </a:t>
            </a:r>
            <a:r>
              <a:rPr lang="cs-CZ" i="1" dirty="0" smtClean="0"/>
              <a:t>soustavu vnitřních a vnějších faktorů</a:t>
            </a:r>
            <a:r>
              <a:rPr lang="cs-CZ" dirty="0" smtClean="0"/>
              <a:t>.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b="1" dirty="0" smtClean="0"/>
              <a:t>Vnější </a:t>
            </a:r>
            <a:r>
              <a:rPr lang="cs-CZ" b="1" dirty="0" smtClean="0"/>
              <a:t>faktory</a:t>
            </a:r>
            <a:r>
              <a:rPr lang="cs-CZ" dirty="0" smtClean="0"/>
              <a:t> zahrnují především politické uspořádání, způsob financování „třetího sektoru“, konkurenci ve veřejném sektoru a samotné fungování sektoru tržního. </a:t>
            </a:r>
            <a:endParaRPr lang="cs-CZ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 smtClean="0"/>
              <a:t>Naproti </a:t>
            </a:r>
            <a:r>
              <a:rPr lang="cs-CZ" dirty="0" smtClean="0"/>
              <a:t>tomu </a:t>
            </a:r>
            <a:r>
              <a:rPr lang="cs-CZ" b="1" dirty="0" smtClean="0"/>
              <a:t>vnitřní faktory</a:t>
            </a:r>
            <a:r>
              <a:rPr lang="cs-CZ" dirty="0" smtClean="0"/>
              <a:t> vystihuje pomocí kvalifikace zaměstnanců, využíván poznatků různých oborů v praxi (management, IT apod.), vhodnou volbou práce, komunikaci s okolím či iniciativu pracovníků těchto organizací.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34926" cy="507703"/>
          </a:xfrm>
        </p:spPr>
        <p:txBody>
          <a:bodyPr/>
          <a:lstStyle/>
          <a:p>
            <a:r>
              <a:rPr lang="cs-CZ" dirty="0" smtClean="0"/>
              <a:t>Sociální výkonnostní management II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57224" y="863590"/>
            <a:ext cx="60007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 startAt="4"/>
            </a:pPr>
            <a:r>
              <a:rPr lang="cs-CZ" b="1" dirty="0" smtClean="0"/>
              <a:t>Zodpovědné zacházení s klientem</a:t>
            </a:r>
            <a:r>
              <a:rPr lang="cs-CZ" dirty="0" smtClean="0"/>
              <a:t>. Zahrnuje mechanismy ochrany klienta v každém aspektu práce – od cílů, které stanoví, jak se integruje, včetně produktů a služeb, které se mu nabízí dle jeho skutečných potřeb.</a:t>
            </a:r>
          </a:p>
          <a:p>
            <a:pPr marL="342900" lvl="0" indent="-342900">
              <a:buFont typeface="+mj-lt"/>
              <a:buAutoNum type="arabicPeriod" startAt="4"/>
            </a:pPr>
            <a:r>
              <a:rPr lang="cs-CZ" b="1" dirty="0" smtClean="0"/>
              <a:t>Zodpovědné zacházení se zaměstnanci.</a:t>
            </a:r>
            <a:r>
              <a:rPr lang="cs-CZ" dirty="0" smtClean="0"/>
              <a:t>Tlak je na vytváření příznivého pracovního prostředí, které zajišťuje, že zaměstnanci jsou chráněni, vyškoleni a motivováni k dosažení sociálních cílů.</a:t>
            </a:r>
          </a:p>
          <a:p>
            <a:pPr marL="342900" lvl="0" indent="-342900">
              <a:buFont typeface="+mj-lt"/>
              <a:buAutoNum type="arabicPeriod" startAt="4"/>
            </a:pPr>
            <a:r>
              <a:rPr lang="cs-CZ" b="1" dirty="0" smtClean="0"/>
              <a:t>Finanční a sociální výkonnost</a:t>
            </a:r>
            <a:r>
              <a:rPr lang="cs-CZ" dirty="0" smtClean="0"/>
              <a:t>. Podnikatel usiluje o finanční udržitelnost a sociální výkon.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392050" cy="507703"/>
          </a:xfrm>
        </p:spPr>
        <p:txBody>
          <a:bodyPr/>
          <a:lstStyle/>
          <a:p>
            <a:r>
              <a:rPr lang="cs-CZ" dirty="0" smtClean="0"/>
              <a:t>Sociální výkonnostní management 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28662" y="857238"/>
            <a:ext cx="74295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Wardle</a:t>
            </a:r>
            <a:r>
              <a:rPr lang="cs-CZ" dirty="0" smtClean="0"/>
              <a:t> (2014) představil metodu hodnocení výkonnosti sociálních podniků (</a:t>
            </a:r>
            <a:r>
              <a:rPr lang="cs-CZ" dirty="0" err="1" smtClean="0"/>
              <a:t>Social</a:t>
            </a:r>
            <a:r>
              <a:rPr lang="cs-CZ" dirty="0" smtClean="0"/>
              <a:t> Performance Management) pomocí šesti dimenzí: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b="1" dirty="0" smtClean="0"/>
              <a:t>Definování a sledování sociálních cílů</a:t>
            </a:r>
            <a:r>
              <a:rPr lang="cs-CZ" dirty="0" smtClean="0"/>
              <a:t>. Podnikatelé vědí, na koho se zaměřují, jaké jsou jeho </a:t>
            </a:r>
            <a:r>
              <a:rPr lang="cs-CZ" dirty="0" err="1" smtClean="0"/>
              <a:t>cílea</a:t>
            </a:r>
            <a:r>
              <a:rPr lang="cs-CZ" dirty="0" smtClean="0"/>
              <a:t> jak jeho produkty a služby pomáhají těchto </a:t>
            </a:r>
            <a:r>
              <a:rPr lang="cs-CZ" dirty="0" err="1" smtClean="0"/>
              <a:t>cílůdosáhnout</a:t>
            </a:r>
            <a:r>
              <a:rPr lang="cs-CZ" dirty="0" smtClean="0"/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b="1" dirty="0" smtClean="0"/>
              <a:t>Zajištění podpory vedení a zaměstnanců k sociálním cílům</a:t>
            </a:r>
            <a:r>
              <a:rPr lang="cs-CZ" dirty="0" smtClean="0"/>
              <a:t>. Manažeři aktivně monitorují sociální cíle,podporující </a:t>
            </a:r>
            <a:r>
              <a:rPr lang="cs-CZ" dirty="0" err="1" smtClean="0"/>
              <a:t>institucea</a:t>
            </a:r>
            <a:r>
              <a:rPr lang="cs-CZ" dirty="0" smtClean="0"/>
              <a:t> zaměstnanci chápou strategii a měřitelným ukazatelem je, jak přispívají k dosažení </a:t>
            </a:r>
            <a:r>
              <a:rPr lang="cs-CZ" dirty="0" err="1" smtClean="0"/>
              <a:t>sociálnícha</a:t>
            </a:r>
            <a:r>
              <a:rPr lang="cs-CZ" dirty="0" smtClean="0"/>
              <a:t> finančních cílů.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b="1" dirty="0" smtClean="0"/>
              <a:t>Zhodnocení produktů, služeb a distribuční kanálů</a:t>
            </a:r>
            <a:r>
              <a:rPr lang="cs-CZ" dirty="0" smtClean="0"/>
              <a:t>, které splňují potřeby a preference uživatelů tím, vytvářejí pro ně výhody či posilují jejich schopnosti vyrovnat se s jejich handicapem.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Perspektivy hodnocení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785786" y="1002090"/>
            <a:ext cx="685804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b="1" dirty="0" smtClean="0"/>
              <a:t>Perspektiva organizační udržitelnosti</a:t>
            </a:r>
            <a:r>
              <a:rPr lang="cs-CZ" dirty="0" smtClean="0"/>
              <a:t> – Jaké informace mohou pomoci pochopit, zda rozvíjíte a udržujete prostředky, které dlouhodobě splní váš cíl?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b="1" dirty="0" smtClean="0"/>
              <a:t>Perspektiva dopadů na komunitu</a:t>
            </a:r>
            <a:r>
              <a:rPr lang="cs-CZ" dirty="0" smtClean="0"/>
              <a:t> – Jaké informace úspěšně přispějí k sociálním, kulturním, ekonomickým a environmentálním cílům stanoveným v poslání podniku?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b="1" dirty="0" smtClean="0"/>
              <a:t>Perspektiva podnikové výkonnosti</a:t>
            </a:r>
            <a:r>
              <a:rPr lang="cs-CZ" dirty="0" smtClean="0"/>
              <a:t> – Jaké informace potřebujete z hlediska úspěšnosti z finančního nebo podnikatelského pohledu?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hodnocení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00100" y="857238"/>
            <a:ext cx="74295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Operativní úroveň</a:t>
            </a:r>
            <a:r>
              <a:rPr lang="cs-CZ" dirty="0" smtClean="0"/>
              <a:t> – Jaké informace potřebujete k podpoře každodenních rozhodnutí při vedení zaměstnanců? Například sledování nákladů, kvality a plnění poslání.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Strategická úroveň</a:t>
            </a:r>
            <a:r>
              <a:rPr lang="cs-CZ" dirty="0" smtClean="0"/>
              <a:t> – Jaké informace potřebujete k podpoře strategických rozhodnutí, která jsou často učiněna vlastníkem? Tyto informace obsahovat klíčové trendy a události, ke kterým došlo v rámci hodnoceného období.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Úroveň angažovanosti a zodpovědnosti</a:t>
            </a:r>
            <a:r>
              <a:rPr lang="cs-CZ" dirty="0" smtClean="0"/>
              <a:t> – Jaké informace potřebujete k podpoře a udržování podpory podniku? Zahrnuje to zejména podporu investorů, členů komunity, zaměstnanců a dalších. Toto publikum může mít velmi omezené znalosti o tom, kdo jste a čeho se snažíte dosáhnout, takže příběh musí být velmi jasný a poutavý.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2375</TotalTime>
  <Words>984</Words>
  <Application>Microsoft Office PowerPoint</Application>
  <PresentationFormat>Předvádění na obrazovce (16:9)</PresentationFormat>
  <Paragraphs>95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SLU</vt:lpstr>
      <vt:lpstr>Název prezentace</vt:lpstr>
      <vt:lpstr>Snímek 2</vt:lpstr>
      <vt:lpstr>Snímek 3</vt:lpstr>
      <vt:lpstr>Co je hodnocení sociální výkonnosti</vt:lpstr>
      <vt:lpstr>Roviny posuzování</vt:lpstr>
      <vt:lpstr>Sociální výkonnostní management II</vt:lpstr>
      <vt:lpstr>Sociální výkonnostní management I</vt:lpstr>
      <vt:lpstr>Perspektivy hodnocení</vt:lpstr>
      <vt:lpstr>Úrovně hodnocení</vt:lpstr>
      <vt:lpstr>Kroky k hodnocení</vt:lpstr>
      <vt:lpstr>Krok 1: Definujte své publikum a Jeho potřeby </vt:lpstr>
      <vt:lpstr>Krok 2: Vypracujte vizi svého „snímku“ o výkonu </vt:lpstr>
      <vt:lpstr>Krok 3: Definujte obsah snímku </vt:lpstr>
      <vt:lpstr>Krok 4: Navrhněte snímek či poster </vt:lpstr>
      <vt:lpstr>Krok 5: Definujte další vývoj dat </vt:lpstr>
      <vt:lpstr>Jak aktualizovat data I</vt:lpstr>
      <vt:lpstr>Jak aktualizovat data II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Jarda Mach</cp:lastModifiedBy>
  <cp:revision>58</cp:revision>
  <cp:lastPrinted>2018-03-27T09:30:31Z</cp:lastPrinted>
  <dcterms:created xsi:type="dcterms:W3CDTF">2016-07-06T15:42:34Z</dcterms:created>
  <dcterms:modified xsi:type="dcterms:W3CDTF">2019-04-17T05:15:04Z</dcterms:modified>
</cp:coreProperties>
</file>