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7" r:id="rId2"/>
    <p:sldId id="259" r:id="rId3"/>
    <p:sldId id="258" r:id="rId4"/>
    <p:sldId id="282" r:id="rId5"/>
    <p:sldId id="283" r:id="rId6"/>
    <p:sldId id="284" r:id="rId7"/>
    <p:sldId id="285" r:id="rId8"/>
    <p:sldId id="286" r:id="rId9"/>
    <p:sldId id="287" r:id="rId10"/>
    <p:sldId id="288" r:id="rId11"/>
    <p:sldId id="289" r:id="rId12"/>
    <p:sldId id="290" r:id="rId13"/>
    <p:sldId id="291" r:id="rId14"/>
    <p:sldId id="292" r:id="rId15"/>
    <p:sldId id="293" r:id="rId16"/>
    <p:sldId id="294" r:id="rId17"/>
    <p:sldId id="295" r:id="rId18"/>
    <p:sldId id="296" r:id="rId19"/>
    <p:sldId id="281" r:id="rId20"/>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957" autoAdjust="0"/>
  </p:normalViewPr>
  <p:slideViewPr>
    <p:cSldViewPr>
      <p:cViewPr varScale="1">
        <p:scale>
          <a:sx n="137" d="100"/>
          <a:sy n="137" d="100"/>
        </p:scale>
        <p:origin x="258" y="11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t>16.04.2019</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1058937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a:prstGeom prst="rect">
            <a:avLst/>
          </a:prstGeom>
        </p:spPr>
        <p:txBody>
          <a:bodyPr lIns="68580" tIns="34290" rIns="68580" bIns="34290"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a:prstGeom prst="rect">
            <a:avLst/>
          </a:prstGeom>
        </p:spPr>
        <p:txBody>
          <a:bodyPr lIns="68580" tIns="34290" rIns="68580" bIns="34290"/>
          <a:lstStyle>
            <a:lvl1pPr marL="0" indent="0" algn="ctr">
              <a:buNone/>
              <a:defRPr sz="1800"/>
            </a:lvl1pPr>
            <a:lvl2pPr marL="342900" indent="0" algn="ctr">
              <a:buNone/>
              <a:defRPr sz="1500"/>
            </a:lvl2pPr>
            <a:lvl3pPr marL="685800" indent="0" algn="ctr">
              <a:buNone/>
              <a:defRPr sz="140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F066A928-83BD-4B3B-AB3B-789638C2D817}" type="datetime1">
              <a:rPr lang="cs-CZ" smtClean="0"/>
              <a:t>16.04.2019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t>‹#›</a:t>
            </a:fld>
            <a:endParaRPr lang="cs-CZ"/>
          </a:p>
        </p:txBody>
      </p:sp>
    </p:spTree>
    <p:extLst>
      <p:ext uri="{BB962C8B-B14F-4D97-AF65-F5344CB8AC3E}">
        <p14:creationId xmlns:p14="http://schemas.microsoft.com/office/powerpoint/2010/main" val="4023403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28650" y="273844"/>
            <a:ext cx="7886700" cy="994172"/>
          </a:xfrm>
          <a:prstGeom prst="rect">
            <a:avLst/>
          </a:prstGeom>
        </p:spPr>
        <p:txBody>
          <a:bodyPr lIns="68580" tIns="34290" rIns="68580" bIns="34290"/>
          <a:lstStyle/>
          <a:p>
            <a:r>
              <a:rPr lang="cs-CZ"/>
              <a:t>Kliknutím lze upravit styl.</a:t>
            </a:r>
          </a:p>
        </p:txBody>
      </p:sp>
      <p:sp>
        <p:nvSpPr>
          <p:cNvPr id="3" name="Zástupný symbol pro obsah 2"/>
          <p:cNvSpPr>
            <a:spLocks noGrp="1"/>
          </p:cNvSpPr>
          <p:nvPr>
            <p:ph idx="1"/>
          </p:nvPr>
        </p:nvSpPr>
        <p:spPr>
          <a:xfrm>
            <a:off x="628650" y="1369219"/>
            <a:ext cx="7886700" cy="3263504"/>
          </a:xfrm>
          <a:prstGeom prst="rect">
            <a:avLst/>
          </a:prstGeom>
        </p:spPr>
        <p:txBody>
          <a:bodyPr lIns="68580" tIns="34290" rIns="68580" bIns="3429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a:xfrm>
            <a:off x="628650" y="4767263"/>
            <a:ext cx="2057400" cy="273844"/>
          </a:xfrm>
          <a:prstGeom prst="rect">
            <a:avLst/>
          </a:prstGeom>
        </p:spPr>
        <p:txBody>
          <a:bodyPr lIns="68580" tIns="34290" rIns="68580" bIns="34290"/>
          <a:lstStyle/>
          <a:p>
            <a:fld id="{3E9BAEC6-A37A-4403-B919-4854A6448652}" type="datetimeFigureOut">
              <a:rPr lang="cs-CZ" smtClean="0"/>
              <a:pPr/>
              <a:t>16.04.2019</a:t>
            </a:fld>
            <a:endParaRPr lang="cs-CZ"/>
          </a:p>
        </p:txBody>
      </p:sp>
      <p:sp>
        <p:nvSpPr>
          <p:cNvPr id="5" name="Zástupný symbol pro zápatí 4"/>
          <p:cNvSpPr>
            <a:spLocks noGrp="1"/>
          </p:cNvSpPr>
          <p:nvPr>
            <p:ph type="ftr" sz="quarter" idx="11"/>
          </p:nvPr>
        </p:nvSpPr>
        <p:spPr>
          <a:xfrm>
            <a:off x="3028950" y="4767263"/>
            <a:ext cx="3086100" cy="273844"/>
          </a:xfrm>
          <a:prstGeom prst="rect">
            <a:avLst/>
          </a:prstGeom>
        </p:spPr>
        <p:txBody>
          <a:bodyPr lIns="68580" tIns="34290" rIns="68580" bIns="34290"/>
          <a:lstStyle/>
          <a:p>
            <a:endParaRPr lang="cs-CZ"/>
          </a:p>
        </p:txBody>
      </p:sp>
      <p:sp>
        <p:nvSpPr>
          <p:cNvPr id="6" name="Zástupný symbol pro číslo snímku 5"/>
          <p:cNvSpPr>
            <a:spLocks noGrp="1"/>
          </p:cNvSpPr>
          <p:nvPr>
            <p:ph type="sldNum" sz="quarter" idx="12"/>
          </p:nvPr>
        </p:nvSpPr>
        <p:spPr>
          <a:xfrm>
            <a:off x="6457950" y="4767263"/>
            <a:ext cx="2057400" cy="273844"/>
          </a:xfrm>
          <a:prstGeom prst="rect">
            <a:avLst/>
          </a:prstGeom>
        </p:spPr>
        <p:txBody>
          <a:bodyPr lIns="68580" tIns="34290" rIns="68580" bIns="34290"/>
          <a:lstStyle/>
          <a:p>
            <a:fld id="{2DA23C2D-3845-4F8C-9F64-DBE4B5B8108A}" type="slidenum">
              <a:rPr lang="cs-CZ" smtClean="0"/>
              <a:pPr/>
              <a:t>‹#›</a:t>
            </a:fld>
            <a:endParaRPr lang="cs-CZ"/>
          </a:p>
        </p:txBody>
      </p:sp>
    </p:spTree>
    <p:extLst>
      <p:ext uri="{BB962C8B-B14F-4D97-AF65-F5344CB8AC3E}">
        <p14:creationId xmlns:p14="http://schemas.microsoft.com/office/powerpoint/2010/main" val="331567150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24328" y="3939903"/>
            <a:ext cx="936104" cy="730162"/>
          </a:xfrm>
          <a:prstGeom prst="rect">
            <a:avLst/>
          </a:prstGeom>
        </p:spPr>
      </p:pic>
      <p:sp>
        <p:nvSpPr>
          <p:cNvPr id="7" name="Obdélník 6"/>
          <p:cNvSpPr/>
          <p:nvPr/>
        </p:nvSpPr>
        <p:spPr>
          <a:xfrm>
            <a:off x="395537" y="2365809"/>
            <a:ext cx="6704527" cy="2304256"/>
          </a:xfrm>
          <a:prstGeom prst="rect">
            <a:avLst/>
          </a:prstGeom>
          <a:solidFill>
            <a:schemeClr val="tx1"/>
          </a:solidFill>
          <a:ln/>
        </p:spPr>
        <p:style>
          <a:lnRef idx="2">
            <a:schemeClr val="dk1"/>
          </a:lnRef>
          <a:fillRef idx="1">
            <a:schemeClr val="lt1"/>
          </a:fillRef>
          <a:effectRef idx="0">
            <a:schemeClr val="dk1"/>
          </a:effectRef>
          <a:fontRef idx="minor">
            <a:schemeClr val="dk1"/>
          </a:fontRef>
        </p:style>
        <p:txBody>
          <a:bodyPr lIns="91438" tIns="45719" rIns="91438" bIns="45719" rtlCol="0" anchor="ctr"/>
          <a:lstStyle/>
          <a:p>
            <a:pPr algn="ctr"/>
            <a:r>
              <a:rPr lang="cs-CZ" dirty="0">
                <a:ln w="0"/>
                <a:solidFill>
                  <a:schemeClr val="bg1"/>
                </a:solidFill>
                <a:effectLst>
                  <a:outerShdw blurRad="38100" dist="19050" dir="2700000" algn="tl" rotWithShape="0">
                    <a:schemeClr val="dk1">
                      <a:alpha val="40000"/>
                    </a:schemeClr>
                  </a:outerShdw>
                </a:effectLst>
              </a:rPr>
              <a:t>Prezentace předmětu:</a:t>
            </a:r>
          </a:p>
          <a:p>
            <a:pPr algn="ctr"/>
            <a:r>
              <a:rPr lang="cs-CZ" sz="2000" b="1" dirty="0">
                <a:ln w="0"/>
                <a:solidFill>
                  <a:schemeClr val="bg1"/>
                </a:solidFill>
                <a:effectLst>
                  <a:outerShdw blurRad="38100" dist="19050" dir="2700000" algn="tl" rotWithShape="0">
                    <a:schemeClr val="dk1">
                      <a:alpha val="40000"/>
                    </a:schemeClr>
                  </a:outerShdw>
                </a:effectLst>
              </a:rPr>
              <a:t>SOCIÁLNÍ PODNIKÁNÍ</a:t>
            </a:r>
          </a:p>
          <a:p>
            <a:pPr algn="ctr"/>
            <a:r>
              <a:rPr lang="cs-CZ" dirty="0">
                <a:ln w="0"/>
                <a:solidFill>
                  <a:schemeClr val="bg1"/>
                </a:solidFill>
                <a:effectLst>
                  <a:outerShdw blurRad="38100" dist="19050" dir="2700000" algn="tl" rotWithShape="0">
                    <a:schemeClr val="dk1">
                      <a:alpha val="40000"/>
                    </a:schemeClr>
                  </a:outerShdw>
                </a:effectLst>
              </a:rPr>
              <a:t>Vyučující:</a:t>
            </a:r>
          </a:p>
          <a:p>
            <a:pPr algn="ctr"/>
            <a:r>
              <a:rPr lang="cs-CZ" b="1" dirty="0">
                <a:ln w="0"/>
                <a:solidFill>
                  <a:schemeClr val="bg1"/>
                </a:solidFill>
                <a:effectLst>
                  <a:outerShdw blurRad="38100" dist="19050" dir="2700000" algn="tl" rotWithShape="0">
                    <a:schemeClr val="dk1">
                      <a:alpha val="40000"/>
                    </a:schemeClr>
                  </a:outerShdw>
                </a:effectLst>
              </a:rPr>
              <a:t>Doc. Jarmila Šebestová, Ph.D.</a:t>
            </a:r>
          </a:p>
          <a:p>
            <a:pPr algn="ctr"/>
            <a:r>
              <a:rPr lang="cs-CZ" b="1" dirty="0">
                <a:ln w="0"/>
                <a:solidFill>
                  <a:schemeClr val="bg1"/>
                </a:solidFill>
                <a:effectLst>
                  <a:outerShdw blurRad="38100" dist="19050" dir="2700000" algn="tl" rotWithShape="0">
                    <a:schemeClr val="dk1">
                      <a:alpha val="40000"/>
                    </a:schemeClr>
                  </a:outerShdw>
                </a:effectLst>
              </a:rPr>
              <a:t>Ing. Vojtěch Beck</a:t>
            </a:r>
          </a:p>
        </p:txBody>
      </p:sp>
      <p:sp>
        <p:nvSpPr>
          <p:cNvPr id="2" name="Nadpis 1"/>
          <p:cNvSpPr>
            <a:spLocks noGrp="1"/>
          </p:cNvSpPr>
          <p:nvPr>
            <p:ph type="ctrTitle" idx="4294967295"/>
          </p:nvPr>
        </p:nvSpPr>
        <p:spPr>
          <a:xfrm>
            <a:off x="0" y="700089"/>
            <a:ext cx="5111750" cy="2159000"/>
          </a:xfrm>
          <a:prstGeom prst="rect">
            <a:avLst/>
          </a:prstGeom>
        </p:spPr>
        <p:txBody>
          <a:bodyPr lIns="68580" tIns="34290" rIns="68580" bIns="34290"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Název</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prezentace</a:t>
            </a:r>
          </a:p>
        </p:txBody>
      </p:sp>
      <p:graphicFrame>
        <p:nvGraphicFramePr>
          <p:cNvPr id="4" name="Tabulka 3"/>
          <p:cNvGraphicFramePr>
            <a:graphicFrameLocks noGrp="1"/>
          </p:cNvGraphicFramePr>
          <p:nvPr>
            <p:extLst>
              <p:ext uri="{D42A27DB-BD31-4B8C-83A1-F6EECF244321}">
                <p14:modId xmlns:p14="http://schemas.microsoft.com/office/powerpoint/2010/main" val="3787313614"/>
              </p:ext>
            </p:extLst>
          </p:nvPr>
        </p:nvGraphicFramePr>
        <p:xfrm>
          <a:off x="539552" y="1563901"/>
          <a:ext cx="6480720" cy="435610"/>
        </p:xfrm>
        <a:graphic>
          <a:graphicData uri="http://schemas.openxmlformats.org/drawingml/2006/table">
            <a:tbl>
              <a:tblPr firstRow="1" firstCol="1" bandRow="1">
                <a:tableStyleId>{5C22544A-7EE6-4342-B048-85BDC9FD1C3A}</a:tableStyleId>
              </a:tblPr>
              <a:tblGrid>
                <a:gridCol w="2266916">
                  <a:extLst>
                    <a:ext uri="{9D8B030D-6E8A-4147-A177-3AD203B41FA5}">
                      <a16:colId xmlns:a16="http://schemas.microsoft.com/office/drawing/2014/main" val="3755197986"/>
                    </a:ext>
                  </a:extLst>
                </a:gridCol>
                <a:gridCol w="4213804">
                  <a:extLst>
                    <a:ext uri="{9D8B030D-6E8A-4147-A177-3AD203B41FA5}">
                      <a16:colId xmlns:a16="http://schemas.microsoft.com/office/drawing/2014/main" val="4011610095"/>
                    </a:ext>
                  </a:extLst>
                </a:gridCol>
              </a:tblGrid>
              <a:tr h="217805">
                <a:tc>
                  <a:txBody>
                    <a:bodyPr/>
                    <a:lstStyle/>
                    <a:p>
                      <a:pPr indent="180340" algn="l">
                        <a:lnSpc>
                          <a:spcPct val="115000"/>
                        </a:lnSpc>
                        <a:spcBef>
                          <a:spcPts val="425"/>
                        </a:spcBef>
                        <a:spcAft>
                          <a:spcPts val="0"/>
                        </a:spcAft>
                      </a:pPr>
                      <a:r>
                        <a:rPr lang="cs-CZ" sz="1200" dirty="0">
                          <a:effectLst/>
                        </a:rPr>
                        <a:t>Název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chemeClr val="tx1"/>
                    </a:solidFill>
                  </a:tcPr>
                </a:tc>
                <a:tc>
                  <a:txBody>
                    <a:bodyPr/>
                    <a:lstStyle/>
                    <a:p>
                      <a:pPr indent="180340" algn="just">
                        <a:lnSpc>
                          <a:spcPct val="115000"/>
                        </a:lnSpc>
                        <a:spcBef>
                          <a:spcPts val="425"/>
                        </a:spcBef>
                        <a:spcAft>
                          <a:spcPts val="0"/>
                        </a:spcAft>
                      </a:pPr>
                      <a:r>
                        <a:rPr lang="cs-CZ" sz="1200" dirty="0">
                          <a:effectLst/>
                        </a:rPr>
                        <a:t>Rozvoj vzdělávání na Slezské univerzitě v Opavě</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2306872320"/>
                  </a:ext>
                </a:extLst>
              </a:tr>
              <a:tr h="217805">
                <a:tc>
                  <a:txBody>
                    <a:bodyPr/>
                    <a:lstStyle/>
                    <a:p>
                      <a:pPr indent="180340" algn="just">
                        <a:lnSpc>
                          <a:spcPct val="115000"/>
                        </a:lnSpc>
                        <a:spcBef>
                          <a:spcPts val="425"/>
                        </a:spcBef>
                        <a:spcAft>
                          <a:spcPts val="0"/>
                        </a:spcAft>
                      </a:pPr>
                      <a:r>
                        <a:rPr lang="cs-CZ" sz="1200" dirty="0">
                          <a:effectLst/>
                        </a:rPr>
                        <a:t>Registrační číslo projektu</a:t>
                      </a:r>
                      <a:endParaRPr lang="cs-CZ" sz="12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tc>
                  <a:txBody>
                    <a:bodyPr/>
                    <a:lstStyle/>
                    <a:p>
                      <a:pPr indent="180340" algn="just">
                        <a:lnSpc>
                          <a:spcPct val="115000"/>
                        </a:lnSpc>
                        <a:spcBef>
                          <a:spcPts val="425"/>
                        </a:spcBef>
                        <a:spcAft>
                          <a:spcPts val="0"/>
                        </a:spcAft>
                      </a:pPr>
                      <a:r>
                        <a:rPr lang="cs-CZ" sz="1200" b="1" dirty="0">
                          <a:solidFill>
                            <a:schemeClr val="bg1"/>
                          </a:solidFill>
                          <a:effectLst/>
                        </a:rPr>
                        <a:t>CZ.02.2.69/0.0./0.0/16_015/0002400</a:t>
                      </a:r>
                      <a:endParaRPr lang="cs-CZ" sz="12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44450" marR="44450" marT="0" marB="0">
                    <a:solidFill>
                      <a:srgbClr val="307871"/>
                    </a:solidFill>
                  </a:tcPr>
                </a:tc>
                <a:extLst>
                  <a:ext uri="{0D108BD9-81ED-4DB2-BD59-A6C34878D82A}">
                    <a16:rowId xmlns:a16="http://schemas.microsoft.com/office/drawing/2014/main" val="3822484205"/>
                  </a:ext>
                </a:extLst>
              </a:tr>
            </a:tbl>
          </a:graphicData>
        </a:graphic>
      </p:graphicFrame>
      <p:sp>
        <p:nvSpPr>
          <p:cNvPr id="5" name="Rectangle 2"/>
          <p:cNvSpPr>
            <a:spLocks noChangeArrowheads="1"/>
          </p:cNvSpPr>
          <p:nvPr/>
        </p:nvSpPr>
        <p:spPr bwMode="auto">
          <a:xfrm>
            <a:off x="1878013" y="2826823"/>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pic>
        <p:nvPicPr>
          <p:cNvPr id="1025" name="Obrázek 8" descr="Logolink_OP_VVV_hor_barva_c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5074" y="250328"/>
            <a:ext cx="5505450" cy="121920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3"/>
          <p:cNvSpPr>
            <a:spLocks noChangeArrowheads="1"/>
          </p:cNvSpPr>
          <p:nvPr/>
        </p:nvSpPr>
        <p:spPr bwMode="auto">
          <a:xfrm>
            <a:off x="1878013" y="4557199"/>
            <a:ext cx="184727" cy="369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38" tIns="45719" rIns="91438" bIns="45719"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7156408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34798F4-D315-4780-94F3-14FD83F9F45B}"/>
              </a:ext>
            </a:extLst>
          </p:cNvPr>
          <p:cNvSpPr>
            <a:spLocks noGrp="1"/>
          </p:cNvSpPr>
          <p:nvPr>
            <p:ph type="title"/>
          </p:nvPr>
        </p:nvSpPr>
        <p:spPr>
          <a:xfrm>
            <a:off x="251520" y="195486"/>
            <a:ext cx="7344816" cy="507703"/>
          </a:xfrm>
        </p:spPr>
        <p:txBody>
          <a:bodyPr/>
          <a:lstStyle/>
          <a:p>
            <a:r>
              <a:rPr lang="cs-CZ" dirty="0"/>
              <a:t>2 Organizační zázemí a popis organizace</a:t>
            </a:r>
          </a:p>
        </p:txBody>
      </p:sp>
      <p:sp>
        <p:nvSpPr>
          <p:cNvPr id="3" name="Obdélník 2">
            <a:extLst>
              <a:ext uri="{FF2B5EF4-FFF2-40B4-BE49-F238E27FC236}">
                <a16:creationId xmlns:a16="http://schemas.microsoft.com/office/drawing/2014/main" id="{19EA2CE2-E5FF-47BB-B3E5-9F3D2C2A0DE5}"/>
              </a:ext>
            </a:extLst>
          </p:cNvPr>
          <p:cNvSpPr/>
          <p:nvPr/>
        </p:nvSpPr>
        <p:spPr>
          <a:xfrm>
            <a:off x="251520" y="1002090"/>
            <a:ext cx="8136904" cy="2308324"/>
          </a:xfrm>
          <a:prstGeom prst="rect">
            <a:avLst/>
          </a:prstGeom>
        </p:spPr>
        <p:txBody>
          <a:bodyPr wrap="square">
            <a:spAutoFit/>
          </a:bodyPr>
          <a:lstStyle/>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Pokud zakládáme podnik nový, budou to informace o nově vznikajícím podniku bez historie. </a:t>
            </a:r>
          </a:p>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Tato část by měla pomoci zdůvodnit, proč zrovna tento sociální podnik má silnou pozici vybraný problém řešit. </a:t>
            </a:r>
          </a:p>
          <a:p>
            <a:pPr marL="285750" indent="-285750">
              <a:buFont typeface="Arial" panose="020B0604020202020204" pitchFamily="34" charset="0"/>
              <a:buChar char="•"/>
            </a:pPr>
            <a:r>
              <a:rPr lang="cs-CZ" dirty="0">
                <a:latin typeface="Times New Roman" panose="02020603050405020304" pitchFamily="18" charset="0"/>
                <a:ea typeface="Calibri" panose="020F0502020204030204" pitchFamily="34" charset="0"/>
              </a:rPr>
              <a:t>Součástí je stručný popis vztahu organizace k řešení sociálního problému a jeho unikátnost (jedinečnost). Tato část by neměla být delší než stránka. </a:t>
            </a:r>
          </a:p>
          <a:p>
            <a:pPr marL="285750" indent="-285750">
              <a:buFont typeface="Arial" panose="020B0604020202020204" pitchFamily="34" charset="0"/>
              <a:buChar char="•"/>
            </a:pPr>
            <a:r>
              <a:rPr lang="cs-CZ" b="1" dirty="0">
                <a:latin typeface="Times New Roman" panose="02020603050405020304" pitchFamily="18" charset="0"/>
                <a:ea typeface="Calibri" panose="020F0502020204030204" pitchFamily="34" charset="0"/>
              </a:rPr>
              <a:t>Zahrňte pouze ty body, které jsou důležité pro prezentaci sociálního podniku a plánu pro budoucnost (vize, mise, cíle, hodnoty)</a:t>
            </a:r>
            <a:endParaRPr lang="cs-CZ" b="1" dirty="0"/>
          </a:p>
        </p:txBody>
      </p:sp>
    </p:spTree>
    <p:extLst>
      <p:ext uri="{BB962C8B-B14F-4D97-AF65-F5344CB8AC3E}">
        <p14:creationId xmlns:p14="http://schemas.microsoft.com/office/powerpoint/2010/main" val="19979118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3AE325A-4AD7-4302-966E-2AAD269CCA1C}"/>
              </a:ext>
            </a:extLst>
          </p:cNvPr>
          <p:cNvSpPr>
            <a:spLocks noGrp="1"/>
          </p:cNvSpPr>
          <p:nvPr>
            <p:ph type="title"/>
          </p:nvPr>
        </p:nvSpPr>
        <p:spPr/>
        <p:txBody>
          <a:bodyPr/>
          <a:lstStyle/>
          <a:p>
            <a:r>
              <a:rPr lang="cs-CZ" dirty="0"/>
              <a:t>3 Cílový trh</a:t>
            </a:r>
          </a:p>
        </p:txBody>
      </p:sp>
      <p:sp>
        <p:nvSpPr>
          <p:cNvPr id="3" name="Obdélník 2">
            <a:extLst>
              <a:ext uri="{FF2B5EF4-FFF2-40B4-BE49-F238E27FC236}">
                <a16:creationId xmlns:a16="http://schemas.microsoft.com/office/drawing/2014/main" id="{6ED0D3AC-96F9-4AF2-9EDC-8AFC85FB411F}"/>
              </a:ext>
            </a:extLst>
          </p:cNvPr>
          <p:cNvSpPr/>
          <p:nvPr/>
        </p:nvSpPr>
        <p:spPr>
          <a:xfrm>
            <a:off x="1115616" y="1203598"/>
            <a:ext cx="6390456" cy="2922980"/>
          </a:xfrm>
          <a:prstGeom prst="rect">
            <a:avLst/>
          </a:prstGeom>
        </p:spPr>
        <p:txBody>
          <a:bodyPr wrap="square">
            <a:spAutoFit/>
          </a:bodyPr>
          <a:lstStyle/>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Cílový trh</a:t>
            </a:r>
            <a:r>
              <a:rPr lang="cs-CZ" dirty="0">
                <a:latin typeface="Times New Roman" panose="02020603050405020304" pitchFamily="18" charset="0"/>
                <a:ea typeface="Calibri" panose="020F0502020204030204" pitchFamily="34" charset="0"/>
                <a:cs typeface="Times New Roman" panose="02020603050405020304" pitchFamily="18" charset="0"/>
              </a:rPr>
              <a:t> v sobě zahrnuje obecné informace o potenciálních zákaznících z cílové skupiny. Na začátku je vhodné popsat pouze ty charakteristiky, které se ovlivní rozhodnutí o využití služeb či koupi produktu. Jejich hlavní charakteristiky jsou:</a:t>
            </a: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cs-CZ" i="1" dirty="0">
                <a:latin typeface="Times New Roman" panose="02020603050405020304" pitchFamily="18" charset="0"/>
                <a:ea typeface="Calibri" panose="020F0502020204030204" pitchFamily="34" charset="0"/>
                <a:cs typeface="Times New Roman" panose="02020603050405020304" pitchFamily="18" charset="0"/>
              </a:rPr>
              <a:t>Geografické</a:t>
            </a:r>
            <a:r>
              <a:rPr lang="cs-CZ" dirty="0">
                <a:latin typeface="Times New Roman" panose="02020603050405020304" pitchFamily="18" charset="0"/>
                <a:ea typeface="Calibri" panose="020F0502020204030204" pitchFamily="34" charset="0"/>
                <a:cs typeface="Times New Roman" panose="02020603050405020304" pitchFamily="18" charset="0"/>
              </a:rPr>
              <a:t>, kde se zákazníci nacházejí.</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i="1" dirty="0">
                <a:latin typeface="Times New Roman" panose="02020603050405020304" pitchFamily="18" charset="0"/>
                <a:ea typeface="Calibri" panose="020F0502020204030204" pitchFamily="34" charset="0"/>
                <a:cs typeface="Times New Roman" panose="02020603050405020304" pitchFamily="18" charset="0"/>
              </a:rPr>
              <a:t>Demografické</a:t>
            </a:r>
            <a:r>
              <a:rPr lang="cs-CZ" dirty="0">
                <a:latin typeface="Times New Roman" panose="02020603050405020304" pitchFamily="18" charset="0"/>
                <a:ea typeface="Calibri" panose="020F0502020204030204" pitchFamily="34" charset="0"/>
                <a:cs typeface="Times New Roman" panose="02020603050405020304" pitchFamily="18" charset="0"/>
              </a:rPr>
              <a:t>, tedy jejich věk, výše příjmů, vzdělání.</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i="1" dirty="0" err="1">
                <a:latin typeface="Times New Roman" panose="02020603050405020304" pitchFamily="18" charset="0"/>
                <a:ea typeface="Calibri" panose="020F0502020204030204" pitchFamily="34" charset="0"/>
                <a:cs typeface="Times New Roman" panose="02020603050405020304" pitchFamily="18" charset="0"/>
              </a:rPr>
              <a:t>Psychografické</a:t>
            </a:r>
            <a:r>
              <a:rPr lang="cs-CZ" dirty="0">
                <a:latin typeface="Times New Roman" panose="02020603050405020304" pitchFamily="18" charset="0"/>
                <a:ea typeface="Calibri" panose="020F0502020204030204" pitchFamily="34" charset="0"/>
                <a:cs typeface="Times New Roman" panose="02020603050405020304" pitchFamily="18" charset="0"/>
              </a:rPr>
              <a:t>, tj. rysy týkající se společenské třídy, životního stylu, náboženství, preferencí atd.</a:t>
            </a:r>
          </a:p>
        </p:txBody>
      </p:sp>
    </p:spTree>
    <p:extLst>
      <p:ext uri="{BB962C8B-B14F-4D97-AF65-F5344CB8AC3E}">
        <p14:creationId xmlns:p14="http://schemas.microsoft.com/office/powerpoint/2010/main" val="37592362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D9D54A-43B2-4232-866A-2C35E730414A}"/>
              </a:ext>
            </a:extLst>
          </p:cNvPr>
          <p:cNvSpPr>
            <a:spLocks noGrp="1"/>
          </p:cNvSpPr>
          <p:nvPr>
            <p:ph type="title"/>
          </p:nvPr>
        </p:nvSpPr>
        <p:spPr/>
        <p:txBody>
          <a:bodyPr/>
          <a:lstStyle/>
          <a:p>
            <a:r>
              <a:rPr lang="cs-CZ" dirty="0"/>
              <a:t>4 Hodnocení prostředí </a:t>
            </a:r>
          </a:p>
        </p:txBody>
      </p:sp>
      <p:sp>
        <p:nvSpPr>
          <p:cNvPr id="3" name="Obdélník 2">
            <a:extLst>
              <a:ext uri="{FF2B5EF4-FFF2-40B4-BE49-F238E27FC236}">
                <a16:creationId xmlns:a16="http://schemas.microsoft.com/office/drawing/2014/main" id="{6B6A790A-475E-4821-8F70-A88266326856}"/>
              </a:ext>
            </a:extLst>
          </p:cNvPr>
          <p:cNvSpPr/>
          <p:nvPr/>
        </p:nvSpPr>
        <p:spPr>
          <a:xfrm>
            <a:off x="251520" y="915566"/>
            <a:ext cx="8280920" cy="3835537"/>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Tato část se skládá z několika dílčích analýz a jejich souhrnné vyhodnocení bude provedeno např. pomocí analýzy SWOT. </a:t>
            </a:r>
          </a:p>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Prostředí analyzujeme především:</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 hodnocením odvětví,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konkurence,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tržního potenciálu</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 a vymezení si komparativních výhod popisovaného sociálního podniku.</a:t>
            </a:r>
          </a:p>
        </p:txBody>
      </p:sp>
    </p:spTree>
    <p:extLst>
      <p:ext uri="{BB962C8B-B14F-4D97-AF65-F5344CB8AC3E}">
        <p14:creationId xmlns:p14="http://schemas.microsoft.com/office/powerpoint/2010/main" val="3551527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67A80A-17B8-4909-8B01-80D9B3BE3B0A}"/>
              </a:ext>
            </a:extLst>
          </p:cNvPr>
          <p:cNvSpPr>
            <a:spLocks noGrp="1"/>
          </p:cNvSpPr>
          <p:nvPr>
            <p:ph type="title"/>
          </p:nvPr>
        </p:nvSpPr>
        <p:spPr/>
        <p:txBody>
          <a:bodyPr/>
          <a:lstStyle/>
          <a:p>
            <a:r>
              <a:rPr lang="cs-CZ" dirty="0"/>
              <a:t>5 MARKETINGOVÝ PLÁN</a:t>
            </a:r>
          </a:p>
        </p:txBody>
      </p:sp>
      <p:sp>
        <p:nvSpPr>
          <p:cNvPr id="3" name="Obdélník 2">
            <a:extLst>
              <a:ext uri="{FF2B5EF4-FFF2-40B4-BE49-F238E27FC236}">
                <a16:creationId xmlns:a16="http://schemas.microsoft.com/office/drawing/2014/main" id="{182D75FC-EC7D-4D1D-AF3D-7022FB65B3DB}"/>
              </a:ext>
            </a:extLst>
          </p:cNvPr>
          <p:cNvSpPr/>
          <p:nvPr/>
        </p:nvSpPr>
        <p:spPr>
          <a:xfrm>
            <a:off x="467544" y="915566"/>
            <a:ext cx="7344816" cy="2031325"/>
          </a:xfrm>
          <a:prstGeom prst="rect">
            <a:avLst/>
          </a:prstGeom>
        </p:spPr>
        <p:txBody>
          <a:bodyPr wrap="square">
            <a:spAutoFit/>
          </a:bodyPr>
          <a:lstStyle/>
          <a:p>
            <a:r>
              <a:rPr lang="cs-CZ" dirty="0">
                <a:latin typeface="Times New Roman" panose="02020603050405020304" pitchFamily="18" charset="0"/>
                <a:ea typeface="Calibri" panose="020F0502020204030204" pitchFamily="34" charset="0"/>
              </a:rPr>
              <a:t>Marketing plánuje a implementuje dílčí strategii, jak oslovit své klienty a informovat je o vašem sociálním podniku a jeho produktech a službách. Zahrnuje v sobě:</a:t>
            </a:r>
          </a:p>
          <a:p>
            <a:pPr marL="285750" indent="-285750">
              <a:buFont typeface="Arial" panose="020B0604020202020204" pitchFamily="34" charset="0"/>
              <a:buChar char="•"/>
            </a:pPr>
            <a:r>
              <a:rPr lang="cs-CZ" dirty="0">
                <a:latin typeface="Times New Roman" panose="02020603050405020304" pitchFamily="18" charset="0"/>
              </a:rPr>
              <a:t>Tvorbu hodnotové nabídky</a:t>
            </a:r>
          </a:p>
          <a:p>
            <a:pPr marL="285750" indent="-285750">
              <a:buFont typeface="Arial" panose="020B0604020202020204" pitchFamily="34" charset="0"/>
              <a:buChar char="•"/>
            </a:pPr>
            <a:r>
              <a:rPr lang="cs-CZ" dirty="0">
                <a:latin typeface="Times New Roman" panose="02020603050405020304" pitchFamily="18" charset="0"/>
              </a:rPr>
              <a:t>Cenovou strategii</a:t>
            </a:r>
          </a:p>
          <a:p>
            <a:pPr marL="285750" indent="-285750">
              <a:buFont typeface="Arial" panose="020B0604020202020204" pitchFamily="34" charset="0"/>
              <a:buChar char="•"/>
            </a:pPr>
            <a:r>
              <a:rPr lang="cs-CZ" dirty="0">
                <a:latin typeface="Times New Roman" panose="02020603050405020304" pitchFamily="18" charset="0"/>
              </a:rPr>
              <a:t>Distribuční strategii</a:t>
            </a:r>
          </a:p>
          <a:p>
            <a:pPr marL="285750" indent="-285750">
              <a:buFont typeface="Arial" panose="020B0604020202020204" pitchFamily="34" charset="0"/>
              <a:buChar char="•"/>
            </a:pPr>
            <a:r>
              <a:rPr lang="cs-CZ" dirty="0">
                <a:latin typeface="Times New Roman" panose="02020603050405020304" pitchFamily="18" charset="0"/>
              </a:rPr>
              <a:t>Strategii podpory prodeje</a:t>
            </a:r>
            <a:endParaRPr lang="cs-CZ" dirty="0"/>
          </a:p>
        </p:txBody>
      </p:sp>
    </p:spTree>
    <p:extLst>
      <p:ext uri="{BB962C8B-B14F-4D97-AF65-F5344CB8AC3E}">
        <p14:creationId xmlns:p14="http://schemas.microsoft.com/office/powerpoint/2010/main" val="2743264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321D5BF-DBE9-4C7F-BBE1-996E84B1D77D}"/>
              </a:ext>
            </a:extLst>
          </p:cNvPr>
          <p:cNvSpPr>
            <a:spLocks noGrp="1"/>
          </p:cNvSpPr>
          <p:nvPr>
            <p:ph type="title"/>
          </p:nvPr>
        </p:nvSpPr>
        <p:spPr/>
        <p:txBody>
          <a:bodyPr/>
          <a:lstStyle/>
          <a:p>
            <a:r>
              <a:rPr lang="cs-CZ" dirty="0"/>
              <a:t>6 Personální plán</a:t>
            </a:r>
          </a:p>
        </p:txBody>
      </p:sp>
      <p:sp>
        <p:nvSpPr>
          <p:cNvPr id="3" name="Obdélník 2">
            <a:extLst>
              <a:ext uri="{FF2B5EF4-FFF2-40B4-BE49-F238E27FC236}">
                <a16:creationId xmlns:a16="http://schemas.microsoft.com/office/drawing/2014/main" id="{B618698F-8B68-4424-853B-3F5DBBB710EB}"/>
              </a:ext>
            </a:extLst>
          </p:cNvPr>
          <p:cNvSpPr/>
          <p:nvPr/>
        </p:nvSpPr>
        <p:spPr>
          <a:xfrm>
            <a:off x="539552" y="703189"/>
            <a:ext cx="7632848" cy="3573286"/>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Při rozboru týmu sociálního podniku je třeba popsat klíčové role a konkrétní oblasti, kde vybraná osoba bude figurovat např. </a:t>
            </a:r>
            <a:r>
              <a:rPr lang="cs-CZ" dirty="0" err="1">
                <a:latin typeface="Times New Roman" panose="02020603050405020304" pitchFamily="18" charset="0"/>
                <a:ea typeface="Calibri" panose="020F0502020204030204" pitchFamily="34" charset="0"/>
                <a:cs typeface="Times New Roman" panose="02020603050405020304" pitchFamily="18" charset="0"/>
              </a:rPr>
              <a:t>fundraising</a:t>
            </a:r>
            <a:r>
              <a:rPr lang="cs-CZ" dirty="0">
                <a:latin typeface="Times New Roman" panose="02020603050405020304" pitchFamily="18" charset="0"/>
                <a:ea typeface="Calibri" panose="020F0502020204030204" pitchFamily="34" charset="0"/>
                <a:cs typeface="Times New Roman" panose="02020603050405020304" pitchFamily="18" charset="0"/>
              </a:rPr>
              <a:t>, provoz, komunikace s veřejností. Je možné přidat životopisy klíčových osob do příloh plánu.</a:t>
            </a:r>
          </a:p>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Plán správy sociálního podniku</a:t>
            </a:r>
            <a:r>
              <a:rPr lang="cs-CZ" dirty="0">
                <a:latin typeface="Times New Roman" panose="02020603050405020304" pitchFamily="18" charset="0"/>
                <a:ea typeface="Calibri" panose="020F0502020204030204" pitchFamily="34" charset="0"/>
                <a:cs typeface="Times New Roman" panose="02020603050405020304" pitchFamily="18" charset="0"/>
              </a:rPr>
              <a:t>. Zde je nutné vymezit, kdo bude zodpovědný za chod podniku a bude zodpovědný za využívání finančních prostředků a jejich reinvestici zpět do podniku, včetně dodržování právních předpisů.</a:t>
            </a:r>
          </a:p>
          <a:p>
            <a:r>
              <a:rPr lang="cs-CZ" b="1" i="1" dirty="0">
                <a:latin typeface="Times New Roman" panose="02020603050405020304" pitchFamily="18" charset="0"/>
                <a:ea typeface="Calibri" panose="020F0502020204030204" pitchFamily="34" charset="0"/>
              </a:rPr>
              <a:t>Budování kapacit v sociálním podniku</a:t>
            </a:r>
            <a:r>
              <a:rPr lang="cs-CZ" dirty="0">
                <a:latin typeface="Times New Roman" panose="02020603050405020304" pitchFamily="18" charset="0"/>
                <a:ea typeface="Calibri" panose="020F0502020204030204" pitchFamily="34" charset="0"/>
              </a:rPr>
              <a:t>. Zvětšování sociálního dopadu často vyžaduje nábor nových zaměstnanců a vedení, proto je třeba počítat s tímto nárůstem i požadavkem na růst nákladů na personál a zahrnout jej do finančního plánu</a:t>
            </a:r>
            <a:endParaRPr lang="cs-CZ" dirty="0"/>
          </a:p>
        </p:txBody>
      </p:sp>
    </p:spTree>
    <p:extLst>
      <p:ext uri="{BB962C8B-B14F-4D97-AF65-F5344CB8AC3E}">
        <p14:creationId xmlns:p14="http://schemas.microsoft.com/office/powerpoint/2010/main" val="698583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EF71540-C2AA-4046-A7AD-6BED457295D5}"/>
              </a:ext>
            </a:extLst>
          </p:cNvPr>
          <p:cNvSpPr>
            <a:spLocks noGrp="1"/>
          </p:cNvSpPr>
          <p:nvPr>
            <p:ph type="title"/>
          </p:nvPr>
        </p:nvSpPr>
        <p:spPr/>
        <p:txBody>
          <a:bodyPr/>
          <a:lstStyle/>
          <a:p>
            <a:r>
              <a:rPr lang="cs-CZ" dirty="0"/>
              <a:t>7 Operační plán</a:t>
            </a:r>
          </a:p>
        </p:txBody>
      </p:sp>
      <p:sp>
        <p:nvSpPr>
          <p:cNvPr id="3" name="Obdélník 2">
            <a:extLst>
              <a:ext uri="{FF2B5EF4-FFF2-40B4-BE49-F238E27FC236}">
                <a16:creationId xmlns:a16="http://schemas.microsoft.com/office/drawing/2014/main" id="{E289973A-4692-453B-8B30-B54472F86A8E}"/>
              </a:ext>
            </a:extLst>
          </p:cNvPr>
          <p:cNvSpPr/>
          <p:nvPr/>
        </p:nvSpPr>
        <p:spPr>
          <a:xfrm>
            <a:off x="611560" y="945599"/>
            <a:ext cx="7992888" cy="3867854"/>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Provozní sekce sociálního podniku se týká jeho každodenních činností. Zaměřuje se zejména na administrativní a procesní procesy.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Operační plán pomáhá sociálním podnikům zvýšit efektivitu, zlepšit vyrobené či poskytnuté množství a snížit náklady. S tím souvisí popis dodavatelského řetězce, což předpokládá také jeho řízení.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Řízení dodavatelského řetězce je proces plánování, implementace a kontroly provozu dodavatelského řetězce s cílem co nejúčinněji uspokojit požadavky zákazníků a klientů. Řízení dodavatelského řetězce pokrývá veškeré pohyby a skladování surovin, inventarizaci výroby a hotových výrobků od nejrůznějších bodů až po místa spotřeby.</a:t>
            </a:r>
          </a:p>
        </p:txBody>
      </p:sp>
    </p:spTree>
    <p:extLst>
      <p:ext uri="{BB962C8B-B14F-4D97-AF65-F5344CB8AC3E}">
        <p14:creationId xmlns:p14="http://schemas.microsoft.com/office/powerpoint/2010/main" val="17127814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02C823D-61CD-4FA6-950B-9B3C71F686BB}"/>
              </a:ext>
            </a:extLst>
          </p:cNvPr>
          <p:cNvSpPr>
            <a:spLocks noGrp="1"/>
          </p:cNvSpPr>
          <p:nvPr>
            <p:ph type="title"/>
          </p:nvPr>
        </p:nvSpPr>
        <p:spPr/>
        <p:txBody>
          <a:bodyPr/>
          <a:lstStyle/>
          <a:p>
            <a:r>
              <a:rPr lang="cs-CZ" dirty="0"/>
              <a:t>8 Finanční plán</a:t>
            </a:r>
          </a:p>
        </p:txBody>
      </p:sp>
      <p:sp>
        <p:nvSpPr>
          <p:cNvPr id="3" name="Obdélník 2">
            <a:extLst>
              <a:ext uri="{FF2B5EF4-FFF2-40B4-BE49-F238E27FC236}">
                <a16:creationId xmlns:a16="http://schemas.microsoft.com/office/drawing/2014/main" id="{6BD372D7-3813-48B9-A788-5C655987767E}"/>
              </a:ext>
            </a:extLst>
          </p:cNvPr>
          <p:cNvSpPr/>
          <p:nvPr/>
        </p:nvSpPr>
        <p:spPr>
          <a:xfrm>
            <a:off x="395536" y="703189"/>
            <a:ext cx="7992888" cy="3695563"/>
          </a:xfrm>
          <a:prstGeom prst="rect">
            <a:avLst/>
          </a:prstGeom>
        </p:spPr>
        <p:txBody>
          <a:bodyPr wrap="square">
            <a:spAutoFit/>
          </a:bodyPr>
          <a:lstStyle/>
          <a:p>
            <a:pPr indent="180340" algn="just">
              <a:lnSpc>
                <a:spcPct val="115000"/>
              </a:lnSpc>
              <a:spcBef>
                <a:spcPts val="1200"/>
              </a:spcBef>
              <a:spcAft>
                <a:spcPts val="1200"/>
              </a:spcAft>
            </a:pPr>
            <a:r>
              <a:rPr lang="cs-CZ" sz="1400" b="1" i="1" dirty="0">
                <a:latin typeface="Times New Roman" panose="02020603050405020304" pitchFamily="18" charset="0"/>
                <a:ea typeface="Calibri" panose="020F0502020204030204" pitchFamily="34" charset="0"/>
                <a:cs typeface="Times New Roman" panose="02020603050405020304" pitchFamily="18" charset="0"/>
              </a:rPr>
              <a:t>Finanční plán nesmí zapomenout na pravidlo reinvestice případného zisku zpět do sociálního podniku</a:t>
            </a:r>
            <a:r>
              <a:rPr lang="cs-CZ" sz="1400" dirty="0">
                <a:latin typeface="Times New Roman" panose="02020603050405020304" pitchFamily="18" charset="0"/>
                <a:ea typeface="Calibri" panose="020F0502020204030204" pitchFamily="34" charset="0"/>
                <a:cs typeface="Times New Roman" panose="02020603050405020304" pitchFamily="18" charset="0"/>
              </a:rPr>
              <a:t>!</a:t>
            </a:r>
          </a:p>
          <a:p>
            <a:pPr indent="180340" algn="just">
              <a:lnSpc>
                <a:spcPct val="115000"/>
              </a:lnSpc>
              <a:spcBef>
                <a:spcPts val="1200"/>
              </a:spcBef>
              <a:spcAft>
                <a:spcPts val="1200"/>
              </a:spcAft>
            </a:pPr>
            <a:r>
              <a:rPr lang="cs-CZ" sz="1400" b="1" i="1" dirty="0">
                <a:latin typeface="Times New Roman" panose="02020603050405020304" pitchFamily="18" charset="0"/>
                <a:ea typeface="Calibri" panose="020F0502020204030204" pitchFamily="34" charset="0"/>
                <a:cs typeface="Times New Roman" panose="02020603050405020304" pitchFamily="18" charset="0"/>
              </a:rPr>
              <a:t>Rozpočet</a:t>
            </a:r>
            <a:r>
              <a:rPr lang="cs-CZ" sz="1400" dirty="0">
                <a:latin typeface="Times New Roman" panose="02020603050405020304" pitchFamily="18" charset="0"/>
                <a:ea typeface="Calibri" panose="020F0502020204030204" pitchFamily="34" charset="0"/>
                <a:cs typeface="Times New Roman" panose="02020603050405020304" pitchFamily="18" charset="0"/>
              </a:rPr>
              <a:t>. Rozpočet uvádí náklady a výnosy sociálního podniku. </a:t>
            </a:r>
            <a:r>
              <a:rPr lang="cs-CZ" sz="1400" b="1" dirty="0">
                <a:latin typeface="Times New Roman" panose="02020603050405020304" pitchFamily="18" charset="0"/>
                <a:ea typeface="Calibri" panose="020F0502020204030204" pitchFamily="34" charset="0"/>
                <a:cs typeface="Times New Roman" panose="02020603050405020304" pitchFamily="18" charset="0"/>
              </a:rPr>
              <a:t>Rozpočty se </a:t>
            </a:r>
            <a:r>
              <a:rPr lang="cs-CZ" sz="1400" dirty="0">
                <a:latin typeface="Times New Roman" panose="02020603050405020304" pitchFamily="18" charset="0"/>
                <a:ea typeface="Calibri" panose="020F0502020204030204" pitchFamily="34" charset="0"/>
                <a:cs typeface="Times New Roman" panose="02020603050405020304" pitchFamily="18" charset="0"/>
              </a:rPr>
              <a:t>snaží poskytnout celkový obraz o očekávaných nákladech a výnosech; rozpočty však neodrážejí skutečné</a:t>
            </a:r>
            <a:r>
              <a:rPr lang="cs-CZ" sz="1400" u="sng" dirty="0">
                <a:latin typeface="Times New Roman" panose="02020603050405020304" pitchFamily="18" charset="0"/>
                <a:ea typeface="Calibri" panose="020F0502020204030204" pitchFamily="34" charset="0"/>
                <a:cs typeface="Times New Roman" panose="02020603050405020304" pitchFamily="18" charset="0"/>
              </a:rPr>
              <a:t> </a:t>
            </a:r>
            <a:r>
              <a:rPr lang="cs-CZ" sz="1400" dirty="0">
                <a:latin typeface="Times New Roman" panose="02020603050405020304" pitchFamily="18" charset="0"/>
                <a:ea typeface="Calibri" panose="020F0502020204030204" pitchFamily="34" charset="0"/>
                <a:cs typeface="Times New Roman" panose="02020603050405020304" pitchFamily="18" charset="0"/>
              </a:rPr>
              <a:t>načasování</a:t>
            </a:r>
            <a:r>
              <a:rPr lang="cs-CZ" sz="1400" u="sng" dirty="0">
                <a:latin typeface="Times New Roman" panose="02020603050405020304" pitchFamily="18" charset="0"/>
                <a:ea typeface="Calibri" panose="020F0502020204030204" pitchFamily="34" charset="0"/>
                <a:cs typeface="Times New Roman" panose="02020603050405020304" pitchFamily="18" charset="0"/>
              </a:rPr>
              <a:t> </a:t>
            </a:r>
            <a:r>
              <a:rPr lang="cs-CZ" sz="1400" dirty="0">
                <a:latin typeface="Times New Roman" panose="02020603050405020304" pitchFamily="18" charset="0"/>
                <a:ea typeface="Calibri" panose="020F0502020204030204" pitchFamily="34" charset="0"/>
                <a:cs typeface="Times New Roman" panose="02020603050405020304" pitchFamily="18" charset="0"/>
              </a:rPr>
              <a:t>peněz, které vstupují do podniku. Rozpočet by měl obsahovat veškeré náklady spojené s provozem podniku – od nájemného až po náklady na dodávky služeb.</a:t>
            </a:r>
          </a:p>
          <a:p>
            <a:pPr indent="180340" algn="just">
              <a:lnSpc>
                <a:spcPct val="115000"/>
              </a:lnSpc>
              <a:spcBef>
                <a:spcPts val="1200"/>
              </a:spcBef>
              <a:spcAft>
                <a:spcPts val="1200"/>
              </a:spcAft>
            </a:pPr>
            <a:r>
              <a:rPr lang="cs-CZ" sz="1400" b="1" i="1" dirty="0">
                <a:latin typeface="Times New Roman" panose="02020603050405020304" pitchFamily="18" charset="0"/>
                <a:ea typeface="Calibri" panose="020F0502020204030204" pitchFamily="34" charset="0"/>
                <a:cs typeface="Times New Roman" panose="02020603050405020304" pitchFamily="18" charset="0"/>
              </a:rPr>
              <a:t> Plán peněžních toků (Cash-</a:t>
            </a:r>
            <a:r>
              <a:rPr lang="cs-CZ" sz="1400" b="1" i="1" dirty="0" err="1">
                <a:latin typeface="Times New Roman" panose="02020603050405020304" pitchFamily="18" charset="0"/>
                <a:ea typeface="Calibri" panose="020F0502020204030204" pitchFamily="34" charset="0"/>
                <a:cs typeface="Times New Roman" panose="02020603050405020304" pitchFamily="18" charset="0"/>
              </a:rPr>
              <a:t>flow</a:t>
            </a:r>
            <a:r>
              <a:rPr lang="cs-CZ" sz="1400" b="1" i="1" dirty="0">
                <a:latin typeface="Times New Roman" panose="02020603050405020304" pitchFamily="18" charset="0"/>
                <a:ea typeface="Calibri" panose="020F0502020204030204" pitchFamily="34" charset="0"/>
                <a:cs typeface="Times New Roman" panose="02020603050405020304" pitchFamily="18" charset="0"/>
              </a:rPr>
              <a:t>)</a:t>
            </a:r>
            <a:r>
              <a:rPr lang="cs-CZ" sz="1400" dirty="0">
                <a:latin typeface="Times New Roman" panose="02020603050405020304" pitchFamily="18" charset="0"/>
                <a:ea typeface="Calibri" panose="020F0502020204030204" pitchFamily="34" charset="0"/>
                <a:cs typeface="Times New Roman" panose="02020603050405020304" pitchFamily="18" charset="0"/>
              </a:rPr>
              <a:t>.  Projekce peněžních toků mají zajistit, aby podnik měl dostatek peněz, ze kterých by mohl platit za veškeré zboží a služby, které může potřebovat po celý rok. </a:t>
            </a:r>
          </a:p>
          <a:p>
            <a:pPr>
              <a:lnSpc>
                <a:spcPct val="115000"/>
              </a:lnSpc>
              <a:spcAft>
                <a:spcPts val="1000"/>
              </a:spcAft>
            </a:pPr>
            <a:r>
              <a:rPr lang="cs-CZ" sz="1400" dirty="0">
                <a:solidFill>
                  <a:srgbClr val="000000"/>
                </a:solidFill>
                <a:latin typeface="Trebuchet MS" panose="020B0603020202020204" pitchFamily="34" charset="0"/>
                <a:ea typeface="Calibri" panose="020F0502020204030204" pitchFamily="34" charset="0"/>
                <a:cs typeface="Times New Roman" panose="02020603050405020304" pitchFamily="18" charset="0"/>
              </a:rPr>
              <a:t> </a:t>
            </a:r>
            <a:r>
              <a:rPr lang="cs-CZ" sz="1400" b="1" i="1" dirty="0">
                <a:latin typeface="Times New Roman" panose="02020603050405020304" pitchFamily="18" charset="0"/>
                <a:ea typeface="Calibri" panose="020F0502020204030204" pitchFamily="34" charset="0"/>
                <a:cs typeface="Times New Roman" panose="02020603050405020304" pitchFamily="18" charset="0"/>
              </a:rPr>
              <a:t>Analýza příjmů</a:t>
            </a:r>
            <a:r>
              <a:rPr lang="cs-CZ" sz="1400" dirty="0">
                <a:latin typeface="Times New Roman" panose="02020603050405020304" pitchFamily="18" charset="0"/>
                <a:ea typeface="Calibri" panose="020F0502020204030204" pitchFamily="34" charset="0"/>
                <a:cs typeface="Times New Roman" panose="02020603050405020304" pitchFamily="18" charset="0"/>
              </a:rPr>
              <a:t>. Analýza stanovuje cíle podle typu a zdroje financování a poskytuje jasný obraz o současném mixu zdrojů</a:t>
            </a:r>
          </a:p>
          <a:p>
            <a:pPr>
              <a:lnSpc>
                <a:spcPct val="115000"/>
              </a:lnSpc>
              <a:spcAft>
                <a:spcPts val="1000"/>
              </a:spcAft>
            </a:pPr>
            <a:r>
              <a:rPr lang="cs-CZ" sz="1400" b="1" i="1" dirty="0">
                <a:latin typeface="Times New Roman" panose="02020603050405020304" pitchFamily="18" charset="0"/>
                <a:ea typeface="Calibri" panose="020F0502020204030204" pitchFamily="34" charset="0"/>
                <a:cs typeface="Times New Roman" panose="02020603050405020304" pitchFamily="18" charset="0"/>
              </a:rPr>
              <a:t>Plán </a:t>
            </a:r>
            <a:r>
              <a:rPr lang="cs-CZ" sz="1400" b="1" i="1" dirty="0" err="1">
                <a:latin typeface="Times New Roman" panose="02020603050405020304" pitchFamily="18" charset="0"/>
                <a:ea typeface="Calibri" panose="020F0502020204030204" pitchFamily="34" charset="0"/>
                <a:cs typeface="Times New Roman" panose="02020603050405020304" pitchFamily="18" charset="0"/>
              </a:rPr>
              <a:t>fundraisingu</a:t>
            </a:r>
            <a:r>
              <a:rPr lang="cs-CZ" sz="1400" dirty="0">
                <a:latin typeface="Times New Roman" panose="02020603050405020304" pitchFamily="18" charset="0"/>
                <a:ea typeface="Calibri" panose="020F0502020204030204" pitchFamily="34" charset="0"/>
                <a:cs typeface="Times New Roman" panose="02020603050405020304" pitchFamily="18" charset="0"/>
              </a:rPr>
              <a:t>. Navazuje na předchozí analýzu příjmů. Jakou celkovou částku potřebujete, abyste mohli implementovat strategii? Na jaké období bude dostačující?</a:t>
            </a:r>
          </a:p>
        </p:txBody>
      </p:sp>
    </p:spTree>
    <p:extLst>
      <p:ext uri="{BB962C8B-B14F-4D97-AF65-F5344CB8AC3E}">
        <p14:creationId xmlns:p14="http://schemas.microsoft.com/office/powerpoint/2010/main" val="10776458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2977D8-FCD2-4ABD-AB73-15E933C7A47C}"/>
              </a:ext>
            </a:extLst>
          </p:cNvPr>
          <p:cNvSpPr>
            <a:spLocks noGrp="1"/>
          </p:cNvSpPr>
          <p:nvPr>
            <p:ph type="title"/>
          </p:nvPr>
        </p:nvSpPr>
        <p:spPr/>
        <p:txBody>
          <a:bodyPr/>
          <a:lstStyle/>
          <a:p>
            <a:r>
              <a:rPr lang="cs-CZ" dirty="0"/>
              <a:t>9 Hodnocení rizik</a:t>
            </a:r>
          </a:p>
        </p:txBody>
      </p:sp>
      <p:sp>
        <p:nvSpPr>
          <p:cNvPr id="3" name="Obdélník 2">
            <a:extLst>
              <a:ext uri="{FF2B5EF4-FFF2-40B4-BE49-F238E27FC236}">
                <a16:creationId xmlns:a16="http://schemas.microsoft.com/office/drawing/2014/main" id="{AA7B8194-A98E-4507-9772-FEA00E935B8A}"/>
              </a:ext>
            </a:extLst>
          </p:cNvPr>
          <p:cNvSpPr/>
          <p:nvPr/>
        </p:nvSpPr>
        <p:spPr>
          <a:xfrm>
            <a:off x="107504" y="843558"/>
            <a:ext cx="8136904" cy="3614836"/>
          </a:xfrm>
          <a:prstGeom prst="rect">
            <a:avLst/>
          </a:prstGeom>
        </p:spPr>
        <p:txBody>
          <a:bodyPr wrap="square">
            <a:spAutoFit/>
          </a:bodyPr>
          <a:lstStyle/>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Finanční rizika</a:t>
            </a:r>
            <a:r>
              <a:rPr lang="cs-CZ" dirty="0">
                <a:latin typeface="Times New Roman" panose="02020603050405020304" pitchFamily="18" charset="0"/>
                <a:ea typeface="Calibri" panose="020F0502020204030204" pitchFamily="34" charset="0"/>
                <a:cs typeface="Times New Roman" panose="02020603050405020304" pitchFamily="18" charset="0"/>
              </a:rPr>
              <a:t> související se sociálním podnikáním jsou obvykle ta, která by mohla potenciálně způsobit největší škody. I neziskové formy podniků musí pochopit, že podnik může ztratit peníze. </a:t>
            </a:r>
          </a:p>
          <a:p>
            <a:pPr indent="180340" algn="just">
              <a:lnSpc>
                <a:spcPct val="115000"/>
              </a:lnSpc>
              <a:spcBef>
                <a:spcPts val="1200"/>
              </a:spcBef>
              <a:spcAft>
                <a:spcPts val="1200"/>
              </a:spcAft>
            </a:pPr>
            <a:r>
              <a:rPr lang="cs-CZ" b="1" i="1" dirty="0">
                <a:latin typeface="Times New Roman" panose="02020603050405020304" pitchFamily="18" charset="0"/>
                <a:ea typeface="Calibri" panose="020F0502020204030204" pitchFamily="34" charset="0"/>
                <a:cs typeface="Times New Roman" panose="02020603050405020304" pitchFamily="18" charset="0"/>
              </a:rPr>
              <a:t>Organizační rizika</a:t>
            </a:r>
            <a:r>
              <a:rPr lang="cs-CZ" dirty="0">
                <a:latin typeface="Times New Roman" panose="02020603050405020304" pitchFamily="18" charset="0"/>
                <a:ea typeface="Calibri" panose="020F0502020204030204" pitchFamily="34" charset="0"/>
                <a:cs typeface="Times New Roman" panose="02020603050405020304" pitchFamily="18" charset="0"/>
              </a:rPr>
              <a:t>. Sociální podnik musí být připraven na organizační změny. Růst je obvykle dobrá věc, ale musí mít plán, jak tento růst zvládne. Podniky, které nejsou připraveny na rychlý růst, mohou skončit ve zmatku mezi a odpovědností. Mise a blaho podniku by mělo být vždy na prvním místě.</a:t>
            </a:r>
          </a:p>
          <a:p>
            <a:r>
              <a:rPr lang="cs-CZ" b="1" i="1" dirty="0">
                <a:latin typeface="Times New Roman" panose="02020603050405020304" pitchFamily="18" charset="0"/>
                <a:ea typeface="Calibri" panose="020F0502020204030204" pitchFamily="34" charset="0"/>
              </a:rPr>
              <a:t>Riziko špatné pověsti (reputace). </a:t>
            </a:r>
            <a:r>
              <a:rPr lang="cs-CZ" dirty="0">
                <a:latin typeface="Times New Roman" panose="02020603050405020304" pitchFamily="18" charset="0"/>
                <a:ea typeface="Calibri" panose="020F0502020204030204" pitchFamily="34" charset="0"/>
              </a:rPr>
              <a:t>Špatně zahájená činnost může poškodit reputaci podniku. Především musí si musíte být jisti, že aktivity podniku nebudou v konfliktu s jeho posláním a veřejně prospěšným cílem.</a:t>
            </a:r>
            <a:endParaRPr lang="cs-CZ" dirty="0"/>
          </a:p>
        </p:txBody>
      </p:sp>
    </p:spTree>
    <p:extLst>
      <p:ext uri="{BB962C8B-B14F-4D97-AF65-F5344CB8AC3E}">
        <p14:creationId xmlns:p14="http://schemas.microsoft.com/office/powerpoint/2010/main" val="30044581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26C673E-5BB4-482D-BDC9-5A483C4C2573}"/>
              </a:ext>
            </a:extLst>
          </p:cNvPr>
          <p:cNvSpPr>
            <a:spLocks noGrp="1"/>
          </p:cNvSpPr>
          <p:nvPr>
            <p:ph type="title"/>
          </p:nvPr>
        </p:nvSpPr>
        <p:spPr/>
        <p:txBody>
          <a:bodyPr/>
          <a:lstStyle/>
          <a:p>
            <a:r>
              <a:rPr lang="cs-CZ" dirty="0"/>
              <a:t>10 Přílohy</a:t>
            </a:r>
          </a:p>
        </p:txBody>
      </p:sp>
      <p:sp>
        <p:nvSpPr>
          <p:cNvPr id="3" name="Obdélník 2">
            <a:extLst>
              <a:ext uri="{FF2B5EF4-FFF2-40B4-BE49-F238E27FC236}">
                <a16:creationId xmlns:a16="http://schemas.microsoft.com/office/drawing/2014/main" id="{F0EB0E5C-BF91-4F23-AB7F-86E357A625D4}"/>
              </a:ext>
            </a:extLst>
          </p:cNvPr>
          <p:cNvSpPr/>
          <p:nvPr/>
        </p:nvSpPr>
        <p:spPr>
          <a:xfrm>
            <a:off x="539552" y="1971586"/>
            <a:ext cx="7776864" cy="1200329"/>
          </a:xfrm>
          <a:prstGeom prst="rect">
            <a:avLst/>
          </a:prstGeom>
        </p:spPr>
        <p:txBody>
          <a:bodyPr wrap="square">
            <a:spAutoFit/>
          </a:bodyPr>
          <a:lstStyle/>
          <a:p>
            <a:r>
              <a:rPr lang="cs-CZ" dirty="0"/>
              <a:t>Jsou to volitelné části plánu a mohou zahrnovat:</a:t>
            </a:r>
          </a:p>
          <a:p>
            <a:pPr marL="285750" indent="-285750">
              <a:buFont typeface="Arial" panose="020B0604020202020204" pitchFamily="34" charset="0"/>
              <a:buChar char="•"/>
            </a:pPr>
            <a:r>
              <a:rPr lang="cs-CZ" dirty="0"/>
              <a:t> vybrané životopisy zakladatelů, </a:t>
            </a:r>
          </a:p>
          <a:p>
            <a:pPr marL="285750" indent="-285750">
              <a:buFont typeface="Arial" panose="020B0604020202020204" pitchFamily="34" charset="0"/>
              <a:buChar char="•"/>
            </a:pPr>
            <a:r>
              <a:rPr lang="cs-CZ" dirty="0"/>
              <a:t>prospekty, mapy, brožury, průzkum trhu, </a:t>
            </a:r>
          </a:p>
          <a:p>
            <a:pPr marL="285750" indent="-285750">
              <a:buFont typeface="Arial" panose="020B0604020202020204" pitchFamily="34" charset="0"/>
              <a:buChar char="•"/>
            </a:pPr>
            <a:r>
              <a:rPr lang="cs-CZ" dirty="0"/>
              <a:t>předběžné smlouvy či odborná stanoviska</a:t>
            </a:r>
          </a:p>
        </p:txBody>
      </p:sp>
    </p:spTree>
    <p:extLst>
      <p:ext uri="{BB962C8B-B14F-4D97-AF65-F5344CB8AC3E}">
        <p14:creationId xmlns:p14="http://schemas.microsoft.com/office/powerpoint/2010/main" val="1175460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839769" y="432392"/>
            <a:ext cx="2365070" cy="392415"/>
          </a:xfrm>
          <a:prstGeom prst="rect">
            <a:avLst/>
          </a:prstGeom>
        </p:spPr>
        <p:txBody>
          <a:bodyPr wrap="none" lIns="68580" tIns="34290" rIns="68580" bIns="34290">
            <a:spAutoFit/>
          </a:bodyPr>
          <a:lstStyle/>
          <a:p>
            <a:pPr algn="ctr" defTabSz="685800">
              <a:defRPr/>
            </a:pPr>
            <a:r>
              <a:rPr lang="cs-CZ" sz="2100" b="1" kern="0" dirty="0">
                <a:solidFill>
                  <a:srgbClr val="307871"/>
                </a:solidFill>
                <a:latin typeface="Times New Roman"/>
                <a:ea typeface="+mj-ea"/>
                <a:cs typeface="+mj-cs"/>
              </a:rPr>
              <a:t>Shrnutí přednášky</a:t>
            </a:r>
            <a:endParaRPr lang="en-GB" sz="2100" b="1" kern="0" dirty="0">
              <a:solidFill>
                <a:sysClr val="windowText" lastClr="000000"/>
              </a:solidFill>
            </a:endParaRPr>
          </a:p>
        </p:txBody>
      </p:sp>
      <p:sp>
        <p:nvSpPr>
          <p:cNvPr id="2" name="TextovéPole 1"/>
          <p:cNvSpPr txBox="1"/>
          <p:nvPr/>
        </p:nvSpPr>
        <p:spPr>
          <a:xfrm>
            <a:off x="87787" y="1148238"/>
            <a:ext cx="8796083" cy="1731243"/>
          </a:xfrm>
          <a:prstGeom prst="rect">
            <a:avLst/>
          </a:prstGeom>
          <a:solidFill>
            <a:schemeClr val="accent6">
              <a:lumMod val="40000"/>
              <a:lumOff val="60000"/>
            </a:schemeClr>
          </a:solidFill>
        </p:spPr>
        <p:txBody>
          <a:bodyPr wrap="square" lIns="68580" tIns="34290" rIns="68580" bIns="34290" rtlCol="0">
            <a:spAutoFit/>
          </a:bodyPr>
          <a:lstStyle/>
          <a:p>
            <a:pPr marL="285750" indent="-285750">
              <a:buFont typeface="Arial" panose="020B0604020202020204" pitchFamily="34" charset="0"/>
              <a:buChar char="•"/>
            </a:pPr>
            <a:r>
              <a:rPr lang="cs-CZ" dirty="0"/>
              <a:t>K zahájení podnikání slouží plán, který má v sociálním podnikání obdobnou strukturu jako pro jakýkoliv subjekt. </a:t>
            </a:r>
          </a:p>
          <a:p>
            <a:pPr marL="285750" indent="-285750">
              <a:buFont typeface="Arial" panose="020B0604020202020204" pitchFamily="34" charset="0"/>
              <a:buChar char="•"/>
            </a:pPr>
            <a:r>
              <a:rPr lang="cs-CZ" dirty="0"/>
              <a:t>Jedinou odlišností je formulace cílových skupin, potřebnosti a veřejně prospěšného cíle či společenského/sociálního dopadu. </a:t>
            </a:r>
          </a:p>
          <a:p>
            <a:pPr marL="285750" indent="-285750">
              <a:buFont typeface="Arial" panose="020B0604020202020204" pitchFamily="34" charset="0"/>
              <a:buChar char="•"/>
            </a:pPr>
            <a:r>
              <a:rPr lang="cs-CZ" dirty="0"/>
              <a:t>Odlišnosti rovněž najdeme ve tvorbě finančního plánu, který počítá s vícezdrojovým financováním. </a:t>
            </a:r>
          </a:p>
        </p:txBody>
      </p:sp>
      <p:pic>
        <p:nvPicPr>
          <p:cNvPr id="7" name="Obrázek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712611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93883" y="385667"/>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873903"/>
            <a:ext cx="3222810" cy="1712888"/>
          </a:xfrm>
          <a:prstGeom prst="rect">
            <a:avLst/>
          </a:prstGeom>
        </p:spPr>
        <p:txBody>
          <a:bodyPr vert="horz" lIns="68580" tIns="34290" rIns="68580" bIns="34290" rtlCol="0" anchor="t">
            <a:normAutofit fontScale="8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solidFill>
            </a:endParaRPr>
          </a:p>
          <a:p>
            <a:r>
              <a:rPr lang="en-US" sz="3000" b="1" dirty="0">
                <a:solidFill>
                  <a:schemeClr val="bg1"/>
                </a:solidFill>
              </a:rPr>
              <a:t>BUSINESS MODELY V SOCIÁLNÍM PODNIKÁNÍ</a:t>
            </a:r>
            <a:r>
              <a:rPr lang="cs-CZ" sz="3000" b="1" dirty="0">
                <a:solidFill>
                  <a:schemeClr val="bg1"/>
                </a:solidFill>
              </a:rPr>
              <a:t>- část I</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475003"/>
            <a:ext cx="3604568" cy="2576735"/>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cs-CZ" sz="1800" b="1" dirty="0">
                <a:solidFill>
                  <a:srgbClr val="002060"/>
                </a:solidFill>
                <a:cs typeface="Arial" panose="020B0604020202020204" pitchFamily="34" charset="0"/>
              </a:rPr>
              <a:t>Co je plán v sociálním podniku?</a:t>
            </a:r>
          </a:p>
          <a:p>
            <a:pPr marL="0" indent="0">
              <a:buNone/>
            </a:pPr>
            <a:r>
              <a:rPr lang="cs-CZ" sz="1800" b="1" dirty="0">
                <a:solidFill>
                  <a:srgbClr val="002060"/>
                </a:solidFill>
                <a:cs typeface="Arial" panose="020B0604020202020204" pitchFamily="34" charset="0"/>
              </a:rPr>
              <a:t>Jakou má strukturu?</a:t>
            </a:r>
          </a:p>
          <a:p>
            <a:pPr marL="0" indent="0">
              <a:buNone/>
            </a:pPr>
            <a:r>
              <a:rPr lang="cs-CZ" sz="1800" b="1" dirty="0">
                <a:solidFill>
                  <a:srgbClr val="002060"/>
                </a:solidFill>
                <a:cs typeface="Arial" panose="020B0604020202020204" pitchFamily="34" charset="0"/>
              </a:rPr>
              <a:t>Jak se liší od klasického plánu?</a:t>
            </a:r>
          </a:p>
          <a:p>
            <a:pPr marL="0" indent="0">
              <a:buNone/>
            </a:pPr>
            <a:endParaRPr lang="cs-CZ" sz="1800" b="1" dirty="0">
              <a:solidFill>
                <a:srgbClr val="002060"/>
              </a:solidFill>
              <a:cs typeface="Arial" panose="020B0604020202020204" pitchFamily="34" charset="0"/>
            </a:endParaRPr>
          </a:p>
        </p:txBody>
      </p:sp>
      <p:sp>
        <p:nvSpPr>
          <p:cNvPr id="3" name="TextovéPole 2"/>
          <p:cNvSpPr txBox="1"/>
          <p:nvPr/>
        </p:nvSpPr>
        <p:spPr>
          <a:xfrm>
            <a:off x="645459" y="2904565"/>
            <a:ext cx="2702859" cy="438581"/>
          </a:xfrm>
          <a:prstGeom prst="rect">
            <a:avLst/>
          </a:prstGeom>
          <a:noFill/>
        </p:spPr>
        <p:txBody>
          <a:bodyPr wrap="square" lIns="68580" tIns="34290" rIns="68580" bIns="34290" rtlCol="0">
            <a:spAutoFit/>
          </a:bodyPr>
          <a:lstStyle/>
          <a:p>
            <a:r>
              <a:rPr lang="cs-CZ" sz="2400" dirty="0">
                <a:solidFill>
                  <a:schemeClr val="bg1"/>
                </a:solidFill>
              </a:rPr>
              <a:t>Struktura přednášky</a:t>
            </a:r>
          </a:p>
        </p:txBody>
      </p:sp>
      <p:pic>
        <p:nvPicPr>
          <p:cNvPr id="12" name="Obrázek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255055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40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en-GB"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solidFill>
                <a:schemeClr val="bg1">
                  <a:lumMod val="95000"/>
                </a:schemeClr>
              </a:solidFill>
            </a:endParaRPr>
          </a:p>
          <a:p>
            <a:pPr algn="l"/>
            <a:endParaRPr lang="cs-CZ" sz="3000" b="1" dirty="0">
              <a:solidFill>
                <a:schemeClr val="bg1">
                  <a:lumMod val="95000"/>
                </a:schemeClr>
              </a:solidFill>
            </a:endParaRPr>
          </a:p>
          <a:p>
            <a:pPr lvl="0"/>
            <a:endParaRPr lang="cs-CZ" sz="3000" b="1" cap="all" dirty="0">
              <a:solidFill>
                <a:schemeClr val="bg1">
                  <a:lumMod val="95000"/>
                </a:schemeClr>
              </a:solidFill>
            </a:endParaRPr>
          </a:p>
          <a:p>
            <a:pPr lvl="0"/>
            <a:endParaRPr lang="cs-CZ" sz="3000" b="1" cap="all" dirty="0">
              <a:solidFill>
                <a:schemeClr val="bg1">
                  <a:lumMod val="95000"/>
                </a:schemeClr>
              </a:solidFill>
            </a:endParaRPr>
          </a:p>
          <a:p>
            <a:pPr lvl="0"/>
            <a:r>
              <a:rPr lang="en-US" sz="3000" b="1" cap="all" dirty="0">
                <a:solidFill>
                  <a:schemeClr val="bg1">
                    <a:lumMod val="95000"/>
                  </a:schemeClr>
                </a:solidFill>
              </a:rPr>
              <a:t>BUSINESS MODELY V SOCIÁLNÍM PODNIKÁNÍ</a:t>
            </a:r>
            <a:r>
              <a:rPr lang="cs-CZ" sz="3000" b="1" cap="all">
                <a:solidFill>
                  <a:schemeClr val="bg1">
                    <a:lumMod val="95000"/>
                  </a:schemeClr>
                </a:solidFill>
              </a:rPr>
              <a:t> –část I</a:t>
            </a:r>
            <a:endParaRPr lang="cs-CZ" sz="3000" b="1" cap="all" dirty="0">
              <a:solidFill>
                <a:schemeClr val="bg1">
                  <a:lumMod val="95000"/>
                </a:schemeClr>
              </a:solidFill>
            </a:endParaRP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GB" sz="900" dirty="0">
                <a:solidFill>
                  <a:schemeClr val="bg1"/>
                </a:solidFill>
                <a:latin typeface="Times New Roman" panose="02020603050405020304" pitchFamily="18" charset="0"/>
                <a:cs typeface="Times New Roman" panose="02020603050405020304" pitchFamily="18" charset="0"/>
              </a:rPr>
              <a:t>. </a:t>
            </a:r>
          </a:p>
        </p:txBody>
      </p:sp>
      <p:sp>
        <p:nvSpPr>
          <p:cNvPr id="11" name="Zástupný symbol pro obsah 2"/>
          <p:cNvSpPr txBox="1">
            <a:spLocks/>
          </p:cNvSpPr>
          <p:nvPr/>
        </p:nvSpPr>
        <p:spPr>
          <a:xfrm>
            <a:off x="4276052" y="1196045"/>
            <a:ext cx="3890486" cy="2627093"/>
          </a:xfrm>
          <a:prstGeom prst="rect">
            <a:avLst/>
          </a:prstGeom>
          <a:solidFill>
            <a:schemeClr val="accent6">
              <a:lumMod val="40000"/>
              <a:lumOff val="60000"/>
            </a:schemeClr>
          </a:solidFill>
        </p:spPr>
        <p:txBody>
          <a:bodyPr vert="horz" lIns="68580" tIns="34290" rIns="68580" bIns="3429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1800" b="1" i="1" dirty="0">
                <a:solidFill>
                  <a:srgbClr val="002060"/>
                </a:solidFill>
              </a:rPr>
              <a:t>Cílem přednášky je:</a:t>
            </a:r>
          </a:p>
          <a:p>
            <a:r>
              <a:rPr lang="cs-CZ" sz="1400" dirty="0">
                <a:solidFill>
                  <a:srgbClr val="002060"/>
                </a:solidFill>
                <a:cs typeface="Times New Roman" panose="02020603050405020304" pitchFamily="18" charset="0"/>
              </a:rPr>
              <a:t>Je seznámit studenty se strukturou podnikatelského plánu sociálního podniku</a:t>
            </a:r>
          </a:p>
          <a:p>
            <a:r>
              <a:rPr lang="cs-CZ" sz="1400" dirty="0">
                <a:solidFill>
                  <a:srgbClr val="002060"/>
                </a:solidFill>
                <a:cs typeface="Times New Roman" panose="02020603050405020304" pitchFamily="18" charset="0"/>
              </a:rPr>
              <a:t>Naučit je odlišnosti plánu</a:t>
            </a:r>
          </a:p>
        </p:txBody>
      </p:sp>
      <p:sp>
        <p:nvSpPr>
          <p:cNvPr id="8" name="Podnadpis 2"/>
          <p:cNvSpPr txBox="1">
            <a:spLocks/>
          </p:cNvSpPr>
          <p:nvPr/>
        </p:nvSpPr>
        <p:spPr>
          <a:xfrm>
            <a:off x="6963021" y="3908399"/>
            <a:ext cx="2016224" cy="57606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en-GB" altLang="cs-CZ" sz="900" dirty="0">
              <a:solidFill>
                <a:srgbClr val="307871"/>
              </a:solidFill>
              <a:latin typeface="Times New Roman" panose="02020603050405020304" pitchFamily="18" charset="0"/>
              <a:cs typeface="Times New Roman" panose="02020603050405020304" pitchFamily="18" charset="0"/>
            </a:endParaRPr>
          </a:p>
        </p:txBody>
      </p:sp>
      <p:pic>
        <p:nvPicPr>
          <p:cNvPr id="12" name="Obrázek 1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43141" y="146615"/>
            <a:ext cx="936104" cy="730162"/>
          </a:xfrm>
          <a:prstGeom prst="rect">
            <a:avLst/>
          </a:prstGeom>
        </p:spPr>
      </p:pic>
    </p:spTree>
    <p:extLst>
      <p:ext uri="{BB962C8B-B14F-4D97-AF65-F5344CB8AC3E}">
        <p14:creationId xmlns:p14="http://schemas.microsoft.com/office/powerpoint/2010/main" val="1538116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800B374D-5697-4237-89C9-4820D5110449}"/>
              </a:ext>
            </a:extLst>
          </p:cNvPr>
          <p:cNvSpPr>
            <a:spLocks noGrp="1"/>
          </p:cNvSpPr>
          <p:nvPr>
            <p:ph type="title"/>
          </p:nvPr>
        </p:nvSpPr>
        <p:spPr>
          <a:xfrm>
            <a:off x="251520" y="195486"/>
            <a:ext cx="6336704" cy="507703"/>
          </a:xfrm>
        </p:spPr>
        <p:txBody>
          <a:bodyPr/>
          <a:lstStyle/>
          <a:p>
            <a:r>
              <a:rPr lang="cs-CZ" dirty="0"/>
              <a:t>Sociální podnik a podnikatelský plán</a:t>
            </a:r>
          </a:p>
        </p:txBody>
      </p:sp>
      <p:sp>
        <p:nvSpPr>
          <p:cNvPr id="5" name="Obdélník 4">
            <a:extLst>
              <a:ext uri="{FF2B5EF4-FFF2-40B4-BE49-F238E27FC236}">
                <a16:creationId xmlns:a16="http://schemas.microsoft.com/office/drawing/2014/main" id="{C4730811-5C44-4615-9C6E-0B845B3A51DF}"/>
              </a:ext>
            </a:extLst>
          </p:cNvPr>
          <p:cNvSpPr/>
          <p:nvPr/>
        </p:nvSpPr>
        <p:spPr>
          <a:xfrm>
            <a:off x="179512" y="843558"/>
            <a:ext cx="7776864" cy="4186402"/>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Hlavními hodnotami jsou spokojenost, inovace a zodpovědnost a tím jsou tyto podniky hnacím motorem pro sociální změny s vysokým dopadem na místní obyvatele.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Primárním cílem sociálního podniku by měla být tvorba společenské hodnoty. Na začátku si je nutné uvědomit, proč modely či plány v sociálním podniku vůbec tvořit.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Plán či plán formou modelu sděluje sociálním investorům, jak budou jejich peníze využívány a jaké sociální cíle budou dosaženy předloženým plánem či business modelem. Stejně jako dárci či další podporovatelé se spoléhají na návrhy o financování, sociální investoři analyzují podnikatelské plány a činí svá sociální investiční rozhodnutí. </a:t>
            </a:r>
          </a:p>
        </p:txBody>
      </p:sp>
    </p:spTree>
    <p:extLst>
      <p:ext uri="{BB962C8B-B14F-4D97-AF65-F5344CB8AC3E}">
        <p14:creationId xmlns:p14="http://schemas.microsoft.com/office/powerpoint/2010/main" val="1027097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C8016E0-4B6D-499B-B832-E26675D85EF1}"/>
              </a:ext>
            </a:extLst>
          </p:cNvPr>
          <p:cNvSpPr>
            <a:spLocks noGrp="1"/>
          </p:cNvSpPr>
          <p:nvPr>
            <p:ph type="title"/>
          </p:nvPr>
        </p:nvSpPr>
        <p:spPr/>
        <p:txBody>
          <a:bodyPr/>
          <a:lstStyle/>
          <a:p>
            <a:r>
              <a:rPr lang="cs-CZ" dirty="0"/>
              <a:t>Hlavní části plánu</a:t>
            </a:r>
          </a:p>
        </p:txBody>
      </p:sp>
      <p:sp>
        <p:nvSpPr>
          <p:cNvPr id="3" name="Obdélník 2">
            <a:extLst>
              <a:ext uri="{FF2B5EF4-FFF2-40B4-BE49-F238E27FC236}">
                <a16:creationId xmlns:a16="http://schemas.microsoft.com/office/drawing/2014/main" id="{15AC112A-5F31-48C9-BF74-0F8AA5ECE2F6}"/>
              </a:ext>
            </a:extLst>
          </p:cNvPr>
          <p:cNvSpPr/>
          <p:nvPr/>
        </p:nvSpPr>
        <p:spPr>
          <a:xfrm>
            <a:off x="467544" y="915566"/>
            <a:ext cx="6858000" cy="3560077"/>
          </a:xfrm>
          <a:prstGeom prst="rect">
            <a:avLst/>
          </a:prstGeom>
        </p:spPr>
        <p:txBody>
          <a:bodyPr wrap="square">
            <a:spAutoFit/>
          </a:bodyPr>
          <a:lstStyle/>
          <a:p>
            <a:pPr indent="180340" algn="just">
              <a:lnSpc>
                <a:spcPct val="115000"/>
              </a:lnSpc>
              <a:spcBef>
                <a:spcPts val="1200"/>
              </a:spcBef>
              <a:spcAft>
                <a:spcPts val="1200"/>
              </a:spcAft>
            </a:pPr>
            <a:r>
              <a:rPr lang="cs-CZ" dirty="0">
                <a:latin typeface="Times New Roman" panose="02020603050405020304" pitchFamily="18" charset="0"/>
                <a:ea typeface="Calibri" panose="020F0502020204030204" pitchFamily="34" charset="0"/>
                <a:cs typeface="Times New Roman" panose="02020603050405020304" pitchFamily="18" charset="0"/>
              </a:rPr>
              <a:t>Šedivý a </a:t>
            </a:r>
            <a:r>
              <a:rPr lang="cs-CZ" dirty="0" err="1">
                <a:latin typeface="Times New Roman" panose="02020603050405020304" pitchFamily="18" charset="0"/>
                <a:ea typeface="Calibri" panose="020F0502020204030204" pitchFamily="34" charset="0"/>
                <a:cs typeface="Times New Roman" panose="02020603050405020304" pitchFamily="18" charset="0"/>
              </a:rPr>
              <a:t>Medlíková</a:t>
            </a:r>
            <a:r>
              <a:rPr lang="cs-CZ" dirty="0">
                <a:latin typeface="Times New Roman" panose="02020603050405020304" pitchFamily="18" charset="0"/>
                <a:ea typeface="Calibri" panose="020F0502020204030204" pitchFamily="34" charset="0"/>
                <a:cs typeface="Times New Roman" panose="02020603050405020304" pitchFamily="18" charset="0"/>
              </a:rPr>
              <a:t>, (2011) uvádějí čtyři základní části, které by měly plány dodržet:</a:t>
            </a:r>
          </a:p>
          <a:p>
            <a:pPr marL="342900" lvl="0" indent="-342900" algn="just">
              <a:lnSpc>
                <a:spcPct val="115000"/>
              </a:lnSpc>
              <a:spcBef>
                <a:spcPts val="1200"/>
              </a:spcBef>
              <a:spcAft>
                <a:spcPts val="0"/>
              </a:spcAft>
              <a:buFont typeface="Symbol" panose="05050102010706020507" pitchFamily="18" charset="2"/>
              <a:buChar char=""/>
              <a:tabLst>
                <a:tab pos="228600" algn="l"/>
                <a:tab pos="449580" algn="l"/>
              </a:tabLst>
            </a:pPr>
            <a:r>
              <a:rPr lang="cs-CZ" b="1" dirty="0">
                <a:latin typeface="Times New Roman" panose="02020603050405020304" pitchFamily="18" charset="0"/>
                <a:ea typeface="Calibri" panose="020F0502020204030204" pitchFamily="34" charset="0"/>
                <a:cs typeface="Times New Roman" panose="02020603050405020304" pitchFamily="18" charset="0"/>
              </a:rPr>
              <a:t>organizace</a:t>
            </a:r>
            <a:r>
              <a:rPr lang="cs-CZ" dirty="0">
                <a:latin typeface="Times New Roman" panose="02020603050405020304" pitchFamily="18" charset="0"/>
                <a:ea typeface="Calibri" panose="020F0502020204030204" pitchFamily="34" charset="0"/>
                <a:cs typeface="Times New Roman" panose="02020603050405020304" pitchFamily="18" charset="0"/>
              </a:rPr>
              <a:t> – tvorba vize, mise, cílů, hodnot, volba právní formy, organizační struktury,</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b="1" dirty="0">
                <a:latin typeface="Times New Roman" panose="02020603050405020304" pitchFamily="18" charset="0"/>
                <a:ea typeface="Calibri" panose="020F0502020204030204" pitchFamily="34" charset="0"/>
                <a:cs typeface="Times New Roman" panose="02020603050405020304" pitchFamily="18" charset="0"/>
              </a:rPr>
              <a:t>dlouhodobá udržitelnost</a:t>
            </a:r>
            <a:r>
              <a:rPr lang="cs-CZ" dirty="0">
                <a:latin typeface="Times New Roman" panose="02020603050405020304" pitchFamily="18" charset="0"/>
                <a:ea typeface="Calibri" panose="020F0502020204030204" pitchFamily="34" charset="0"/>
                <a:cs typeface="Times New Roman" panose="02020603050405020304" pitchFamily="18" charset="0"/>
              </a:rPr>
              <a:t> – cílová skupina, rozbor trhu, zdrojů z dlouhodobého pohledu, produkt,</a:t>
            </a:r>
          </a:p>
          <a:p>
            <a:pPr marL="342900" lvl="0" indent="-342900" algn="just">
              <a:lnSpc>
                <a:spcPct val="115000"/>
              </a:lnSpc>
              <a:spcAft>
                <a:spcPts val="0"/>
              </a:spcAft>
              <a:buFont typeface="Symbol" panose="05050102010706020507" pitchFamily="18" charset="2"/>
              <a:buChar char=""/>
              <a:tabLst>
                <a:tab pos="228600" algn="l"/>
                <a:tab pos="449580" algn="l"/>
              </a:tabLst>
            </a:pPr>
            <a:r>
              <a:rPr lang="cs-CZ" b="1" dirty="0">
                <a:latin typeface="Times New Roman" panose="02020603050405020304" pitchFamily="18" charset="0"/>
                <a:ea typeface="Calibri" panose="020F0502020204030204" pitchFamily="34" charset="0"/>
                <a:cs typeface="Times New Roman" panose="02020603050405020304" pitchFamily="18" charset="0"/>
              </a:rPr>
              <a:t>způsobilosti</a:t>
            </a:r>
            <a:r>
              <a:rPr lang="cs-CZ" dirty="0">
                <a:latin typeface="Times New Roman" panose="02020603050405020304" pitchFamily="18" charset="0"/>
                <a:ea typeface="Calibri" panose="020F0502020204030204" pitchFamily="34" charset="0"/>
                <a:cs typeface="Times New Roman" panose="02020603050405020304" pitchFamily="18" charset="0"/>
              </a:rPr>
              <a:t> – kompetence k vedení a řízení lidí, fundraisingové aktivity, marketingový plán, finanční management,</a:t>
            </a:r>
          </a:p>
          <a:p>
            <a:pPr marL="342900" lvl="0" indent="-342900" algn="just">
              <a:lnSpc>
                <a:spcPct val="115000"/>
              </a:lnSpc>
              <a:spcAft>
                <a:spcPts val="1200"/>
              </a:spcAft>
              <a:buFont typeface="Symbol" panose="05050102010706020507" pitchFamily="18" charset="2"/>
              <a:buChar char=""/>
              <a:tabLst>
                <a:tab pos="228600" algn="l"/>
                <a:tab pos="449580" algn="l"/>
              </a:tabLst>
            </a:pPr>
            <a:r>
              <a:rPr lang="cs-CZ" b="1" dirty="0">
                <a:latin typeface="Times New Roman" panose="02020603050405020304" pitchFamily="18" charset="0"/>
                <a:ea typeface="Calibri" panose="020F0502020204030204" pitchFamily="34" charset="0"/>
                <a:cs typeface="Times New Roman" panose="02020603050405020304" pitchFamily="18" charset="0"/>
              </a:rPr>
              <a:t>rozvoj</a:t>
            </a:r>
            <a:r>
              <a:rPr lang="cs-CZ" dirty="0">
                <a:latin typeface="Times New Roman" panose="02020603050405020304" pitchFamily="18" charset="0"/>
                <a:ea typeface="Calibri" panose="020F0502020204030204" pitchFamily="34" charset="0"/>
                <a:cs typeface="Times New Roman" panose="02020603050405020304" pitchFamily="18" charset="0"/>
              </a:rPr>
              <a:t> – návrh strategie, posilování image, rozvoj intelektuálního kapitálu, sledování nových příležitostí.</a:t>
            </a:r>
          </a:p>
        </p:txBody>
      </p:sp>
    </p:spTree>
    <p:extLst>
      <p:ext uri="{BB962C8B-B14F-4D97-AF65-F5344CB8AC3E}">
        <p14:creationId xmlns:p14="http://schemas.microsoft.com/office/powerpoint/2010/main" val="2036351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C8D8175-28A7-43B5-A96D-5826E919D9EC}"/>
              </a:ext>
            </a:extLst>
          </p:cNvPr>
          <p:cNvSpPr>
            <a:spLocks noGrp="1"/>
          </p:cNvSpPr>
          <p:nvPr>
            <p:ph type="title"/>
          </p:nvPr>
        </p:nvSpPr>
        <p:spPr/>
        <p:txBody>
          <a:bodyPr/>
          <a:lstStyle/>
          <a:p>
            <a:r>
              <a:rPr lang="cs-CZ" b="1" cap="small" dirty="0"/>
              <a:t>Volba právní formy </a:t>
            </a:r>
            <a:br>
              <a:rPr lang="cs-CZ" b="1" cap="small" dirty="0"/>
            </a:br>
            <a:endParaRPr lang="cs-CZ" dirty="0"/>
          </a:p>
        </p:txBody>
      </p:sp>
      <p:sp>
        <p:nvSpPr>
          <p:cNvPr id="3" name="Obdélník 2">
            <a:extLst>
              <a:ext uri="{FF2B5EF4-FFF2-40B4-BE49-F238E27FC236}">
                <a16:creationId xmlns:a16="http://schemas.microsoft.com/office/drawing/2014/main" id="{DCB780C4-E347-4779-9F5E-E719FA976149}"/>
              </a:ext>
            </a:extLst>
          </p:cNvPr>
          <p:cNvSpPr/>
          <p:nvPr/>
        </p:nvSpPr>
        <p:spPr>
          <a:xfrm>
            <a:off x="611560" y="1059582"/>
            <a:ext cx="8064896" cy="2922980"/>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sociální podnikání je založeno na principech sociální ekonomiky, a proto charakteristika nově vznikajícího subjektu bude mezi ziskovým a neziskovým subjektem (Beck, 2010).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Podnikání může být realizováno v rámci různých právních forem soukromého práva. Každá z těchto forem má svá pozitiva a negativa, a je proto nezbytné ujasnit si před zahájením podnikání, jak bude sociální podnik fungovat, jaká právní forma je pro daný typ činnosti vhodná, a to také s ohledem na vlastníky sociálního podniku.</a:t>
            </a:r>
          </a:p>
        </p:txBody>
      </p:sp>
    </p:spTree>
    <p:extLst>
      <p:ext uri="{BB962C8B-B14F-4D97-AF65-F5344CB8AC3E}">
        <p14:creationId xmlns:p14="http://schemas.microsoft.com/office/powerpoint/2010/main" val="2194689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a:extLst>
              <a:ext uri="{FF2B5EF4-FFF2-40B4-BE49-F238E27FC236}">
                <a16:creationId xmlns:a16="http://schemas.microsoft.com/office/drawing/2014/main" id="{0E21645A-ADBF-426A-B019-AA26C4DA8391}"/>
              </a:ext>
            </a:extLst>
          </p:cNvPr>
          <p:cNvSpPr>
            <a:spLocks noGrp="1"/>
          </p:cNvSpPr>
          <p:nvPr>
            <p:ph type="ctrTitle"/>
          </p:nvPr>
        </p:nvSpPr>
        <p:spPr/>
        <p:txBody>
          <a:bodyPr/>
          <a:lstStyle/>
          <a:p>
            <a:r>
              <a:rPr lang="cs-CZ" b="1" dirty="0"/>
              <a:t>Podnikatelský plán v sociálním podniku</a:t>
            </a:r>
            <a:endParaRPr lang="cs-CZ" dirty="0"/>
          </a:p>
        </p:txBody>
      </p:sp>
      <p:sp>
        <p:nvSpPr>
          <p:cNvPr id="4" name="Podnadpis 3">
            <a:extLst>
              <a:ext uri="{FF2B5EF4-FFF2-40B4-BE49-F238E27FC236}">
                <a16:creationId xmlns:a16="http://schemas.microsoft.com/office/drawing/2014/main" id="{1A3E8999-509C-41B3-91A5-E06905B591AF}"/>
              </a:ext>
            </a:extLst>
          </p:cNvPr>
          <p:cNvSpPr>
            <a:spLocks noGrp="1"/>
          </p:cNvSpPr>
          <p:nvPr>
            <p:ph type="subTitle" idx="1"/>
          </p:nvPr>
        </p:nvSpPr>
        <p:spPr/>
        <p:txBody>
          <a:bodyPr/>
          <a:lstStyle/>
          <a:p>
            <a:r>
              <a:rPr lang="cs-CZ" dirty="0"/>
              <a:t>Deset částí</a:t>
            </a:r>
          </a:p>
        </p:txBody>
      </p:sp>
    </p:spTree>
    <p:extLst>
      <p:ext uri="{BB962C8B-B14F-4D97-AF65-F5344CB8AC3E}">
        <p14:creationId xmlns:p14="http://schemas.microsoft.com/office/powerpoint/2010/main" val="21456590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70A66330-E3B0-4F53-96A3-814EA31F7DDC}"/>
              </a:ext>
            </a:extLst>
          </p:cNvPr>
          <p:cNvSpPr>
            <a:spLocks noGrp="1"/>
          </p:cNvSpPr>
          <p:nvPr>
            <p:ph type="title"/>
          </p:nvPr>
        </p:nvSpPr>
        <p:spPr/>
        <p:txBody>
          <a:bodyPr/>
          <a:lstStyle/>
          <a:p>
            <a:r>
              <a:rPr lang="cs-CZ" dirty="0"/>
              <a:t>Účel plánu</a:t>
            </a:r>
          </a:p>
        </p:txBody>
      </p:sp>
      <p:sp>
        <p:nvSpPr>
          <p:cNvPr id="5" name="Obdélník 4">
            <a:extLst>
              <a:ext uri="{FF2B5EF4-FFF2-40B4-BE49-F238E27FC236}">
                <a16:creationId xmlns:a16="http://schemas.microsoft.com/office/drawing/2014/main" id="{1292F9CA-EE4C-430A-8F0E-86BEA3F47735}"/>
              </a:ext>
            </a:extLst>
          </p:cNvPr>
          <p:cNvSpPr/>
          <p:nvPr/>
        </p:nvSpPr>
        <p:spPr>
          <a:xfrm>
            <a:off x="251520" y="703189"/>
            <a:ext cx="7488832" cy="3219984"/>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může sloužit vynikající analytický a plánovací nástroj.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je založen na reálné situaci sociálního podniku, nikoliv na prioritách dárců.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vyžaduje pečlivou analýzu pohled prostředí a chystaného (plány na založení) či dosavadního sociální podnikání (plány na rozšíření aktivit).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Podnikatelské plány se používají interně jako nástroje řízení a plánování pro sociální podnikatele a externě jako investiční nabídka pro potenciální investory (dárce a věřitele). </a:t>
            </a:r>
          </a:p>
        </p:txBody>
      </p:sp>
    </p:spTree>
    <p:extLst>
      <p:ext uri="{BB962C8B-B14F-4D97-AF65-F5344CB8AC3E}">
        <p14:creationId xmlns:p14="http://schemas.microsoft.com/office/powerpoint/2010/main" val="3989504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66A4978-B9F3-4583-90AD-4C359F6D52BE}"/>
              </a:ext>
            </a:extLst>
          </p:cNvPr>
          <p:cNvSpPr>
            <a:spLocks noGrp="1"/>
          </p:cNvSpPr>
          <p:nvPr>
            <p:ph type="title"/>
          </p:nvPr>
        </p:nvSpPr>
        <p:spPr/>
        <p:txBody>
          <a:bodyPr/>
          <a:lstStyle/>
          <a:p>
            <a:r>
              <a:rPr lang="cs-CZ" dirty="0"/>
              <a:t>1 Shrnutí</a:t>
            </a:r>
          </a:p>
        </p:txBody>
      </p:sp>
      <p:sp>
        <p:nvSpPr>
          <p:cNvPr id="3" name="Obdélník 2">
            <a:extLst>
              <a:ext uri="{FF2B5EF4-FFF2-40B4-BE49-F238E27FC236}">
                <a16:creationId xmlns:a16="http://schemas.microsoft.com/office/drawing/2014/main" id="{BA8BCE84-DBFC-4D91-8CCB-7A67F1B4D5EF}"/>
              </a:ext>
            </a:extLst>
          </p:cNvPr>
          <p:cNvSpPr/>
          <p:nvPr/>
        </p:nvSpPr>
        <p:spPr>
          <a:xfrm>
            <a:off x="1043608" y="1203598"/>
            <a:ext cx="7488832" cy="2922980"/>
          </a:xfrm>
          <a:prstGeom prst="rect">
            <a:avLst/>
          </a:prstGeom>
        </p:spPr>
        <p:txBody>
          <a:bodyPr wrap="square">
            <a:spAutoFit/>
          </a:bodyPr>
          <a:lstStyle/>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Shrnutí je pravděpodobně nejdůležitější částí podnikatelského plánu pro externí čtenáře. Jedná se o to, že je čteno jako první a může být rozhodujícím faktorem, zda si získáte své publikum. Shrnutí představuje klíčové body, které jsou detailně představeny v plánu. </a:t>
            </a:r>
          </a:p>
          <a:p>
            <a:pPr marL="285750" indent="-285750" algn="just">
              <a:lnSpc>
                <a:spcPct val="115000"/>
              </a:lnSpc>
              <a:spcBef>
                <a:spcPts val="1200"/>
              </a:spcBef>
              <a:spcAft>
                <a:spcPts val="1200"/>
              </a:spcAft>
              <a:buFont typeface="Arial" panose="020B0604020202020204" pitchFamily="34" charset="0"/>
              <a:buChar char="•"/>
            </a:pPr>
            <a:r>
              <a:rPr lang="cs-CZ" dirty="0">
                <a:latin typeface="Times New Roman" panose="02020603050405020304" pitchFamily="18" charset="0"/>
                <a:ea typeface="Calibri" panose="020F0502020204030204" pitchFamily="34" charset="0"/>
                <a:cs typeface="Times New Roman" panose="02020603050405020304" pitchFamily="18" charset="0"/>
              </a:rPr>
              <a:t>Shrnutí napište jako poslední část plánu. Připravte si jej jako „samostatný“ dokument. Někdo, kdo si přečte pouze Vaše shrnutí, by měl mít jasnou představu o navrhované strategii, o tom, co bude dosaženo, o tom, kdo podnik bude řídit a proč bude úspěšný. </a:t>
            </a:r>
          </a:p>
        </p:txBody>
      </p:sp>
    </p:spTree>
    <p:extLst>
      <p:ext uri="{BB962C8B-B14F-4D97-AF65-F5344CB8AC3E}">
        <p14:creationId xmlns:p14="http://schemas.microsoft.com/office/powerpoint/2010/main" val="800392475"/>
      </p:ext>
    </p:extLst>
  </p:cSld>
  <p:clrMapOvr>
    <a:masterClrMapping/>
  </p:clrMapOvr>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2345</TotalTime>
  <Words>776</Words>
  <Application>Microsoft Office PowerPoint</Application>
  <PresentationFormat>Předvádění na obrazovce (16:9)</PresentationFormat>
  <Paragraphs>102</Paragraphs>
  <Slides>19</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19</vt:i4>
      </vt:variant>
    </vt:vector>
  </HeadingPairs>
  <TitlesOfParts>
    <vt:vector size="25" baseType="lpstr">
      <vt:lpstr>Arial</vt:lpstr>
      <vt:lpstr>Calibri</vt:lpstr>
      <vt:lpstr>Symbol</vt:lpstr>
      <vt:lpstr>Times New Roman</vt:lpstr>
      <vt:lpstr>Trebuchet MS</vt:lpstr>
      <vt:lpstr>SLU</vt:lpstr>
      <vt:lpstr>Název prezentace</vt:lpstr>
      <vt:lpstr>Prezentace aplikace PowerPoint</vt:lpstr>
      <vt:lpstr>Prezentace aplikace PowerPoint</vt:lpstr>
      <vt:lpstr>Sociální podnik a podnikatelský plán</vt:lpstr>
      <vt:lpstr>Hlavní části plánu</vt:lpstr>
      <vt:lpstr>Volba právní formy  </vt:lpstr>
      <vt:lpstr>Podnikatelský plán v sociálním podniku</vt:lpstr>
      <vt:lpstr>Účel plánu</vt:lpstr>
      <vt:lpstr>1 Shrnutí</vt:lpstr>
      <vt:lpstr>2 Organizační zázemí a popis organizace</vt:lpstr>
      <vt:lpstr>3 Cílový trh</vt:lpstr>
      <vt:lpstr>4 Hodnocení prostředí </vt:lpstr>
      <vt:lpstr>5 MARKETINGOVÝ PLÁN</vt:lpstr>
      <vt:lpstr>6 Personální plán</vt:lpstr>
      <vt:lpstr>7 Operační plán</vt:lpstr>
      <vt:lpstr>8 Finanční plán</vt:lpstr>
      <vt:lpstr>9 Hodnocení rizik</vt:lpstr>
      <vt:lpstr>10 Přílohy</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seb0001</cp:lastModifiedBy>
  <cp:revision>54</cp:revision>
  <cp:lastPrinted>2018-03-27T09:30:31Z</cp:lastPrinted>
  <dcterms:created xsi:type="dcterms:W3CDTF">2016-07-06T15:42:34Z</dcterms:created>
  <dcterms:modified xsi:type="dcterms:W3CDTF">2019-04-16T07:11:19Z</dcterms:modified>
</cp:coreProperties>
</file>