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9" r:id="rId3"/>
    <p:sldId id="258" r:id="rId4"/>
    <p:sldId id="297" r:id="rId5"/>
    <p:sldId id="296" r:id="rId6"/>
    <p:sldId id="285" r:id="rId7"/>
    <p:sldId id="295" r:id="rId8"/>
    <p:sldId id="286" r:id="rId9"/>
    <p:sldId id="294" r:id="rId10"/>
    <p:sldId id="287" r:id="rId11"/>
    <p:sldId id="291" r:id="rId12"/>
    <p:sldId id="292" r:id="rId13"/>
    <p:sldId id="293" r:id="rId14"/>
    <p:sldId id="288" r:id="rId15"/>
    <p:sldId id="289" r:id="rId16"/>
    <p:sldId id="290" r:id="rId17"/>
    <p:sldId id="283" r:id="rId18"/>
    <p:sldId id="284" r:id="rId19"/>
    <p:sldId id="282" r:id="rId20"/>
    <p:sldId id="281" r:id="rId21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57" autoAdjust="0"/>
  </p:normalViewPr>
  <p:slideViewPr>
    <p:cSldViewPr>
      <p:cViewPr varScale="1">
        <p:scale>
          <a:sx n="137" d="100"/>
          <a:sy n="137" d="100"/>
        </p:scale>
        <p:origin x="25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16.04.2019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16.04.2019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16.04.2019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PODNIKÁNÍ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Jarmila Šebestová, Ph.D.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Vojtěch Beck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700E18-5B76-4FC4-BB60-552CAC166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sz="2000" b="1" cap="small" dirty="0"/>
              <a:t>Střední část: Obsah kampaně – oranžová část I</a:t>
            </a:r>
            <a:br>
              <a:rPr lang="cs-CZ" b="1" cap="small" dirty="0"/>
            </a:br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5B43193-180E-4293-B59B-CE6AFE7619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440"/>
          <a:stretch/>
        </p:blipFill>
        <p:spPr>
          <a:xfrm>
            <a:off x="4427984" y="1275606"/>
            <a:ext cx="4481216" cy="2916528"/>
          </a:xfrm>
          <a:prstGeom prst="rect">
            <a:avLst/>
          </a:prstGeom>
        </p:spPr>
      </p:pic>
      <p:sp>
        <p:nvSpPr>
          <p:cNvPr id="4" name="Slunce 3">
            <a:extLst>
              <a:ext uri="{FF2B5EF4-FFF2-40B4-BE49-F238E27FC236}">
                <a16:creationId xmlns:a16="http://schemas.microsoft.com/office/drawing/2014/main" id="{F13A3F7A-B5A5-4A3D-88A2-BFBE7E0502CE}"/>
              </a:ext>
            </a:extLst>
          </p:cNvPr>
          <p:cNvSpPr/>
          <p:nvPr/>
        </p:nvSpPr>
        <p:spPr>
          <a:xfrm>
            <a:off x="7308304" y="2139702"/>
            <a:ext cx="648072" cy="648072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E4CABAE-965E-4FD9-A7D3-88BD71AB523D}"/>
              </a:ext>
            </a:extLst>
          </p:cNvPr>
          <p:cNvSpPr/>
          <p:nvPr/>
        </p:nvSpPr>
        <p:spPr>
          <a:xfrm>
            <a:off x="228331" y="1156136"/>
            <a:ext cx="3839613" cy="2933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 (podporovatelé).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Zapište si lidi, kteří budou Vaši kampaň povzbuzovat / sdílet, a začněte s nimi komunikovat. Jedná se o skutečné lidi, které už znáte, nikoli o dav, od kterého chcete podporu projektu.  Přemýšlejte o tom, proč Vás budou podporovat a jaký typ podpory během projektu můžete od nich očekávat.</a:t>
            </a:r>
          </a:p>
        </p:txBody>
      </p:sp>
    </p:spTree>
    <p:extLst>
      <p:ext uri="{BB962C8B-B14F-4D97-AF65-F5344CB8AC3E}">
        <p14:creationId xmlns:p14="http://schemas.microsoft.com/office/powerpoint/2010/main" val="1765654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700E18-5B76-4FC4-BB60-552CAC166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sz="2000" b="1" cap="small" dirty="0"/>
              <a:t>Střední část: Obsah kampaně – oranžová část II</a:t>
            </a:r>
            <a:br>
              <a:rPr lang="cs-CZ" b="1" cap="small" dirty="0"/>
            </a:br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5B43193-180E-4293-B59B-CE6AFE7619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440"/>
          <a:stretch/>
        </p:blipFill>
        <p:spPr>
          <a:xfrm>
            <a:off x="4427984" y="1275606"/>
            <a:ext cx="4481216" cy="2916528"/>
          </a:xfrm>
          <a:prstGeom prst="rect">
            <a:avLst/>
          </a:prstGeom>
        </p:spPr>
      </p:pic>
      <p:sp>
        <p:nvSpPr>
          <p:cNvPr id="4" name="Slunce 3">
            <a:extLst>
              <a:ext uri="{FF2B5EF4-FFF2-40B4-BE49-F238E27FC236}">
                <a16:creationId xmlns:a16="http://schemas.microsoft.com/office/drawing/2014/main" id="{1C9CFC7B-23F0-4460-A256-61A24456129F}"/>
              </a:ext>
            </a:extLst>
          </p:cNvPr>
          <p:cNvSpPr/>
          <p:nvPr/>
        </p:nvSpPr>
        <p:spPr>
          <a:xfrm>
            <a:off x="5004048" y="2067694"/>
            <a:ext cx="792088" cy="504056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3D460DA-F7B4-4EB8-9E29-3C27499E46D2}"/>
              </a:ext>
            </a:extLst>
          </p:cNvPr>
          <p:cNvSpPr/>
          <p:nvPr/>
        </p:nvSpPr>
        <p:spPr>
          <a:xfrm>
            <a:off x="323528" y="1419622"/>
            <a:ext cx="374441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Financování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. Určete si cíl kampaně (min. a max. částku, pokud chcete půjčku nebo investice), nezapomeňte zahrnout náklady na přípravu a zasílání odměn (výroba, poštovné apod.), včetně poplatků platformě, kde kampaň bude realizována. Jaký je váš rozpočet v porovnání s Vašimi podporovateli?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3832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700E18-5B76-4FC4-BB60-552CAC166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sz="2000" b="1" cap="small" dirty="0"/>
              <a:t>Střední část: Obsah kampaně – oranžová část I</a:t>
            </a:r>
            <a:br>
              <a:rPr lang="cs-CZ" b="1" cap="small" dirty="0"/>
            </a:br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5B43193-180E-4293-B59B-CE6AFE7619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440"/>
          <a:stretch/>
        </p:blipFill>
        <p:spPr>
          <a:xfrm>
            <a:off x="4427984" y="1275606"/>
            <a:ext cx="4481216" cy="2916528"/>
          </a:xfrm>
          <a:prstGeom prst="rect">
            <a:avLst/>
          </a:prstGeom>
        </p:spPr>
      </p:pic>
      <p:sp>
        <p:nvSpPr>
          <p:cNvPr id="4" name="Slunce 3">
            <a:extLst>
              <a:ext uri="{FF2B5EF4-FFF2-40B4-BE49-F238E27FC236}">
                <a16:creationId xmlns:a16="http://schemas.microsoft.com/office/drawing/2014/main" id="{B0E53DBE-3B7D-4144-9657-584EAED007FA}"/>
              </a:ext>
            </a:extLst>
          </p:cNvPr>
          <p:cNvSpPr/>
          <p:nvPr/>
        </p:nvSpPr>
        <p:spPr>
          <a:xfrm>
            <a:off x="5076056" y="3507854"/>
            <a:ext cx="648072" cy="504056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3C7A83B2-B143-4B2F-9C70-BCC268E65827}"/>
              </a:ext>
            </a:extLst>
          </p:cNvPr>
          <p:cNvSpPr/>
          <p:nvPr/>
        </p:nvSpPr>
        <p:spPr>
          <a:xfrm>
            <a:off x="265246" y="1203598"/>
            <a:ext cx="315462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Co děláme? </a:t>
            </a:r>
            <a:r>
              <a:rPr lang="cs-CZ" dirty="0"/>
              <a:t>Zapište ve větě nebo dvou to, co děláte. Odkud máte nápad, proč jste právě Vy ti správní lidé pro tento projekt a proč by se Vámi dav (podporovatelé) měl na-dchnout?</a:t>
            </a:r>
          </a:p>
        </p:txBody>
      </p:sp>
    </p:spTree>
    <p:extLst>
      <p:ext uri="{BB962C8B-B14F-4D97-AF65-F5344CB8AC3E}">
        <p14:creationId xmlns:p14="http://schemas.microsoft.com/office/powerpoint/2010/main" val="2695057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700E18-5B76-4FC4-BB60-552CAC166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sz="2000" b="1" cap="small" dirty="0"/>
              <a:t>Střední část: Obsah kampaně – oranžová část I</a:t>
            </a:r>
            <a:br>
              <a:rPr lang="cs-CZ" b="1" cap="small" dirty="0"/>
            </a:br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5B43193-180E-4293-B59B-CE6AFE7619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440"/>
          <a:stretch/>
        </p:blipFill>
        <p:spPr>
          <a:xfrm>
            <a:off x="4427984" y="1275606"/>
            <a:ext cx="4481216" cy="2916528"/>
          </a:xfrm>
          <a:prstGeom prst="rect">
            <a:avLst/>
          </a:prstGeom>
        </p:spPr>
      </p:pic>
      <p:sp>
        <p:nvSpPr>
          <p:cNvPr id="4" name="Slunce 3">
            <a:extLst>
              <a:ext uri="{FF2B5EF4-FFF2-40B4-BE49-F238E27FC236}">
                <a16:creationId xmlns:a16="http://schemas.microsoft.com/office/drawing/2014/main" id="{E94FD231-E6C6-4DD0-BB93-104752898242}"/>
              </a:ext>
            </a:extLst>
          </p:cNvPr>
          <p:cNvSpPr/>
          <p:nvPr/>
        </p:nvSpPr>
        <p:spPr>
          <a:xfrm>
            <a:off x="8316416" y="3579862"/>
            <a:ext cx="432048" cy="43204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C2C21F3-33EE-4641-8479-A18EEEB9B047}"/>
              </a:ext>
            </a:extLst>
          </p:cNvPr>
          <p:cNvSpPr/>
          <p:nvPr/>
        </p:nvSpPr>
        <p:spPr>
          <a:xfrm>
            <a:off x="323528" y="1234878"/>
            <a:ext cx="3240360" cy="1659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Proč 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crowdfunding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Napište ve větě nebo dvou, proč právě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crowdfunding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je správnou cestou a jaký společenský dopad má Váš projekt. </a:t>
            </a:r>
          </a:p>
        </p:txBody>
      </p:sp>
    </p:spTree>
    <p:extLst>
      <p:ext uri="{BB962C8B-B14F-4D97-AF65-F5344CB8AC3E}">
        <p14:creationId xmlns:p14="http://schemas.microsoft.com/office/powerpoint/2010/main" val="3691542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DCA48F-ECA0-4984-B7BD-76151ABA8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sz="2000" b="1" cap="small" dirty="0"/>
              <a:t>Pravá strana: Jak sdělíte svůj obsah vašemu davu – zelená část I</a:t>
            </a:r>
            <a:br>
              <a:rPr lang="cs-CZ" sz="2000" b="1" cap="small" dirty="0"/>
            </a:br>
            <a:endParaRPr lang="cs-CZ" sz="2000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26831E70-7B80-4D2A-AE8F-D18916F800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491630"/>
            <a:ext cx="4281605" cy="3025451"/>
          </a:xfrm>
          <a:prstGeom prst="rect">
            <a:avLst/>
          </a:prstGeom>
        </p:spPr>
      </p:pic>
      <p:sp>
        <p:nvSpPr>
          <p:cNvPr id="4" name="Veselý obličej 3">
            <a:extLst>
              <a:ext uri="{FF2B5EF4-FFF2-40B4-BE49-F238E27FC236}">
                <a16:creationId xmlns:a16="http://schemas.microsoft.com/office/drawing/2014/main" id="{28B3A3EB-A15D-4E95-852B-4595D7582E30}"/>
              </a:ext>
            </a:extLst>
          </p:cNvPr>
          <p:cNvSpPr/>
          <p:nvPr/>
        </p:nvSpPr>
        <p:spPr>
          <a:xfrm>
            <a:off x="4860032" y="2427734"/>
            <a:ext cx="1152128" cy="864096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5F4AEBC-1F0B-4598-8AE4-7552AE28114F}"/>
              </a:ext>
            </a:extLst>
          </p:cNvPr>
          <p:cNvSpPr/>
          <p:nvPr/>
        </p:nvSpPr>
        <p:spPr>
          <a:xfrm>
            <a:off x="290395" y="1423423"/>
            <a:ext cx="3705541" cy="2933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Komunikace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I když Vás podporovatelé znají, nemohou kampaň podporovat, pokud o ní neví. Pomocí čeho se k nim informace dostanete? Telefonní hovory, sociální média, e-maily, informační bulletin, události, mediální pokrytí – vyberte si, co budete dělat a kdo bude v týmu za to zodpovědný.</a:t>
            </a:r>
          </a:p>
        </p:txBody>
      </p:sp>
    </p:spTree>
    <p:extLst>
      <p:ext uri="{BB962C8B-B14F-4D97-AF65-F5344CB8AC3E}">
        <p14:creationId xmlns:p14="http://schemas.microsoft.com/office/powerpoint/2010/main" val="1733459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DCA48F-ECA0-4984-B7BD-76151ABA8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sz="2000" b="1" cap="small" dirty="0"/>
              <a:t>Pravá strana: Jak sdělíte svůj obsah vašemu davu – zelená část II</a:t>
            </a:r>
            <a:br>
              <a:rPr lang="cs-CZ" sz="2000" b="1" cap="small" dirty="0"/>
            </a:br>
            <a:endParaRPr lang="cs-CZ" sz="20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E7E355D-C5D3-4C2C-9941-E48F4BABBE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008" y="1419622"/>
            <a:ext cx="4179699" cy="2953443"/>
          </a:xfrm>
          <a:prstGeom prst="rect">
            <a:avLst/>
          </a:prstGeom>
        </p:spPr>
      </p:pic>
      <p:sp>
        <p:nvSpPr>
          <p:cNvPr id="5" name="Veselý obličej 4">
            <a:extLst>
              <a:ext uri="{FF2B5EF4-FFF2-40B4-BE49-F238E27FC236}">
                <a16:creationId xmlns:a16="http://schemas.microsoft.com/office/drawing/2014/main" id="{A986E9A9-E51C-4394-92E5-DD882C221556}"/>
              </a:ext>
            </a:extLst>
          </p:cNvPr>
          <p:cNvSpPr/>
          <p:nvPr/>
        </p:nvSpPr>
        <p:spPr>
          <a:xfrm>
            <a:off x="6876256" y="3363838"/>
            <a:ext cx="1152128" cy="72008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6EBA8B1-991E-4D56-8EC0-9604A927F664}"/>
              </a:ext>
            </a:extLst>
          </p:cNvPr>
          <p:cNvSpPr/>
          <p:nvPr/>
        </p:nvSpPr>
        <p:spPr>
          <a:xfrm>
            <a:off x="683568" y="1588741"/>
            <a:ext cx="2718048" cy="261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Videa a snímky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Začněte s plánováním vašeho vizuálního stylu – uvědomte si, kde máte videa (odkazy), kde jsou uloženy nejlepší snímky (o vás, o tom, co děláte a o vašem týmu).</a:t>
            </a:r>
          </a:p>
        </p:txBody>
      </p:sp>
    </p:spTree>
    <p:extLst>
      <p:ext uri="{BB962C8B-B14F-4D97-AF65-F5344CB8AC3E}">
        <p14:creationId xmlns:p14="http://schemas.microsoft.com/office/powerpoint/2010/main" val="1725077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DCA48F-ECA0-4984-B7BD-76151ABA8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sz="2000" b="1" cap="small" dirty="0"/>
              <a:t>Pravá strana: Jak sdělíte svůj obsah vašemu davu – zelená část III</a:t>
            </a:r>
            <a:br>
              <a:rPr lang="cs-CZ" sz="2000" b="1" cap="small" dirty="0"/>
            </a:br>
            <a:endParaRPr lang="cs-CZ" sz="2000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2E02993A-9F92-471B-8FCD-89751F4970CD}"/>
              </a:ext>
            </a:extLst>
          </p:cNvPr>
          <p:cNvSpPr/>
          <p:nvPr/>
        </p:nvSpPr>
        <p:spPr>
          <a:xfrm>
            <a:off x="323528" y="1059582"/>
            <a:ext cx="3312368" cy="1978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 nabízíte?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Začněte s přípravou toho, co nabídnete odměnou za podporu: úrok, slevu, podíl či suvenýr apod. Co od Vás dostanou za zájem a podporu v kampani?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3EAF678-3FFC-428C-9CE1-3DE764E2FE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976" y="1136245"/>
            <a:ext cx="4587321" cy="3241475"/>
          </a:xfrm>
          <a:prstGeom prst="rect">
            <a:avLst/>
          </a:prstGeom>
        </p:spPr>
      </p:pic>
      <p:sp>
        <p:nvSpPr>
          <p:cNvPr id="7" name="Veselý obličej 6">
            <a:extLst>
              <a:ext uri="{FF2B5EF4-FFF2-40B4-BE49-F238E27FC236}">
                <a16:creationId xmlns:a16="http://schemas.microsoft.com/office/drawing/2014/main" id="{EBFE9C7D-70D0-4705-AE78-49E149E86332}"/>
              </a:ext>
            </a:extLst>
          </p:cNvPr>
          <p:cNvSpPr/>
          <p:nvPr/>
        </p:nvSpPr>
        <p:spPr>
          <a:xfrm>
            <a:off x="6876256" y="1779662"/>
            <a:ext cx="864096" cy="792088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5967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B091467-C5F4-48B1-A1E2-7ACFDA26D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/>
          <a:lstStyle/>
          <a:p>
            <a:r>
              <a:rPr lang="cs-CZ" b="1" cap="small" dirty="0"/>
              <a:t>Dolní část: Vaše časová osa – modrá část I</a:t>
            </a:r>
            <a:br>
              <a:rPr lang="cs-CZ" b="1" cap="small" dirty="0"/>
            </a:br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702FF00-D4DD-47E1-910F-CF763F28616A}"/>
              </a:ext>
            </a:extLst>
          </p:cNvPr>
          <p:cNvSpPr/>
          <p:nvPr/>
        </p:nvSpPr>
        <p:spPr>
          <a:xfrm>
            <a:off x="323528" y="771550"/>
            <a:ext cx="7632848" cy="1659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Časová osa – před spuštěním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Většina práce za úspěšnou kampaň probíhá ještě předtím, než vůbec funguje. Připravte si svůj dav, připravte si rozpočet, natáčejte videa, zdokonalujte své odměny, oslovte novináře a připravte si solidní propagační plán - vše nezbytné pro hladkou kampaň. Co potřebujete mít ještě navíc před spuštěním?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1C81E01-8BA8-4481-B4F1-40A307607B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832" y="2404437"/>
            <a:ext cx="4631802" cy="2307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6586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B091467-C5F4-48B1-A1E2-7ACFDA26D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/>
          <a:lstStyle/>
          <a:p>
            <a:r>
              <a:rPr lang="cs-CZ" b="1" cap="small" dirty="0"/>
              <a:t>Dolní část: Vaše časová osa – modrá část II</a:t>
            </a:r>
            <a:br>
              <a:rPr lang="cs-CZ" b="1" cap="small" dirty="0"/>
            </a:br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8057372-D44F-4023-ACA0-F719E8D8585B}"/>
              </a:ext>
            </a:extLst>
          </p:cNvPr>
          <p:cNvSpPr/>
          <p:nvPr/>
        </p:nvSpPr>
        <p:spPr>
          <a:xfrm>
            <a:off x="179512" y="771550"/>
            <a:ext cx="7992888" cy="2296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Časová osa – během spuštění kampaně a ukončení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Dokonce i se solidním plánem a zájmem vašich podporovatelů, se kterým se začalo před zahájením kampaně, budete potřebovat čas během kampaně, aby vše dobře dopadlo. Komunikace prostřednictvím sociálních médií, e-mailů, telefonních hovorů, aktualizací kampaně a událostí může trvat hodně času. Pokud váš mediální plán funguje dobře, někdo bude muset hovořit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např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 médii. Poté, co kampaň uzavřete, je nutná distribuce odměn. Jak vypořádáte kampaň a tyto další povinnosti?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9B86F92-B5C4-4EC1-BF0B-953F0B2E00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3163529"/>
            <a:ext cx="6120680" cy="1873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2761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9BEDA91-3332-446D-B241-F0893DAA5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Důležitost zpětné vazby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2E3D1AE-8F00-40B9-914C-9A1D71149647}"/>
              </a:ext>
            </a:extLst>
          </p:cNvPr>
          <p:cNvSpPr/>
          <p:nvPr/>
        </p:nvSpPr>
        <p:spPr>
          <a:xfrm>
            <a:off x="219866" y="915566"/>
            <a:ext cx="8280920" cy="3527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 sestavení plánu získejte zpětnou vazbu – může se jednat o váš tým nebo o dav!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Jsou lidé nadšení z vašich plánovaných odměn?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Získali jste svou vizi?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Zdá se rozpočet rozumný?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Poté pokračujte v aktualizaci modelu. Pokračujte ve zdokonalování plátna (modelu) na základě zpětné vazby a zkušeností, a to jak v průběhu kampaně, tak během kampaně. </a:t>
            </a:r>
          </a:p>
        </p:txBody>
      </p:sp>
    </p:spTree>
    <p:extLst>
      <p:ext uri="{BB962C8B-B14F-4D97-AF65-F5344CB8AC3E}">
        <p14:creationId xmlns:p14="http://schemas.microsoft.com/office/powerpoint/2010/main" val="2831226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en-US" sz="3000" b="1" dirty="0">
                <a:solidFill>
                  <a:schemeClr val="bg1"/>
                </a:solidFill>
              </a:rPr>
              <a:t>BUSINESS MODELY V SOCIÁLNÍM PODNIKÁNÍ</a:t>
            </a:r>
            <a:r>
              <a:rPr lang="cs-CZ" sz="3000" b="1" dirty="0">
                <a:solidFill>
                  <a:schemeClr val="bg1"/>
                </a:solidFill>
              </a:rPr>
              <a:t>- </a:t>
            </a:r>
            <a:r>
              <a:rPr lang="cs-CZ" sz="3000" b="1">
                <a:solidFill>
                  <a:schemeClr val="bg1"/>
                </a:solidFill>
              </a:rPr>
              <a:t>část II</a:t>
            </a:r>
            <a:endParaRPr lang="cs-CZ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 je </a:t>
            </a:r>
            <a:r>
              <a:rPr lang="cs-CZ" sz="1800" b="1" dirty="0" err="1">
                <a:solidFill>
                  <a:srgbClr val="002060"/>
                </a:solidFill>
                <a:cs typeface="Arial" panose="020B0604020202020204" pitchFamily="34" charset="0"/>
              </a:rPr>
              <a:t>crowdfunding</a:t>
            </a: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Jaké jsou jeho formy?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Jaký je jeho model?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966640" y="1162554"/>
            <a:ext cx="7076501" cy="9925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Pro jednorázové akce či podporu projektů v rámci samotného podnikání můžeme využít kampaní, podpořených </a:t>
            </a:r>
            <a:r>
              <a:rPr lang="cs-CZ" sz="1500" b="1" dirty="0" err="1">
                <a:solidFill>
                  <a:srgbClr val="002060"/>
                </a:solidFill>
                <a:cs typeface="Arial" panose="020B0604020202020204" pitchFamily="34" charset="0"/>
              </a:rPr>
              <a:t>crowdfundingem</a:t>
            </a: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 s využitím zjednodušených modelů, které ovšem nenahrazují plán jako takový, spíše fungují jako myšlenková mapa, kterou je pak nutné rozpracovat do jednotlivých kroků.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en-US" sz="3000" b="1" cap="all" dirty="0">
                <a:solidFill>
                  <a:schemeClr val="bg1">
                    <a:lumMod val="95000"/>
                  </a:schemeClr>
                </a:solidFill>
              </a:rPr>
              <a:t>BUSINESS MODELY V SOCIÁLNÍM PODNIKÁNÍ</a:t>
            </a:r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 –část II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Cílem přednášky je seznámit studenty </a:t>
            </a:r>
            <a:r>
              <a:rPr lang="cs-CZ" sz="14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crowdfundingem</a:t>
            </a:r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 a jeho formami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2C0DAD5-4115-4BC2-A201-3963E11EE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</a:t>
            </a:r>
            <a:r>
              <a:rPr lang="cs-CZ" dirty="0" err="1"/>
              <a:t>crowdfundingu</a:t>
            </a:r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D742945-B1C1-44A0-B362-D230721F5719}"/>
              </a:ext>
            </a:extLst>
          </p:cNvPr>
          <p:cNvSpPr/>
          <p:nvPr/>
        </p:nvSpPr>
        <p:spPr>
          <a:xfrm>
            <a:off x="323528" y="1741972"/>
            <a:ext cx="8496944" cy="1022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Crowdfunding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vychází z 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crowdsourcingu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(využívání společných zdrojů) za účelem získání kapitálu pro začátek projektu v poslední době s využitím internetu,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crowdfundingových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platforem či sociálních médií (Rose, 2016).</a:t>
            </a:r>
          </a:p>
        </p:txBody>
      </p:sp>
    </p:spTree>
    <p:extLst>
      <p:ext uri="{BB962C8B-B14F-4D97-AF65-F5344CB8AC3E}">
        <p14:creationId xmlns:p14="http://schemas.microsoft.com/office/powerpoint/2010/main" val="753932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D6D3E8C-84FA-4B11-9E7D-C3465EAA9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modely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2950ECD-297F-46B4-9C8E-02A649A85B34}"/>
              </a:ext>
            </a:extLst>
          </p:cNvPr>
          <p:cNvSpPr/>
          <p:nvPr/>
        </p:nvSpPr>
        <p:spPr>
          <a:xfrm>
            <a:off x="197768" y="703189"/>
            <a:ext cx="8748464" cy="40584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oblasti </a:t>
            </a:r>
            <a:r>
              <a:rPr lang="cs-CZ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crowdfundingu</a:t>
            </a: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můžeme najít několik základních modelů dle </a:t>
            </a:r>
            <a:r>
              <a:rPr lang="cs-CZ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Bradforda</a:t>
            </a: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(2012):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 založený na odměně</a:t>
            </a: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Tvůrce projektu nabízí podporovateli odměnu nefinančního charakteru např. poděkování, suvenýr apod.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 založený na předkupním právu. </a:t>
            </a: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Zde je v závislosti na částce nabízena zvýhodněná cena při samotném nákupu produktu či služby.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 založený na darování</a:t>
            </a: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Model funguje víceméně na principu sbírky. Motivací investora je především provedení dobrého skutku. Je využíván zejména pro dobročinné účely a mohou je využívat např. neziskové organizace, sociální podniky či charity.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 úvěrový. </a:t>
            </a: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Zde jsou shromažďovány na vybrané platformě volné finanční prostředky. Je obvyklé, že „přispěvatelé“ očekávají nejen vrácení částky, ale i úrok. V České republice je příkladem takovéhoto portálu Zonky.cz.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 vlastního kapitálu</a:t>
            </a: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Cílem je najít investory pro podnikání, kteří se stanou „účastníky vkladem“ ať již ve formě akcií či podílových listů. </a:t>
            </a:r>
          </a:p>
        </p:txBody>
      </p:sp>
    </p:spTree>
    <p:extLst>
      <p:ext uri="{BB962C8B-B14F-4D97-AF65-F5344CB8AC3E}">
        <p14:creationId xmlns:p14="http://schemas.microsoft.com/office/powerpoint/2010/main" val="1777916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AA6FFF2-15FD-472C-A8F3-D8BE688B8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Podstata </a:t>
            </a:r>
            <a:r>
              <a:rPr lang="cs-CZ" dirty="0" err="1"/>
              <a:t>crowdfundingového</a:t>
            </a:r>
            <a:r>
              <a:rPr lang="cs-CZ" dirty="0"/>
              <a:t> modelu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91CB40F-970A-4B8C-A5D9-5C9E5B52AC0D}"/>
              </a:ext>
            </a:extLst>
          </p:cNvPr>
          <p:cNvSpPr/>
          <p:nvPr/>
        </p:nvSpPr>
        <p:spPr>
          <a:xfrm>
            <a:off x="179512" y="722205"/>
            <a:ext cx="7920880" cy="2871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filozofií je tvorba jednoduchého a logického postupu, jak bude projekt prezentován a zároveň financován. Vychází z devíti polí, které tvoří jednotný celek.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Můžete si ho představit jako jistou formu myšlenkové mapy, která ukazuje odkud kam budete projekt posouvat tak, aby byl úspěšný v 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crowdfoundingové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kampani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 lze rozdělit na tři částí, které symbolizují Vás, obsah Vaší kampaně, způsob komunikace a časový plán</a:t>
            </a:r>
          </a:p>
        </p:txBody>
      </p:sp>
    </p:spTree>
    <p:extLst>
      <p:ext uri="{BB962C8B-B14F-4D97-AF65-F5344CB8AC3E}">
        <p14:creationId xmlns:p14="http://schemas.microsoft.com/office/powerpoint/2010/main" val="1224600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E1BFAF-57A6-49A5-8F8E-F83167B39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D8DE8292-987D-41F2-AD71-61BD8FF1AA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201"/>
          <a:stretch/>
        </p:blipFill>
        <p:spPr>
          <a:xfrm>
            <a:off x="1763688" y="792088"/>
            <a:ext cx="5367897" cy="4155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970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C6BDE2-33BA-414D-8E22-208F9A0F3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408712" cy="507703"/>
          </a:xfrm>
        </p:spPr>
        <p:txBody>
          <a:bodyPr/>
          <a:lstStyle/>
          <a:p>
            <a:r>
              <a:rPr lang="cs-CZ" b="1" cap="small" dirty="0"/>
              <a:t>Levá strana: váš tým – žlutá část I</a:t>
            </a:r>
            <a:br>
              <a:rPr lang="cs-CZ" b="1" cap="small" dirty="0"/>
            </a:br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4C634A26-90E7-4D08-833B-9E61EDD476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8976"/>
          <a:stretch/>
        </p:blipFill>
        <p:spPr>
          <a:xfrm>
            <a:off x="3275856" y="2715766"/>
            <a:ext cx="5506049" cy="1944216"/>
          </a:xfrm>
          <a:prstGeom prst="rect">
            <a:avLst/>
          </a:prstGeom>
        </p:spPr>
      </p:pic>
      <p:sp>
        <p:nvSpPr>
          <p:cNvPr id="4" name="Blesk 3">
            <a:extLst>
              <a:ext uri="{FF2B5EF4-FFF2-40B4-BE49-F238E27FC236}">
                <a16:creationId xmlns:a16="http://schemas.microsoft.com/office/drawing/2014/main" id="{3DB16DB4-D5B1-47A8-96FF-488C2A17B280}"/>
              </a:ext>
            </a:extLst>
          </p:cNvPr>
          <p:cNvSpPr/>
          <p:nvPr/>
        </p:nvSpPr>
        <p:spPr>
          <a:xfrm>
            <a:off x="7164288" y="3363838"/>
            <a:ext cx="576064" cy="576064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F50570E-5EF2-4482-93EA-1A60DD8617FA}"/>
              </a:ext>
            </a:extLst>
          </p:cNvPr>
          <p:cNvSpPr/>
          <p:nvPr/>
        </p:nvSpPr>
        <p:spPr>
          <a:xfrm>
            <a:off x="323528" y="788841"/>
            <a:ext cx="4572000" cy="165955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Lidé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Kdo jste? Napište stručné shrnutí o každém z vašeho týmu a ujistěte se, jaká bude jejich role během kampaně (pokud je to relevantní). V případě potřeby můžete připojit detailní dokument.</a:t>
            </a:r>
          </a:p>
        </p:txBody>
      </p:sp>
    </p:spTree>
    <p:extLst>
      <p:ext uri="{BB962C8B-B14F-4D97-AF65-F5344CB8AC3E}">
        <p14:creationId xmlns:p14="http://schemas.microsoft.com/office/powerpoint/2010/main" val="3513017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C6BDE2-33BA-414D-8E22-208F9A0F3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408712" cy="507703"/>
          </a:xfrm>
        </p:spPr>
        <p:txBody>
          <a:bodyPr/>
          <a:lstStyle/>
          <a:p>
            <a:r>
              <a:rPr lang="cs-CZ" b="1" cap="small" dirty="0"/>
              <a:t>Levá strana: váš tým – žlutá část II</a:t>
            </a:r>
            <a:br>
              <a:rPr lang="cs-CZ" b="1" cap="small" dirty="0"/>
            </a:br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4C634A26-90E7-4D08-833B-9E61EDD476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8976"/>
          <a:stretch/>
        </p:blipFill>
        <p:spPr>
          <a:xfrm>
            <a:off x="3275856" y="2715766"/>
            <a:ext cx="5506049" cy="1944216"/>
          </a:xfrm>
          <a:prstGeom prst="rect">
            <a:avLst/>
          </a:prstGeom>
        </p:spPr>
      </p:pic>
      <p:sp>
        <p:nvSpPr>
          <p:cNvPr id="4" name="Blesk 3">
            <a:extLst>
              <a:ext uri="{FF2B5EF4-FFF2-40B4-BE49-F238E27FC236}">
                <a16:creationId xmlns:a16="http://schemas.microsoft.com/office/drawing/2014/main" id="{3DB16DB4-D5B1-47A8-96FF-488C2A17B280}"/>
              </a:ext>
            </a:extLst>
          </p:cNvPr>
          <p:cNvSpPr/>
          <p:nvPr/>
        </p:nvSpPr>
        <p:spPr>
          <a:xfrm>
            <a:off x="7524328" y="4108676"/>
            <a:ext cx="576064" cy="576064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13AED7C-B0FA-4507-BFFD-27C33F371AD9}"/>
              </a:ext>
            </a:extLst>
          </p:cNvPr>
          <p:cNvSpPr/>
          <p:nvPr/>
        </p:nvSpPr>
        <p:spPr>
          <a:xfrm>
            <a:off x="323528" y="879699"/>
            <a:ext cx="4572000" cy="165955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Dovednosti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Zapište si dovednosti, které potřebujete, a přemýšlejte o tom, zda vám někdo z Vašeho týmu může pomoci. Víte, kdo bude dělat grafiku, design, blog, spravovat sociální média apod. – víte to?</a:t>
            </a:r>
          </a:p>
        </p:txBody>
      </p:sp>
    </p:spTree>
    <p:extLst>
      <p:ext uri="{BB962C8B-B14F-4D97-AF65-F5344CB8AC3E}">
        <p14:creationId xmlns:p14="http://schemas.microsoft.com/office/powerpoint/2010/main" val="124144055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2347</TotalTime>
  <Words>770</Words>
  <Application>Microsoft Office PowerPoint</Application>
  <PresentationFormat>Předvádění na obrazovce (16:9)</PresentationFormat>
  <Paragraphs>72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Symbol</vt:lpstr>
      <vt:lpstr>Times New Roman</vt:lpstr>
      <vt:lpstr>SLU</vt:lpstr>
      <vt:lpstr>Název prezentace</vt:lpstr>
      <vt:lpstr>Prezentace aplikace PowerPoint</vt:lpstr>
      <vt:lpstr>Prezentace aplikace PowerPoint</vt:lpstr>
      <vt:lpstr>Definice crowdfundingu</vt:lpstr>
      <vt:lpstr>Základní modely</vt:lpstr>
      <vt:lpstr>Podstata crowdfundingového modelu</vt:lpstr>
      <vt:lpstr>Model</vt:lpstr>
      <vt:lpstr>Levá strana: váš tým – žlutá část I </vt:lpstr>
      <vt:lpstr>Levá strana: váš tým – žlutá část II </vt:lpstr>
      <vt:lpstr>Střední část: Obsah kampaně – oranžová část I </vt:lpstr>
      <vt:lpstr>Střední část: Obsah kampaně – oranžová část II </vt:lpstr>
      <vt:lpstr>Střední část: Obsah kampaně – oranžová část I </vt:lpstr>
      <vt:lpstr>Střední část: Obsah kampaně – oranžová část I </vt:lpstr>
      <vt:lpstr>Pravá strana: Jak sdělíte svůj obsah vašemu davu – zelená část I </vt:lpstr>
      <vt:lpstr>Pravá strana: Jak sdělíte svůj obsah vašemu davu – zelená část II </vt:lpstr>
      <vt:lpstr>Pravá strana: Jak sdělíte svůj obsah vašemu davu – zelená část III </vt:lpstr>
      <vt:lpstr>Dolní část: Vaše časová osa – modrá část I </vt:lpstr>
      <vt:lpstr>Dolní část: Vaše časová osa – modrá část II </vt:lpstr>
      <vt:lpstr>Důležitost zpětné vazby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seb0001</cp:lastModifiedBy>
  <cp:revision>56</cp:revision>
  <cp:lastPrinted>2018-03-27T09:30:31Z</cp:lastPrinted>
  <dcterms:created xsi:type="dcterms:W3CDTF">2016-07-06T15:42:34Z</dcterms:created>
  <dcterms:modified xsi:type="dcterms:W3CDTF">2019-04-16T07:37:52Z</dcterms:modified>
</cp:coreProperties>
</file>