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9" r:id="rId3"/>
    <p:sldId id="258" r:id="rId4"/>
    <p:sldId id="282" r:id="rId5"/>
    <p:sldId id="292" r:id="rId6"/>
    <p:sldId id="283" r:id="rId7"/>
    <p:sldId id="284" r:id="rId8"/>
    <p:sldId id="285" r:id="rId9"/>
    <p:sldId id="289" r:id="rId10"/>
    <p:sldId id="286" r:id="rId11"/>
    <p:sldId id="290" r:id="rId12"/>
    <p:sldId id="287" r:id="rId13"/>
    <p:sldId id="288" r:id="rId14"/>
    <p:sldId id="291" r:id="rId15"/>
    <p:sldId id="281" r:id="rId1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 varScale="1">
        <p:scale>
          <a:sx n="137" d="100"/>
          <a:sy n="137" d="100"/>
        </p:scale>
        <p:origin x="25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10050D-7448-4E58-A21C-63A979914D54}" type="doc">
      <dgm:prSet loTypeId="urn:microsoft.com/office/officeart/2005/8/layout/hList1" loCatId="list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7E829A24-4BF9-43CC-A845-CE72AE3C4818}">
      <dgm:prSet phldrT="[Text]" custT="1"/>
      <dgm:spPr/>
      <dgm:t>
        <a:bodyPr/>
        <a:lstStyle/>
        <a:p>
          <a:r>
            <a:rPr lang="cs-CZ" sz="1200">
              <a:latin typeface="Times New Roman" pitchFamily="18" charset="0"/>
              <a:cs typeface="Times New Roman" pitchFamily="18" charset="0"/>
            </a:rPr>
            <a:t>Veřejné zdroje</a:t>
          </a:r>
        </a:p>
      </dgm:t>
    </dgm:pt>
    <dgm:pt modelId="{DCB7AD5E-8825-405D-80A2-DDA85B940598}" type="parTrans" cxnId="{2FE066D1-5552-42F5-A57B-1C261C46F6AA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0F08C637-B2E5-4514-BD69-2B5C106AE1F6}" type="sibTrans" cxnId="{2FE066D1-5552-42F5-A57B-1C261C46F6AA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33E0465E-7AD9-495B-AACA-48ABD0EB624E}">
      <dgm:prSet phldrT="[Text]" custT="1"/>
      <dgm:spPr/>
      <dgm:t>
        <a:bodyPr/>
        <a:lstStyle/>
        <a:p>
          <a:r>
            <a:rPr lang="cs-CZ" sz="1200">
              <a:latin typeface="Times New Roman" pitchFamily="18" charset="0"/>
              <a:cs typeface="Times New Roman" pitchFamily="18" charset="0"/>
            </a:rPr>
            <a:t>příslušná ministerstva</a:t>
          </a:r>
        </a:p>
      </dgm:t>
    </dgm:pt>
    <dgm:pt modelId="{FFCF836A-1FF4-47A2-A418-5D188773E3D6}" type="parTrans" cxnId="{C0423532-7FA3-4B69-8C69-EF490CE36B0C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7CF8DF7C-CCFB-444A-9119-3515854F1778}" type="sibTrans" cxnId="{C0423532-7FA3-4B69-8C69-EF490CE36B0C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5157F28B-9895-4F6E-8486-A4E564E29991}">
      <dgm:prSet phldrT="[Text]" custT="1"/>
      <dgm:spPr/>
      <dgm:t>
        <a:bodyPr/>
        <a:lstStyle/>
        <a:p>
          <a:r>
            <a:rPr lang="cs-CZ" sz="1200">
              <a:latin typeface="Times New Roman" pitchFamily="18" charset="0"/>
              <a:cs typeface="Times New Roman" pitchFamily="18" charset="0"/>
            </a:rPr>
            <a:t>kraje</a:t>
          </a:r>
        </a:p>
      </dgm:t>
    </dgm:pt>
    <dgm:pt modelId="{AB062814-6482-493B-814D-5C99D0CEF1BA}" type="parTrans" cxnId="{93885E53-BCC8-48F7-8C84-F3FF7F9D87DB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A8110D0D-3511-4ECF-ADC5-C8AC7F4D8F40}" type="sibTrans" cxnId="{93885E53-BCC8-48F7-8C84-F3FF7F9D87DB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C113E1CA-64EC-4985-8F93-6AA14A7497EE}">
      <dgm:prSet phldrT="[Text]" custT="1"/>
      <dgm:spPr/>
      <dgm:t>
        <a:bodyPr/>
        <a:lstStyle/>
        <a:p>
          <a:r>
            <a:rPr lang="cs-CZ" sz="1200">
              <a:latin typeface="Times New Roman" pitchFamily="18" charset="0"/>
              <a:cs typeface="Times New Roman" pitchFamily="18" charset="0"/>
            </a:rPr>
            <a:t>Soukromé zdroje</a:t>
          </a:r>
        </a:p>
      </dgm:t>
    </dgm:pt>
    <dgm:pt modelId="{2A91EA88-8A52-43BB-98C4-8DA93E9A63B6}" type="parTrans" cxnId="{AA63911D-6B13-419E-A869-34DBC66E34E2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20A6DBEA-D309-4ED3-A5F9-669DEEE0FD89}" type="sibTrans" cxnId="{AA63911D-6B13-419E-A869-34DBC66E34E2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8E959608-8353-4524-98E8-D516456C0970}">
      <dgm:prSet phldrT="[Text]" custT="1"/>
      <dgm:spPr/>
      <dgm:t>
        <a:bodyPr/>
        <a:lstStyle/>
        <a:p>
          <a:r>
            <a:rPr lang="cs-CZ" sz="1200">
              <a:latin typeface="Times New Roman" pitchFamily="18" charset="0"/>
              <a:cs typeface="Times New Roman" pitchFamily="18" charset="0"/>
            </a:rPr>
            <a:t>nadace a nadační fondy</a:t>
          </a:r>
        </a:p>
      </dgm:t>
    </dgm:pt>
    <dgm:pt modelId="{9DBD1278-FB9F-464D-AE9C-7B2E120D2514}" type="parTrans" cxnId="{161A9A09-B7C6-44BF-828D-621B8060DF54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99421BA1-11DA-439B-A41D-2DAF94BE1051}" type="sibTrans" cxnId="{161A9A09-B7C6-44BF-828D-621B8060DF54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3FF27230-046B-4C7B-8D32-F69463F269EC}">
      <dgm:prSet phldrT="[Text]" custT="1"/>
      <dgm:spPr/>
      <dgm:t>
        <a:bodyPr/>
        <a:lstStyle/>
        <a:p>
          <a:r>
            <a:rPr lang="cs-CZ" sz="1200">
              <a:latin typeface="Times New Roman" pitchFamily="18" charset="0"/>
              <a:cs typeface="Times New Roman" pitchFamily="18" charset="0"/>
            </a:rPr>
            <a:t>soukromí dárci</a:t>
          </a:r>
        </a:p>
      </dgm:t>
    </dgm:pt>
    <dgm:pt modelId="{C2B9DBC1-00F2-44A8-A36F-CCB751A1E1DA}" type="parTrans" cxnId="{4B056085-899F-46D7-814E-983611967A7B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3502E66E-935F-4FA8-A190-B2C3DD5CF978}" type="sibTrans" cxnId="{4B056085-899F-46D7-814E-983611967A7B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8F282001-E975-44FC-9206-7A96456BD029}">
      <dgm:prSet phldrT="[Text]" custT="1"/>
      <dgm:spPr/>
      <dgm:t>
        <a:bodyPr/>
        <a:lstStyle/>
        <a:p>
          <a:r>
            <a:rPr lang="cs-CZ" sz="1200">
              <a:latin typeface="Times New Roman" pitchFamily="18" charset="0"/>
              <a:cs typeface="Times New Roman" pitchFamily="18" charset="0"/>
            </a:rPr>
            <a:t>úřady práce</a:t>
          </a:r>
        </a:p>
      </dgm:t>
    </dgm:pt>
    <dgm:pt modelId="{951B0323-AE45-402F-91E4-2C05CF043EB6}" type="parTrans" cxnId="{74219114-421E-47FC-959B-376C6499D6ED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8D7F183B-4513-4660-BE74-9A50B00B497F}" type="sibTrans" cxnId="{74219114-421E-47FC-959B-376C6499D6ED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994F9E5F-D64F-4E0E-A0ED-BDC0EF65A3C8}">
      <dgm:prSet phldrT="[Text]" custT="1"/>
      <dgm:spPr/>
      <dgm:t>
        <a:bodyPr/>
        <a:lstStyle/>
        <a:p>
          <a:r>
            <a:rPr lang="cs-CZ" sz="1200">
              <a:latin typeface="Times New Roman" pitchFamily="18" charset="0"/>
              <a:cs typeface="Times New Roman" pitchFamily="18" charset="0"/>
            </a:rPr>
            <a:t>obce</a:t>
          </a:r>
        </a:p>
      </dgm:t>
    </dgm:pt>
    <dgm:pt modelId="{CB11B172-980B-40F0-B7FA-9DBA7FCA70EC}" type="parTrans" cxnId="{89E6FE58-9794-48A1-A6C6-3849EB858204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4447E9B7-0AA9-4675-B8C9-333DDA741ADF}" type="sibTrans" cxnId="{89E6FE58-9794-48A1-A6C6-3849EB858204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E94BBA5E-AD34-41F7-8748-5A2AB2ACAFBD}">
      <dgm:prSet phldrT="[Text]" custT="1"/>
      <dgm:spPr/>
      <dgm:t>
        <a:bodyPr/>
        <a:lstStyle/>
        <a:p>
          <a:r>
            <a:rPr lang="cs-CZ" sz="1200">
              <a:latin typeface="Times New Roman" pitchFamily="18" charset="0"/>
              <a:cs typeface="Times New Roman" pitchFamily="18" charset="0"/>
            </a:rPr>
            <a:t>fondy Evropské unie</a:t>
          </a:r>
        </a:p>
      </dgm:t>
    </dgm:pt>
    <dgm:pt modelId="{C56A59D7-E80E-4C00-A470-9AD5B55A090A}" type="parTrans" cxnId="{FCAA2950-2830-4CFD-858B-AE5BB2F75491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D7972CCD-7B0D-41E9-B583-5536254D45FE}" type="sibTrans" cxnId="{FCAA2950-2830-4CFD-858B-AE5BB2F75491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7035657D-CE2E-4B26-90DE-558DF39B4465}">
      <dgm:prSet phldrT="[Text]" custT="1"/>
      <dgm:spPr/>
      <dgm:t>
        <a:bodyPr/>
        <a:lstStyle/>
        <a:p>
          <a:r>
            <a:rPr lang="cs-CZ" sz="1200">
              <a:latin typeface="Times New Roman" pitchFamily="18" charset="0"/>
              <a:cs typeface="Times New Roman" pitchFamily="18" charset="0"/>
            </a:rPr>
            <a:t>tržby z vlastní činnosti</a:t>
          </a:r>
        </a:p>
      </dgm:t>
    </dgm:pt>
    <dgm:pt modelId="{C1EF57B0-FA1F-4B12-B79B-5A177A8D4A13}" type="parTrans" cxnId="{5C0759DF-701F-4258-AB73-4405E95F31B2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99A3E176-6FE6-4E03-AC88-FB7E1D9ACAB7}" type="sibTrans" cxnId="{5C0759DF-701F-4258-AB73-4405E95F31B2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C5D8BF6B-17AE-4E80-80EE-0DDD0C5C2443}">
      <dgm:prSet phldrT="[Text]" custT="1"/>
      <dgm:spPr/>
      <dgm:t>
        <a:bodyPr/>
        <a:lstStyle/>
        <a:p>
          <a:r>
            <a:rPr lang="cs-CZ" sz="1200">
              <a:latin typeface="Times New Roman" pitchFamily="18" charset="0"/>
              <a:cs typeface="Times New Roman" pitchFamily="18" charset="0"/>
            </a:rPr>
            <a:t>atd.</a:t>
          </a:r>
        </a:p>
      </dgm:t>
    </dgm:pt>
    <dgm:pt modelId="{BE751571-60EB-43C5-8AB1-5681083CC135}" type="parTrans" cxnId="{20506A70-E074-42D0-9466-EB9C545AF40A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7673698E-DD19-4768-9AD0-D773B846D63D}" type="sibTrans" cxnId="{20506A70-E074-42D0-9466-EB9C545AF40A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47EB7A63-CFDE-41C6-85E7-9DE4EEC172F1}">
      <dgm:prSet phldrT="[Text]" custT="1"/>
      <dgm:spPr/>
      <dgm:t>
        <a:bodyPr/>
        <a:lstStyle/>
        <a:p>
          <a:r>
            <a:rPr lang="cs-CZ" sz="1200">
              <a:latin typeface="Times New Roman" pitchFamily="18" charset="0"/>
              <a:cs typeface="Times New Roman" pitchFamily="18" charset="0"/>
            </a:rPr>
            <a:t>atd.</a:t>
          </a:r>
        </a:p>
      </dgm:t>
    </dgm:pt>
    <dgm:pt modelId="{EF55D7FE-7714-427C-B69C-0DE1498AAFCB}" type="parTrans" cxnId="{6974D624-C68C-4B40-826F-AD402BFDE28F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6F063A37-0A83-487F-91EF-7B9167A37744}" type="sibTrans" cxnId="{6974D624-C68C-4B40-826F-AD402BFDE28F}">
      <dgm:prSet/>
      <dgm:spPr/>
      <dgm:t>
        <a:bodyPr/>
        <a:lstStyle/>
        <a:p>
          <a:endParaRPr lang="cs-CZ" sz="1400">
            <a:latin typeface="Times New Roman" pitchFamily="18" charset="0"/>
            <a:cs typeface="Times New Roman" pitchFamily="18" charset="0"/>
          </a:endParaRPr>
        </a:p>
      </dgm:t>
    </dgm:pt>
    <dgm:pt modelId="{5E633DE7-BD6E-4DF4-BA7A-A534C81342CF}">
      <dgm:prSet phldrT="[Text]" custT="1"/>
      <dgm:spPr/>
      <dgm:t>
        <a:bodyPr/>
        <a:lstStyle/>
        <a:p>
          <a:r>
            <a:rPr lang="cs-CZ" sz="1200">
              <a:latin typeface="Times New Roman" pitchFamily="18" charset="0"/>
              <a:cs typeface="Times New Roman" pitchFamily="18" charset="0"/>
            </a:rPr>
            <a:t>návratná finanční pomoc</a:t>
          </a:r>
        </a:p>
      </dgm:t>
    </dgm:pt>
    <dgm:pt modelId="{314CDF49-837F-43E8-8754-357CC0E21F05}" type="parTrans" cxnId="{42A96880-1B37-42AA-A04A-C3B532017954}">
      <dgm:prSet/>
      <dgm:spPr/>
    </dgm:pt>
    <dgm:pt modelId="{43B98796-EBC8-4D4A-8DD4-152FEBB2F256}" type="sibTrans" cxnId="{42A96880-1B37-42AA-A04A-C3B532017954}">
      <dgm:prSet/>
      <dgm:spPr/>
    </dgm:pt>
    <dgm:pt modelId="{60B1A13E-7589-4C04-AC31-2A68EB783488}">
      <dgm:prSet phldrT="[Text]" custT="1"/>
      <dgm:spPr/>
      <dgm:t>
        <a:bodyPr/>
        <a:lstStyle/>
        <a:p>
          <a:r>
            <a:rPr lang="cs-CZ" sz="1200">
              <a:latin typeface="Times New Roman" pitchFamily="18" charset="0"/>
              <a:cs typeface="Times New Roman" pitchFamily="18" charset="0"/>
            </a:rPr>
            <a:t>úvěry půjčky</a:t>
          </a:r>
        </a:p>
      </dgm:t>
    </dgm:pt>
    <dgm:pt modelId="{188ADC7C-8768-430A-A76C-D5E1B35EE30A}" type="parTrans" cxnId="{77616995-E118-4123-BF40-EDF987B86323}">
      <dgm:prSet/>
      <dgm:spPr/>
    </dgm:pt>
    <dgm:pt modelId="{B1D4DA4C-FD24-4EB0-A52A-1F95E46E7DCB}" type="sibTrans" cxnId="{77616995-E118-4123-BF40-EDF987B86323}">
      <dgm:prSet/>
      <dgm:spPr/>
    </dgm:pt>
    <dgm:pt modelId="{1B59EAE0-2E17-4DD7-9A43-D8F9C819AD56}" type="pres">
      <dgm:prSet presAssocID="{5B10050D-7448-4E58-A21C-63A979914D54}" presName="Name0" presStyleCnt="0">
        <dgm:presLayoutVars>
          <dgm:dir/>
          <dgm:animLvl val="lvl"/>
          <dgm:resizeHandles val="exact"/>
        </dgm:presLayoutVars>
      </dgm:prSet>
      <dgm:spPr/>
    </dgm:pt>
    <dgm:pt modelId="{66E5D2BD-B9E3-4725-9672-2BD528683D5E}" type="pres">
      <dgm:prSet presAssocID="{7E829A24-4BF9-43CC-A845-CE72AE3C4818}" presName="composite" presStyleCnt="0"/>
      <dgm:spPr/>
    </dgm:pt>
    <dgm:pt modelId="{BE40EC8A-7D6A-4671-BAC5-6D5398B9DA65}" type="pres">
      <dgm:prSet presAssocID="{7E829A24-4BF9-43CC-A845-CE72AE3C481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7CD38EB4-C8F5-4AF9-9D95-47DBAAB6A659}" type="pres">
      <dgm:prSet presAssocID="{7E829A24-4BF9-43CC-A845-CE72AE3C4818}" presName="desTx" presStyleLbl="alignAccFollowNode1" presStyleIdx="0" presStyleCnt="2" custLinFactNeighborX="-1" custLinFactNeighborY="812">
        <dgm:presLayoutVars>
          <dgm:bulletEnabled val="1"/>
        </dgm:presLayoutVars>
      </dgm:prSet>
      <dgm:spPr/>
    </dgm:pt>
    <dgm:pt modelId="{48F98904-13A5-4226-97EF-FE7A8957768D}" type="pres">
      <dgm:prSet presAssocID="{0F08C637-B2E5-4514-BD69-2B5C106AE1F6}" presName="space" presStyleCnt="0"/>
      <dgm:spPr/>
    </dgm:pt>
    <dgm:pt modelId="{277B2F68-33C6-4BF7-8939-F87798522E96}" type="pres">
      <dgm:prSet presAssocID="{C113E1CA-64EC-4985-8F93-6AA14A7497EE}" presName="composite" presStyleCnt="0"/>
      <dgm:spPr/>
    </dgm:pt>
    <dgm:pt modelId="{76E72852-1388-4B8C-BB06-981E2066D746}" type="pres">
      <dgm:prSet presAssocID="{C113E1CA-64EC-4985-8F93-6AA14A7497E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9B93F02C-90C1-410F-AE61-C66DB8DD6C20}" type="pres">
      <dgm:prSet presAssocID="{C113E1CA-64EC-4985-8F93-6AA14A7497E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161A9A09-B7C6-44BF-828D-621B8060DF54}" srcId="{C113E1CA-64EC-4985-8F93-6AA14A7497EE}" destId="{8E959608-8353-4524-98E8-D516456C0970}" srcOrd="0" destOrd="0" parTransId="{9DBD1278-FB9F-464D-AE9C-7B2E120D2514}" sibTransId="{99421BA1-11DA-439B-A41D-2DAF94BE1051}"/>
    <dgm:cxn modelId="{8F07930F-FC20-4FB8-BF9E-4DDF3CE9157A}" type="presOf" srcId="{5E633DE7-BD6E-4DF4-BA7A-A534C81342CF}" destId="{7CD38EB4-C8F5-4AF9-9D95-47DBAAB6A659}" srcOrd="0" destOrd="5" presId="urn:microsoft.com/office/officeart/2005/8/layout/hList1"/>
    <dgm:cxn modelId="{74219114-421E-47FC-959B-376C6499D6ED}" srcId="{7E829A24-4BF9-43CC-A845-CE72AE3C4818}" destId="{8F282001-E975-44FC-9206-7A96456BD029}" srcOrd="1" destOrd="0" parTransId="{951B0323-AE45-402F-91E4-2C05CF043EB6}" sibTransId="{8D7F183B-4513-4660-BE74-9A50B00B497F}"/>
    <dgm:cxn modelId="{F4E8DE19-7AB2-4D6D-BA07-4C2C9C989B08}" type="presOf" srcId="{3FF27230-046B-4C7B-8D32-F69463F269EC}" destId="{9B93F02C-90C1-410F-AE61-C66DB8DD6C20}" srcOrd="0" destOrd="1" presId="urn:microsoft.com/office/officeart/2005/8/layout/hList1"/>
    <dgm:cxn modelId="{AA63911D-6B13-419E-A869-34DBC66E34E2}" srcId="{5B10050D-7448-4E58-A21C-63A979914D54}" destId="{C113E1CA-64EC-4985-8F93-6AA14A7497EE}" srcOrd="1" destOrd="0" parTransId="{2A91EA88-8A52-43BB-98C4-8DA93E9A63B6}" sibTransId="{20A6DBEA-D309-4ED3-A5F9-669DEEE0FD89}"/>
    <dgm:cxn modelId="{0F467D1E-CC33-45DE-8683-1139B7D22909}" type="presOf" srcId="{33E0465E-7AD9-495B-AACA-48ABD0EB624E}" destId="{7CD38EB4-C8F5-4AF9-9D95-47DBAAB6A659}" srcOrd="0" destOrd="0" presId="urn:microsoft.com/office/officeart/2005/8/layout/hList1"/>
    <dgm:cxn modelId="{6974D624-C68C-4B40-826F-AD402BFDE28F}" srcId="{C113E1CA-64EC-4985-8F93-6AA14A7497EE}" destId="{47EB7A63-CFDE-41C6-85E7-9DE4EEC172F1}" srcOrd="4" destOrd="0" parTransId="{EF55D7FE-7714-427C-B69C-0DE1498AAFCB}" sibTransId="{6F063A37-0A83-487F-91EF-7B9167A37744}"/>
    <dgm:cxn modelId="{C0423532-7FA3-4B69-8C69-EF490CE36B0C}" srcId="{7E829A24-4BF9-43CC-A845-CE72AE3C4818}" destId="{33E0465E-7AD9-495B-AACA-48ABD0EB624E}" srcOrd="0" destOrd="0" parTransId="{FFCF836A-1FF4-47A2-A418-5D188773E3D6}" sibTransId="{7CF8DF7C-CCFB-444A-9119-3515854F1778}"/>
    <dgm:cxn modelId="{AC7EDC5D-66A2-4395-8E43-15AFE13B56F4}" type="presOf" srcId="{5157F28B-9895-4F6E-8486-A4E564E29991}" destId="{7CD38EB4-C8F5-4AF9-9D95-47DBAAB6A659}" srcOrd="0" destOrd="2" presId="urn:microsoft.com/office/officeart/2005/8/layout/hList1"/>
    <dgm:cxn modelId="{FF1B8464-299E-41F3-A705-550C7A3C634D}" type="presOf" srcId="{E94BBA5E-AD34-41F7-8748-5A2AB2ACAFBD}" destId="{7CD38EB4-C8F5-4AF9-9D95-47DBAAB6A659}" srcOrd="0" destOrd="4" presId="urn:microsoft.com/office/officeart/2005/8/layout/hList1"/>
    <dgm:cxn modelId="{48FC824A-960B-4CE8-8F56-386D68DEE0EF}" type="presOf" srcId="{8E959608-8353-4524-98E8-D516456C0970}" destId="{9B93F02C-90C1-410F-AE61-C66DB8DD6C20}" srcOrd="0" destOrd="0" presId="urn:microsoft.com/office/officeart/2005/8/layout/hList1"/>
    <dgm:cxn modelId="{0ECA136C-53FD-41A7-BAFA-B4A8FFB53882}" type="presOf" srcId="{5B10050D-7448-4E58-A21C-63A979914D54}" destId="{1B59EAE0-2E17-4DD7-9A43-D8F9C819AD56}" srcOrd="0" destOrd="0" presId="urn:microsoft.com/office/officeart/2005/8/layout/hList1"/>
    <dgm:cxn modelId="{8CFD904F-CB09-41DF-B43E-5B1E0744BE4C}" type="presOf" srcId="{47EB7A63-CFDE-41C6-85E7-9DE4EEC172F1}" destId="{9B93F02C-90C1-410F-AE61-C66DB8DD6C20}" srcOrd="0" destOrd="4" presId="urn:microsoft.com/office/officeart/2005/8/layout/hList1"/>
    <dgm:cxn modelId="{C739D66F-8651-4B06-8BC8-7376095E0D31}" type="presOf" srcId="{C113E1CA-64EC-4985-8F93-6AA14A7497EE}" destId="{76E72852-1388-4B8C-BB06-981E2066D746}" srcOrd="0" destOrd="0" presId="urn:microsoft.com/office/officeart/2005/8/layout/hList1"/>
    <dgm:cxn modelId="{FCAA2950-2830-4CFD-858B-AE5BB2F75491}" srcId="{7E829A24-4BF9-43CC-A845-CE72AE3C4818}" destId="{E94BBA5E-AD34-41F7-8748-5A2AB2ACAFBD}" srcOrd="4" destOrd="0" parTransId="{C56A59D7-E80E-4C00-A470-9AD5B55A090A}" sibTransId="{D7972CCD-7B0D-41E9-B583-5536254D45FE}"/>
    <dgm:cxn modelId="{20506A70-E074-42D0-9466-EB9C545AF40A}" srcId="{7E829A24-4BF9-43CC-A845-CE72AE3C4818}" destId="{C5D8BF6B-17AE-4E80-80EE-0DDD0C5C2443}" srcOrd="6" destOrd="0" parTransId="{BE751571-60EB-43C5-8AB1-5681083CC135}" sibTransId="{7673698E-DD19-4768-9AD0-D773B846D63D}"/>
    <dgm:cxn modelId="{93885E53-BCC8-48F7-8C84-F3FF7F9D87DB}" srcId="{7E829A24-4BF9-43CC-A845-CE72AE3C4818}" destId="{5157F28B-9895-4F6E-8486-A4E564E29991}" srcOrd="2" destOrd="0" parTransId="{AB062814-6482-493B-814D-5C99D0CEF1BA}" sibTransId="{A8110D0D-3511-4ECF-ADC5-C8AC7F4D8F40}"/>
    <dgm:cxn modelId="{70D0B073-6DB2-4D2E-B239-C5A06A1A0E0F}" type="presOf" srcId="{7035657D-CE2E-4B26-90DE-558DF39B4465}" destId="{9B93F02C-90C1-410F-AE61-C66DB8DD6C20}" srcOrd="0" destOrd="2" presId="urn:microsoft.com/office/officeart/2005/8/layout/hList1"/>
    <dgm:cxn modelId="{89E6FE58-9794-48A1-A6C6-3849EB858204}" srcId="{7E829A24-4BF9-43CC-A845-CE72AE3C4818}" destId="{994F9E5F-D64F-4E0E-A0ED-BDC0EF65A3C8}" srcOrd="3" destOrd="0" parTransId="{CB11B172-980B-40F0-B7FA-9DBA7FCA70EC}" sibTransId="{4447E9B7-0AA9-4675-B8C9-333DDA741ADF}"/>
    <dgm:cxn modelId="{36D4647A-7FF7-426C-9431-232A3E8B698A}" type="presOf" srcId="{994F9E5F-D64F-4E0E-A0ED-BDC0EF65A3C8}" destId="{7CD38EB4-C8F5-4AF9-9D95-47DBAAB6A659}" srcOrd="0" destOrd="3" presId="urn:microsoft.com/office/officeart/2005/8/layout/hList1"/>
    <dgm:cxn modelId="{42A96880-1B37-42AA-A04A-C3B532017954}" srcId="{7E829A24-4BF9-43CC-A845-CE72AE3C4818}" destId="{5E633DE7-BD6E-4DF4-BA7A-A534C81342CF}" srcOrd="5" destOrd="0" parTransId="{314CDF49-837F-43E8-8754-357CC0E21F05}" sibTransId="{43B98796-EBC8-4D4A-8DD4-152FEBB2F256}"/>
    <dgm:cxn modelId="{4B056085-899F-46D7-814E-983611967A7B}" srcId="{C113E1CA-64EC-4985-8F93-6AA14A7497EE}" destId="{3FF27230-046B-4C7B-8D32-F69463F269EC}" srcOrd="1" destOrd="0" parTransId="{C2B9DBC1-00F2-44A8-A36F-CCB751A1E1DA}" sibTransId="{3502E66E-935F-4FA8-A190-B2C3DD5CF978}"/>
    <dgm:cxn modelId="{ED81408A-326F-423D-8F4C-382004F5F975}" type="presOf" srcId="{C5D8BF6B-17AE-4E80-80EE-0DDD0C5C2443}" destId="{7CD38EB4-C8F5-4AF9-9D95-47DBAAB6A659}" srcOrd="0" destOrd="6" presId="urn:microsoft.com/office/officeart/2005/8/layout/hList1"/>
    <dgm:cxn modelId="{77616995-E118-4123-BF40-EDF987B86323}" srcId="{C113E1CA-64EC-4985-8F93-6AA14A7497EE}" destId="{60B1A13E-7589-4C04-AC31-2A68EB783488}" srcOrd="3" destOrd="0" parTransId="{188ADC7C-8768-430A-A76C-D5E1B35EE30A}" sibTransId="{B1D4DA4C-FD24-4EB0-A52A-1F95E46E7DCB}"/>
    <dgm:cxn modelId="{288807A4-378D-4ED8-9EA1-2E5A7B005BFF}" type="presOf" srcId="{8F282001-E975-44FC-9206-7A96456BD029}" destId="{7CD38EB4-C8F5-4AF9-9D95-47DBAAB6A659}" srcOrd="0" destOrd="1" presId="urn:microsoft.com/office/officeart/2005/8/layout/hList1"/>
    <dgm:cxn modelId="{2FE066D1-5552-42F5-A57B-1C261C46F6AA}" srcId="{5B10050D-7448-4E58-A21C-63A979914D54}" destId="{7E829A24-4BF9-43CC-A845-CE72AE3C4818}" srcOrd="0" destOrd="0" parTransId="{DCB7AD5E-8825-405D-80A2-DDA85B940598}" sibTransId="{0F08C637-B2E5-4514-BD69-2B5C106AE1F6}"/>
    <dgm:cxn modelId="{5C0759DF-701F-4258-AB73-4405E95F31B2}" srcId="{C113E1CA-64EC-4985-8F93-6AA14A7497EE}" destId="{7035657D-CE2E-4B26-90DE-558DF39B4465}" srcOrd="2" destOrd="0" parTransId="{C1EF57B0-FA1F-4B12-B79B-5A177A8D4A13}" sibTransId="{99A3E176-6FE6-4E03-AC88-FB7E1D9ACAB7}"/>
    <dgm:cxn modelId="{BD06BFE5-C7D7-4F12-8AF2-7D44519D5B41}" type="presOf" srcId="{60B1A13E-7589-4C04-AC31-2A68EB783488}" destId="{9B93F02C-90C1-410F-AE61-C66DB8DD6C20}" srcOrd="0" destOrd="3" presId="urn:microsoft.com/office/officeart/2005/8/layout/hList1"/>
    <dgm:cxn modelId="{22297AF1-ACF7-45DF-9898-2268C33BF715}" type="presOf" srcId="{7E829A24-4BF9-43CC-A845-CE72AE3C4818}" destId="{BE40EC8A-7D6A-4671-BAC5-6D5398B9DA65}" srcOrd="0" destOrd="0" presId="urn:microsoft.com/office/officeart/2005/8/layout/hList1"/>
    <dgm:cxn modelId="{04295F45-28C6-43F6-9B62-7A8F443D7E72}" type="presParOf" srcId="{1B59EAE0-2E17-4DD7-9A43-D8F9C819AD56}" destId="{66E5D2BD-B9E3-4725-9672-2BD528683D5E}" srcOrd="0" destOrd="0" presId="urn:microsoft.com/office/officeart/2005/8/layout/hList1"/>
    <dgm:cxn modelId="{3C82B29B-FBC1-4E55-9B18-B20A56EEF7D2}" type="presParOf" srcId="{66E5D2BD-B9E3-4725-9672-2BD528683D5E}" destId="{BE40EC8A-7D6A-4671-BAC5-6D5398B9DA65}" srcOrd="0" destOrd="0" presId="urn:microsoft.com/office/officeart/2005/8/layout/hList1"/>
    <dgm:cxn modelId="{9645D7BC-9B4B-4DF1-BE14-75E7C911FE78}" type="presParOf" srcId="{66E5D2BD-B9E3-4725-9672-2BD528683D5E}" destId="{7CD38EB4-C8F5-4AF9-9D95-47DBAAB6A659}" srcOrd="1" destOrd="0" presId="urn:microsoft.com/office/officeart/2005/8/layout/hList1"/>
    <dgm:cxn modelId="{83321D21-5C45-4984-BDA6-B1D54545C900}" type="presParOf" srcId="{1B59EAE0-2E17-4DD7-9A43-D8F9C819AD56}" destId="{48F98904-13A5-4226-97EF-FE7A8957768D}" srcOrd="1" destOrd="0" presId="urn:microsoft.com/office/officeart/2005/8/layout/hList1"/>
    <dgm:cxn modelId="{4046F404-C144-483F-9371-2FEF36E9EA95}" type="presParOf" srcId="{1B59EAE0-2E17-4DD7-9A43-D8F9C819AD56}" destId="{277B2F68-33C6-4BF7-8939-F87798522E96}" srcOrd="2" destOrd="0" presId="urn:microsoft.com/office/officeart/2005/8/layout/hList1"/>
    <dgm:cxn modelId="{914039BF-94F4-47F1-9784-6C38DE71C334}" type="presParOf" srcId="{277B2F68-33C6-4BF7-8939-F87798522E96}" destId="{76E72852-1388-4B8C-BB06-981E2066D746}" srcOrd="0" destOrd="0" presId="urn:microsoft.com/office/officeart/2005/8/layout/hList1"/>
    <dgm:cxn modelId="{7ABF23EC-0C67-41CC-94A4-6F520C0BEF44}" type="presParOf" srcId="{277B2F68-33C6-4BF7-8939-F87798522E96}" destId="{9B93F02C-90C1-410F-AE61-C66DB8DD6C2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40EC8A-7D6A-4671-BAC5-6D5398B9DA65}">
      <dsp:nvSpPr>
        <dsp:cNvPr id="0" name=""/>
        <dsp:cNvSpPr/>
      </dsp:nvSpPr>
      <dsp:spPr>
        <a:xfrm>
          <a:off x="24" y="11392"/>
          <a:ext cx="2342949" cy="864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latin typeface="Times New Roman" pitchFamily="18" charset="0"/>
              <a:cs typeface="Times New Roman" pitchFamily="18" charset="0"/>
            </a:rPr>
            <a:t>Veřejné zdroje</a:t>
          </a:r>
        </a:p>
      </dsp:txBody>
      <dsp:txXfrm>
        <a:off x="24" y="11392"/>
        <a:ext cx="2342949" cy="864000"/>
      </dsp:txXfrm>
    </dsp:sp>
    <dsp:sp modelId="{7CD38EB4-C8F5-4AF9-9D95-47DBAAB6A659}">
      <dsp:nvSpPr>
        <dsp:cNvPr id="0" name=""/>
        <dsp:cNvSpPr/>
      </dsp:nvSpPr>
      <dsp:spPr>
        <a:xfrm>
          <a:off x="1" y="886785"/>
          <a:ext cx="2342949" cy="144112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>
              <a:latin typeface="Times New Roman" pitchFamily="18" charset="0"/>
              <a:cs typeface="Times New Roman" pitchFamily="18" charset="0"/>
            </a:rPr>
            <a:t>příslušná ministerstva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>
              <a:latin typeface="Times New Roman" pitchFamily="18" charset="0"/>
              <a:cs typeface="Times New Roman" pitchFamily="18" charset="0"/>
            </a:rPr>
            <a:t>úřady práce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>
              <a:latin typeface="Times New Roman" pitchFamily="18" charset="0"/>
              <a:cs typeface="Times New Roman" pitchFamily="18" charset="0"/>
            </a:rPr>
            <a:t>kraje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>
              <a:latin typeface="Times New Roman" pitchFamily="18" charset="0"/>
              <a:cs typeface="Times New Roman" pitchFamily="18" charset="0"/>
            </a:rPr>
            <a:t>obce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>
              <a:latin typeface="Times New Roman" pitchFamily="18" charset="0"/>
              <a:cs typeface="Times New Roman" pitchFamily="18" charset="0"/>
            </a:rPr>
            <a:t>fondy Evropské unie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>
              <a:latin typeface="Times New Roman" pitchFamily="18" charset="0"/>
              <a:cs typeface="Times New Roman" pitchFamily="18" charset="0"/>
            </a:rPr>
            <a:t>návratná finanční pomoc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>
              <a:latin typeface="Times New Roman" pitchFamily="18" charset="0"/>
              <a:cs typeface="Times New Roman" pitchFamily="18" charset="0"/>
            </a:rPr>
            <a:t>atd.</a:t>
          </a:r>
        </a:p>
      </dsp:txBody>
      <dsp:txXfrm>
        <a:off x="1" y="886785"/>
        <a:ext cx="2342949" cy="1441125"/>
      </dsp:txXfrm>
    </dsp:sp>
    <dsp:sp modelId="{76E72852-1388-4B8C-BB06-981E2066D746}">
      <dsp:nvSpPr>
        <dsp:cNvPr id="0" name=""/>
        <dsp:cNvSpPr/>
      </dsp:nvSpPr>
      <dsp:spPr>
        <a:xfrm>
          <a:off x="2670986" y="11392"/>
          <a:ext cx="2342949" cy="8640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latin typeface="Times New Roman" pitchFamily="18" charset="0"/>
              <a:cs typeface="Times New Roman" pitchFamily="18" charset="0"/>
            </a:rPr>
            <a:t>Soukromé zdroje</a:t>
          </a:r>
        </a:p>
      </dsp:txBody>
      <dsp:txXfrm>
        <a:off x="2670986" y="11392"/>
        <a:ext cx="2342949" cy="864000"/>
      </dsp:txXfrm>
    </dsp:sp>
    <dsp:sp modelId="{9B93F02C-90C1-410F-AE61-C66DB8DD6C20}">
      <dsp:nvSpPr>
        <dsp:cNvPr id="0" name=""/>
        <dsp:cNvSpPr/>
      </dsp:nvSpPr>
      <dsp:spPr>
        <a:xfrm>
          <a:off x="2670986" y="875392"/>
          <a:ext cx="2342949" cy="144112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>
              <a:latin typeface="Times New Roman" pitchFamily="18" charset="0"/>
              <a:cs typeface="Times New Roman" pitchFamily="18" charset="0"/>
            </a:rPr>
            <a:t>nadace a nadační fondy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>
              <a:latin typeface="Times New Roman" pitchFamily="18" charset="0"/>
              <a:cs typeface="Times New Roman" pitchFamily="18" charset="0"/>
            </a:rPr>
            <a:t>soukromí dárci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>
              <a:latin typeface="Times New Roman" pitchFamily="18" charset="0"/>
              <a:cs typeface="Times New Roman" pitchFamily="18" charset="0"/>
            </a:rPr>
            <a:t>tržby z vlastní činnosti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>
              <a:latin typeface="Times New Roman" pitchFamily="18" charset="0"/>
              <a:cs typeface="Times New Roman" pitchFamily="18" charset="0"/>
            </a:rPr>
            <a:t>úvěry půjčky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>
              <a:latin typeface="Times New Roman" pitchFamily="18" charset="0"/>
              <a:cs typeface="Times New Roman" pitchFamily="18" charset="0"/>
            </a:rPr>
            <a:t>atd.</a:t>
          </a:r>
        </a:p>
      </dsp:txBody>
      <dsp:txXfrm>
        <a:off x="2670986" y="875392"/>
        <a:ext cx="2342949" cy="1441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16.04.2019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rdubickykraj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k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Jarmila Šebestová, Ph.D.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Vojtěch Beck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15081-F2D6-4B54-B0F8-EADCDF00D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podpory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D73949F-A2BD-4945-A46B-C9BE8E351C9F}"/>
              </a:ext>
            </a:extLst>
          </p:cNvPr>
          <p:cNvSpPr/>
          <p:nvPr/>
        </p:nvSpPr>
        <p:spPr>
          <a:xfrm>
            <a:off x="107504" y="1059582"/>
            <a:ext cx="8352928" cy="228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Pardubický kraj – Podpora sociálního podnikání.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Tento program má za cíl podporovat vznik nových sociálních podniků a rovněž podporovat již existující sociální podniky na území Pardubického kraje.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Podpořené sociální podniky musí naplňovat veřejně prospěšný cíl a koncepci prospěchu ekonomického, sociálního, environmentálního a lokálního.  (</a:t>
            </a:r>
            <a:r>
              <a:rPr lang="cs-CZ" u="sng" dirty="0">
                <a:solidFill>
                  <a:srgbClr val="000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www.pardubickykraj.cz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525006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15081-F2D6-4B54-B0F8-EADCDF00D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podpory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D73949F-A2BD-4945-A46B-C9BE8E351C9F}"/>
              </a:ext>
            </a:extLst>
          </p:cNvPr>
          <p:cNvSpPr/>
          <p:nvPr/>
        </p:nvSpPr>
        <p:spPr>
          <a:xfrm>
            <a:off x="107504" y="1059582"/>
            <a:ext cx="8352928" cy="1648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Moravskoslezský kraj – Podpora zaměstnávání osob se zdravotním postižením.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podniky, jejichž cílová skupina je tvořena osobami se zdravotním postižením, mohou pro svůj vznik nebo rozvoj využít každoročně otevřenou dotaci na podpor zaměstnávání osob se zdravotním postižením (</a:t>
            </a:r>
            <a:r>
              <a:rPr lang="cs-CZ" u="sng" dirty="0">
                <a:solidFill>
                  <a:srgbClr val="000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www.msk.cz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282556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12897C-F7CB-4A78-B5B4-B86D724D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b="1" cap="small" dirty="0"/>
              <a:t>Soukromé zdroje financování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7BBE494-BF4B-4A50-A4D1-2E97A38CB23A}"/>
              </a:ext>
            </a:extLst>
          </p:cNvPr>
          <p:cNvSpPr/>
          <p:nvPr/>
        </p:nvSpPr>
        <p:spPr>
          <a:xfrm>
            <a:off x="899592" y="1110260"/>
            <a:ext cx="7848872" cy="228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podniky je možné financovat také ze zdrojů soukromých, a to buď získáním finančního daru od soukromých osob nebo firem nebo získání daru od nadací či nadačních fondů. Zde ovšem již záleží na právní formě žadatele.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Financování těchto sociálních podniků se pohybuje většinou ve výši maximálně několik stovek tisíc korun, jako je tomu u dotací z obcí či krajů, administrativní náročnost je pak většinou na stejné úrovni.</a:t>
            </a:r>
          </a:p>
        </p:txBody>
      </p:sp>
    </p:spTree>
    <p:extLst>
      <p:ext uri="{BB962C8B-B14F-4D97-AF65-F5344CB8AC3E}">
        <p14:creationId xmlns:p14="http://schemas.microsoft.com/office/powerpoint/2010/main" val="197728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61243B-D065-43BC-B4F6-9E9FF41A0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soukromého financování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151798E-0510-48FC-B57C-BD994F6FFBC5}"/>
              </a:ext>
            </a:extLst>
          </p:cNvPr>
          <p:cNvSpPr/>
          <p:nvPr/>
        </p:nvSpPr>
        <p:spPr>
          <a:xfrm>
            <a:off x="611560" y="732276"/>
            <a:ext cx="7272808" cy="228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Laboratoř Nadace Vodafone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Podporuje sociální podnikání, kde technologie a inovace hrají hlavní roli (www.laboratornadacevodafone.cz).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Velmi zajímavý je například projekt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Ironing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Ladies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který podporuje ženy, které jsou obtížně uplatnitelné na trhu práce – jsou v invalidním důchodu, starají se o nemocné či postižené děti – s klienty, kteří by si rádi nechali vyžehlit a vyprat prádlo (www.ironingladies.cz).  </a:t>
            </a:r>
          </a:p>
        </p:txBody>
      </p:sp>
    </p:spTree>
    <p:extLst>
      <p:ext uri="{BB962C8B-B14F-4D97-AF65-F5344CB8AC3E}">
        <p14:creationId xmlns:p14="http://schemas.microsoft.com/office/powerpoint/2010/main" val="1487782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61243B-D065-43BC-B4F6-9E9FF41A0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soukromého financování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151798E-0510-48FC-B57C-BD994F6FFBC5}"/>
              </a:ext>
            </a:extLst>
          </p:cNvPr>
          <p:cNvSpPr/>
          <p:nvPr/>
        </p:nvSpPr>
        <p:spPr>
          <a:xfrm>
            <a:off x="827584" y="1707654"/>
            <a:ext cx="7272808" cy="102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Nadace OKD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Rozvoj nebo vnik sociálních podniků Nadace OKD podporuje skrze program Pro region v rámci oblasti podporovaného zaměstnávání nebo pracovní rehabilitace (www.nadaceokd.cz). </a:t>
            </a:r>
          </a:p>
        </p:txBody>
      </p:sp>
    </p:spTree>
    <p:extLst>
      <p:ext uri="{BB962C8B-B14F-4D97-AF65-F5344CB8AC3E}">
        <p14:creationId xmlns:p14="http://schemas.microsoft.com/office/powerpoint/2010/main" val="3553285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11560" y="1110584"/>
            <a:ext cx="7652565" cy="17620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Pro každou podnikatelskou činnost, i v sociálním podnikání potřebujete finanční zdroje. </a:t>
            </a:r>
          </a:p>
          <a:p>
            <a:pPr marL="257175" indent="-257175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 oblasti sociálního podnikání můžete využít veřejných i soukromých zdrojů financování. </a:t>
            </a:r>
          </a:p>
          <a:p>
            <a:pPr marL="257175" indent="-257175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 neposlední řadě jsou k dispozici i zdroje nefinanční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FINANCOVÁNÍ VZNIKU A ROZVOJE SOCIÁLNÍCH PODNIKŮ – část 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Jaké jsou zdroje financování?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Jaké zdroje lze použít pro vznik podniku?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Jaké zdroje lze použít pro rozvoj podniku?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FINANCOVÁNÍ VZNIKU A ROZVOJE SOCIÁLNÍCH </a:t>
            </a:r>
            <a:r>
              <a:rPr lang="cs-CZ" sz="3000" b="1" cap="all">
                <a:solidFill>
                  <a:schemeClr val="bg1">
                    <a:lumMod val="95000"/>
                  </a:schemeClr>
                </a:solidFill>
              </a:rPr>
              <a:t>PODNIKŮ –část I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se způsoby financování sociálních podniků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27E84B3-8DF4-43F3-B411-09671358C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východiska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D941203-5189-487B-8CB3-E41F5F526A0C}"/>
              </a:ext>
            </a:extLst>
          </p:cNvPr>
          <p:cNvSpPr/>
          <p:nvPr/>
        </p:nvSpPr>
        <p:spPr>
          <a:xfrm>
            <a:off x="395536" y="786326"/>
            <a:ext cx="7344816" cy="323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podnik má možnost vznik, rozvoj a provoz financovat různými způsoby, a to z veřejných či soukromých zdrojů, které mohou být návratné i nenávratné povahy.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 návratnými zdroji je možné si představit bezúročné půjčky či půjčky s nízkým úrokem, nenávratné jsou pak dotace či dary.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posledních letech se začíná objevovat také finanční podpora spojená s poradenstvím,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coachingem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či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mentoringem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které má pomoci efektivnějšímu rozvoji sociálního podniku. </a:t>
            </a:r>
          </a:p>
        </p:txBody>
      </p:sp>
    </p:spTree>
    <p:extLst>
      <p:ext uri="{BB962C8B-B14F-4D97-AF65-F5344CB8AC3E}">
        <p14:creationId xmlns:p14="http://schemas.microsoft.com/office/powerpoint/2010/main" val="1785394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27E84B3-8DF4-43F3-B411-09671358C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východiska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D941203-5189-487B-8CB3-E41F5F526A0C}"/>
              </a:ext>
            </a:extLst>
          </p:cNvPr>
          <p:cNvSpPr/>
          <p:nvPr/>
        </p:nvSpPr>
        <p:spPr>
          <a:xfrm>
            <a:off x="395536" y="786326"/>
            <a:ext cx="7344816" cy="1956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posledních letech se začíná objevovat také finanční podpora spojená: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 poradenstvím,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coachingem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či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mentoringem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které má pomoci efektivnějšímu rozvoji sociálního podniku. </a:t>
            </a:r>
          </a:p>
        </p:txBody>
      </p:sp>
    </p:spTree>
    <p:extLst>
      <p:ext uri="{BB962C8B-B14F-4D97-AF65-F5344CB8AC3E}">
        <p14:creationId xmlns:p14="http://schemas.microsoft.com/office/powerpoint/2010/main" val="2796265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C3A42-6BA5-4675-B9AA-7A0E3A3C7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195486"/>
            <a:ext cx="4536504" cy="507703"/>
          </a:xfrm>
        </p:spPr>
        <p:txBody>
          <a:bodyPr/>
          <a:lstStyle/>
          <a:p>
            <a:r>
              <a:rPr lang="cs-CZ" dirty="0"/>
              <a:t>Typy finančních zdrojů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282B2B3-D974-425C-BEB6-CB90C2A52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672" y="149163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E9B4039-F321-4280-B6DB-B1DEB617AA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4765965"/>
              </p:ext>
            </p:extLst>
          </p:nvPr>
        </p:nvGraphicFramePr>
        <p:xfrm>
          <a:off x="1619672" y="1491630"/>
          <a:ext cx="5013960" cy="2327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1851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D7F554-56D7-48E2-93C5-F270B9032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financování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E44F8883-5F85-4B4E-A1CD-E2D26D5C455F}"/>
              </a:ext>
            </a:extLst>
          </p:cNvPr>
          <p:cNvSpPr/>
          <p:nvPr/>
        </p:nvSpPr>
        <p:spPr>
          <a:xfrm>
            <a:off x="251520" y="1104874"/>
            <a:ext cx="8568952" cy="1967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ideálním případě sociální podnik dokáže svými tržbami (výnosy) pokrýt veškeré své náklady, dosahovat zisku nebo alespoň nevykazovat ztrátu.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Ačkoliv by takový sociální podnik byl ideální a pro všechny ekonomy zcela přijatelný, tak náklady, které jsou spojeny především se zaměstnáváním osob z některé ze znevýhodněných skupin, jsou často vyšší než její přínosy. </a:t>
            </a:r>
          </a:p>
        </p:txBody>
      </p:sp>
    </p:spTree>
    <p:extLst>
      <p:ext uri="{BB962C8B-B14F-4D97-AF65-F5344CB8AC3E}">
        <p14:creationId xmlns:p14="http://schemas.microsoft.com/office/powerpoint/2010/main" val="4013901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21618-0B11-4DA7-8DB7-2830740F0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small" dirty="0"/>
              <a:t>Veřejné zdroje financování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F104DD6-344F-4850-B3D6-36CB3611A8D8}"/>
              </a:ext>
            </a:extLst>
          </p:cNvPr>
          <p:cNvSpPr/>
          <p:nvPr/>
        </p:nvSpPr>
        <p:spPr>
          <a:xfrm>
            <a:off x="259540" y="980545"/>
            <a:ext cx="7344816" cy="134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České republice vzniklo mnoho sociálních podniků za finanční podpory z Evropského sociálního fondu, a to z Operačního programu Lidské zdroje a zaměstnanost (OP LZZ) v operačním období 2007-2013 a Operačního programu Zaměstnanost (OPZ) v operačním období 2014-2020. </a:t>
            </a:r>
          </a:p>
        </p:txBody>
      </p:sp>
    </p:spTree>
    <p:extLst>
      <p:ext uri="{BB962C8B-B14F-4D97-AF65-F5344CB8AC3E}">
        <p14:creationId xmlns:p14="http://schemas.microsoft.com/office/powerpoint/2010/main" val="3719412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21618-0B11-4DA7-8DB7-2830740F0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small" dirty="0"/>
              <a:t>Veřejné zdroje financování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F104DD6-344F-4850-B3D6-36CB3611A8D8}"/>
              </a:ext>
            </a:extLst>
          </p:cNvPr>
          <p:cNvSpPr/>
          <p:nvPr/>
        </p:nvSpPr>
        <p:spPr>
          <a:xfrm>
            <a:off x="259540" y="980545"/>
            <a:ext cx="73448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Další možnosti pro vznik a rozvoj sociálních podniků jsou z veřejných rozpočtů obcí a krajů, které si samostatně definují výzvy na financování sociálních podniků.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Zpravidla mají snadnější podmínky pro podání žádosti a administrace projektu než projekty podávané do Evropského sociálního fondu.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Oproti tomu finanční prostředky získané z veřejných rozpočtů se zpravidla pohybují v řádu maximálně několika stovek tisíc korun.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9016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2333</TotalTime>
  <Words>460</Words>
  <Application>Microsoft Office PowerPoint</Application>
  <PresentationFormat>Předvádění na obrazovce (16:9)</PresentationFormat>
  <Paragraphs>78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Základní východiska</vt:lpstr>
      <vt:lpstr>Základní východiska</vt:lpstr>
      <vt:lpstr>Typy finančních zdrojů</vt:lpstr>
      <vt:lpstr>Pravidla financování</vt:lpstr>
      <vt:lpstr>Veřejné zdroje financování </vt:lpstr>
      <vt:lpstr>Veřejné zdroje financování </vt:lpstr>
      <vt:lpstr>Příklady podpory</vt:lpstr>
      <vt:lpstr>Příklady podpory</vt:lpstr>
      <vt:lpstr>Soukromé zdroje financování </vt:lpstr>
      <vt:lpstr>Příklady soukromého financování</vt:lpstr>
      <vt:lpstr>Příklady soukromého financování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seb0001</cp:lastModifiedBy>
  <cp:revision>53</cp:revision>
  <cp:lastPrinted>2018-03-27T09:30:31Z</cp:lastPrinted>
  <dcterms:created xsi:type="dcterms:W3CDTF">2016-07-06T15:42:34Z</dcterms:created>
  <dcterms:modified xsi:type="dcterms:W3CDTF">2019-04-16T11:13:12Z</dcterms:modified>
</cp:coreProperties>
</file>