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907" autoAdjust="0"/>
  </p:normalViewPr>
  <p:slideViewPr>
    <p:cSldViewPr>
      <p:cViewPr varScale="1">
        <p:scale>
          <a:sx n="91" d="100"/>
          <a:sy n="91" d="100"/>
        </p:scale>
        <p:origin x="-78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</a:t>
            </a:r>
            <a:r>
              <a:rPr lang="cs-CZ" sz="4000" dirty="0" smtClean="0"/>
              <a:t>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 České republice používaným a známým je v oblasti inovací Oslo </a:t>
            </a:r>
            <a:r>
              <a:rPr lang="cs-CZ" sz="2000" dirty="0" err="1" smtClean="0"/>
              <a:t>Manual</a:t>
            </a:r>
            <a:r>
              <a:rPr lang="cs-CZ" sz="2000" dirty="0" smtClean="0"/>
              <a:t> (2005</a:t>
            </a:r>
            <a:r>
              <a:rPr lang="cs-CZ" sz="2000" dirty="0" smtClean="0"/>
              <a:t>)</a:t>
            </a:r>
            <a:r>
              <a:rPr lang="cs-CZ" sz="2000" dirty="0" smtClean="0"/>
              <a:t> ten popisuje, že </a:t>
            </a:r>
            <a:r>
              <a:rPr lang="cs-CZ" sz="2000" i="1" dirty="0" smtClean="0"/>
              <a:t>„inovace je zavádění nového nebo významně zlepšeného produktu (zboží nebo služby) nebo procesu, nové marketingové metody nebo organizační metody v podnikatelských praktikách, organizaci pracoviště nebo vnějších vztazích</a:t>
            </a:r>
            <a:r>
              <a:rPr lang="cs-CZ" sz="2000" i="1" dirty="0" smtClean="0"/>
              <a:t>“</a:t>
            </a:r>
          </a:p>
          <a:p>
            <a:r>
              <a:rPr lang="cs-CZ" sz="2000" dirty="0" smtClean="0"/>
              <a:t>Můžeme </a:t>
            </a:r>
            <a:r>
              <a:rPr lang="cs-CZ" sz="2000" dirty="0" smtClean="0"/>
              <a:t>nalézt </a:t>
            </a:r>
            <a:r>
              <a:rPr lang="cs-CZ" sz="2000" dirty="0" smtClean="0"/>
              <a:t>další definice a to například tuto:</a:t>
            </a:r>
          </a:p>
          <a:p>
            <a:pPr lvl="1"/>
            <a:r>
              <a:rPr lang="cs-CZ" sz="1600" dirty="0" err="1" smtClean="0"/>
              <a:t>Young</a:t>
            </a:r>
            <a:r>
              <a:rPr lang="cs-CZ" sz="1600" dirty="0" smtClean="0"/>
              <a:t> </a:t>
            </a:r>
            <a:r>
              <a:rPr lang="cs-CZ" sz="1600" dirty="0" err="1" smtClean="0"/>
              <a:t>Foundation</a:t>
            </a:r>
            <a:r>
              <a:rPr lang="cs-CZ" sz="1600" dirty="0" smtClean="0"/>
              <a:t> (G. </a:t>
            </a:r>
            <a:r>
              <a:rPr lang="cs-CZ" sz="1600" dirty="0" err="1" smtClean="0"/>
              <a:t>Mulgan</a:t>
            </a:r>
            <a:r>
              <a:rPr lang="cs-CZ" sz="1600" dirty="0" smtClean="0"/>
              <a:t> 2006, 2007, NESTA, 2008) definují sociální inovace jako </a:t>
            </a:r>
            <a:r>
              <a:rPr lang="cs-CZ" sz="1600" i="1" dirty="0" smtClean="0"/>
              <a:t>„inovační aktivity a služby, které jsou motivovány cílem uspokojení sociální potřeby a jsou především vyvíjeny a šířeny organizacemi, jejich primární účel je sociální“</a:t>
            </a:r>
            <a:r>
              <a:rPr lang="cs-CZ" sz="1600" dirty="0" smtClean="0"/>
              <a:t>. </a:t>
            </a:r>
          </a:p>
          <a:p>
            <a:pPr lvl="1"/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Přístupy </a:t>
            </a:r>
            <a:r>
              <a:rPr lang="cs-CZ" sz="3600" dirty="0" smtClean="0"/>
              <a:t>k vymezení sociálních </a:t>
            </a:r>
            <a:r>
              <a:rPr lang="cs-CZ" sz="3600" dirty="0" smtClean="0"/>
              <a:t>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Sociální </a:t>
            </a:r>
            <a:r>
              <a:rPr lang="cs-CZ" sz="2400" dirty="0" smtClean="0"/>
              <a:t>inovace jsou novým a neusazeným </a:t>
            </a:r>
            <a:r>
              <a:rPr lang="cs-CZ" sz="2400" dirty="0" smtClean="0"/>
              <a:t>konceptem.</a:t>
            </a:r>
          </a:p>
          <a:p>
            <a:r>
              <a:rPr lang="cs-CZ" sz="2400" dirty="0" smtClean="0"/>
              <a:t>Nejsou </a:t>
            </a:r>
            <a:r>
              <a:rPr lang="cs-CZ" sz="2400" dirty="0" smtClean="0"/>
              <a:t>obecně vymezeny a vzhledem k jejich podstatě je prakticky nemožné, aby </a:t>
            </a:r>
            <a:r>
              <a:rPr lang="cs-CZ" sz="2400" dirty="0" smtClean="0"/>
              <a:t>byly.</a:t>
            </a:r>
          </a:p>
          <a:p>
            <a:r>
              <a:rPr lang="cs-CZ" sz="2400" dirty="0" smtClean="0"/>
              <a:t>Sociální </a:t>
            </a:r>
            <a:r>
              <a:rPr lang="cs-CZ" sz="2400" dirty="0" smtClean="0"/>
              <a:t>inovace jsou tedy takovým pružným </a:t>
            </a:r>
            <a:r>
              <a:rPr lang="cs-CZ" sz="2400" dirty="0" smtClean="0"/>
              <a:t>konceptem. </a:t>
            </a:r>
          </a:p>
          <a:p>
            <a:r>
              <a:rPr lang="cs-CZ" sz="2400" dirty="0" smtClean="0"/>
              <a:t>Nicméně </a:t>
            </a:r>
            <a:r>
              <a:rPr lang="cs-CZ" sz="2400" dirty="0" smtClean="0"/>
              <a:t>i v daném oboru se mohou časem vyvíjet a může docházet k určitým novým poznáním v čase. 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Přístupy k vymezení sociálních </a:t>
            </a:r>
            <a:r>
              <a:rPr lang="cs-CZ" sz="3600" dirty="0" smtClean="0"/>
              <a:t>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V</a:t>
            </a:r>
            <a:r>
              <a:rPr lang="cs-CZ" sz="2000" dirty="0" smtClean="0"/>
              <a:t> základu je možné obecně přijmout dva typy přístupů k jejich vymezení. </a:t>
            </a:r>
            <a:endParaRPr lang="cs-CZ" sz="2000" dirty="0" smtClean="0"/>
          </a:p>
          <a:p>
            <a:r>
              <a:rPr lang="cs-CZ" sz="2000" dirty="0" smtClean="0"/>
              <a:t>Lze </a:t>
            </a:r>
            <a:r>
              <a:rPr lang="cs-CZ" sz="2000" dirty="0" smtClean="0"/>
              <a:t>je rozlišit podle zaměření na dimenzi výstupu (cílů) a na charakteristiky inovačního procesu. </a:t>
            </a:r>
            <a:endParaRPr lang="cs-CZ" sz="2000" dirty="0" smtClean="0"/>
          </a:p>
          <a:p>
            <a:r>
              <a:rPr lang="cs-CZ" sz="2000" dirty="0" smtClean="0"/>
              <a:t>Dimenze </a:t>
            </a:r>
            <a:r>
              <a:rPr lang="cs-CZ" sz="2000" dirty="0" smtClean="0"/>
              <a:t>výstupu (cílů) se snaží objasnit podstatu jejich konceptu dle společenské změny. </a:t>
            </a:r>
            <a:endParaRPr lang="cs-CZ" sz="2000" dirty="0" smtClean="0"/>
          </a:p>
          <a:p>
            <a:r>
              <a:rPr lang="cs-CZ" sz="2000" dirty="0" smtClean="0"/>
              <a:t>Charakteristiky </a:t>
            </a:r>
            <a:r>
              <a:rPr lang="cs-CZ" sz="2000" dirty="0" smtClean="0"/>
              <a:t>inovačního procesu jsou zaměřeny na aplikaci specifických charakteristik a na metody realizace sociálních inovací. 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Sociální dimenze </a:t>
            </a:r>
            <a:r>
              <a:rPr lang="cs-CZ" sz="3600" dirty="0" smtClean="0"/>
              <a:t>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Tento přístup je </a:t>
            </a:r>
            <a:r>
              <a:rPr lang="cs-CZ" sz="2400" dirty="0" smtClean="0"/>
              <a:t>v prvé řadě možné objasnit pomocí objasnění podstaty sociálních inovací. </a:t>
            </a:r>
            <a:endParaRPr lang="cs-CZ" sz="2400" dirty="0" smtClean="0"/>
          </a:p>
          <a:p>
            <a:r>
              <a:rPr lang="cs-CZ" sz="2400" dirty="0" smtClean="0"/>
              <a:t>Objasnění jejich podstaty však vyžaduje rozšíření konceptu inovací o sociální </a:t>
            </a:r>
            <a:r>
              <a:rPr lang="cs-CZ" sz="2400" dirty="0" smtClean="0"/>
              <a:t>dimenze.</a:t>
            </a:r>
          </a:p>
          <a:p>
            <a:r>
              <a:rPr lang="cs-CZ" sz="2400" dirty="0" smtClean="0"/>
              <a:t>Je to velice široké pojetí a díky tomu jsou ve spojení s tímto konceptem všechny inovace sociálně relevantní. </a:t>
            </a:r>
            <a:endParaRPr lang="cs-CZ" sz="2400" dirty="0" smtClean="0"/>
          </a:p>
          <a:p>
            <a:pPr lvl="1"/>
            <a:r>
              <a:rPr lang="cs-CZ" sz="2000" dirty="0" smtClean="0"/>
              <a:t>To vlastně říká, že „</a:t>
            </a:r>
            <a:r>
              <a:rPr lang="cs-CZ" sz="2000" i="1" dirty="0" smtClean="0"/>
              <a:t>sociální inovace vznikají v určitém společenském kontextu a mají dopad na společenské entity“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Sociální dimenze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 druhé řadě rovněž vymezuje sociální inovace a to ve vztahu k ostatním </a:t>
            </a:r>
            <a:r>
              <a:rPr lang="cs-CZ" sz="2000" dirty="0" smtClean="0"/>
              <a:t>hodnotám.</a:t>
            </a:r>
          </a:p>
          <a:p>
            <a:r>
              <a:rPr lang="cs-CZ" sz="2000" dirty="0" smtClean="0"/>
              <a:t>Sociální </a:t>
            </a:r>
            <a:r>
              <a:rPr lang="cs-CZ" sz="2000" dirty="0" smtClean="0"/>
              <a:t>inovace se v tomto případě vymezují ze tří hledisek neboli dimenzí</a:t>
            </a:r>
            <a:r>
              <a:rPr lang="cs-CZ" sz="2000" dirty="0" smtClean="0"/>
              <a:t>.</a:t>
            </a:r>
          </a:p>
          <a:p>
            <a:pPr lvl="1"/>
            <a:r>
              <a:rPr lang="cs-CZ" sz="1600" dirty="0" smtClean="0"/>
              <a:t>První dimenzí je sociální </a:t>
            </a:r>
            <a:r>
              <a:rPr lang="cs-CZ" sz="1600" dirty="0" smtClean="0"/>
              <a:t>poptávka.</a:t>
            </a:r>
          </a:p>
          <a:p>
            <a:pPr lvl="1"/>
            <a:r>
              <a:rPr lang="cs-CZ" sz="1600" dirty="0" smtClean="0"/>
              <a:t>Druhou dimenzí jsou společenské </a:t>
            </a:r>
            <a:r>
              <a:rPr lang="cs-CZ" sz="1600" dirty="0" smtClean="0"/>
              <a:t>výzvy.</a:t>
            </a:r>
          </a:p>
          <a:p>
            <a:pPr lvl="1"/>
            <a:r>
              <a:rPr lang="cs-CZ" sz="1600" dirty="0" smtClean="0"/>
              <a:t>Třetí dimenzí jsou systémové </a:t>
            </a:r>
            <a:r>
              <a:rPr lang="cs-CZ" sz="1600" dirty="0" smtClean="0"/>
              <a:t>změny.</a:t>
            </a:r>
          </a:p>
          <a:p>
            <a:r>
              <a:rPr lang="cs-CZ" sz="2000" dirty="0" smtClean="0"/>
              <a:t>Obecně se sociální inovace trochu liší od běžných ekonomicky zaměřených inovací.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Charakteristiky sociálních </a:t>
            </a:r>
            <a:r>
              <a:rPr lang="cs-CZ" sz="3600" dirty="0" smtClean="0"/>
              <a:t>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Druhý přístup je soustředěn na sociální inovace a jejich charakteristiky, </a:t>
            </a:r>
            <a:endParaRPr lang="cs-CZ" sz="2200" dirty="0" smtClean="0"/>
          </a:p>
          <a:p>
            <a:r>
              <a:rPr lang="cs-CZ" sz="2200" dirty="0" smtClean="0"/>
              <a:t>Jedná se </a:t>
            </a:r>
            <a:r>
              <a:rPr lang="cs-CZ" sz="2200" dirty="0" smtClean="0"/>
              <a:t>o aplikační zkušenosti, strategie, inovační metody a nástroje. </a:t>
            </a:r>
            <a:endParaRPr lang="cs-CZ" sz="2200" dirty="0" smtClean="0"/>
          </a:p>
          <a:p>
            <a:r>
              <a:rPr lang="cs-CZ" sz="2200" dirty="0" smtClean="0"/>
              <a:t>Je </a:t>
            </a:r>
            <a:r>
              <a:rPr lang="cs-CZ" sz="2200" dirty="0" smtClean="0"/>
              <a:t>možné tento přístup také vysvětlit, jako všechno co jsou nebo by mohli být sociální inovace, popřípadě jak jsou realizovány. </a:t>
            </a:r>
            <a:endParaRPr lang="cs-CZ" sz="2200" dirty="0" smtClean="0"/>
          </a:p>
          <a:p>
            <a:r>
              <a:rPr lang="cs-CZ" sz="2200" dirty="0" smtClean="0"/>
              <a:t>Klasifikují </a:t>
            </a:r>
            <a:r>
              <a:rPr lang="cs-CZ" sz="2200" dirty="0" smtClean="0"/>
              <a:t>se za pomoci dvou hledisek a to sektorového a z hlediska fáze inovačního </a:t>
            </a:r>
            <a:r>
              <a:rPr lang="cs-CZ" sz="2200" dirty="0" smtClean="0"/>
              <a:t>procesu.</a:t>
            </a:r>
          </a:p>
          <a:p>
            <a:r>
              <a:rPr lang="cs-CZ" sz="2200" dirty="0" smtClean="0"/>
              <a:t>Zmíněné </a:t>
            </a:r>
            <a:r>
              <a:rPr lang="cs-CZ" sz="2200" dirty="0" smtClean="0"/>
              <a:t>klasifikace nejsou přesně dané a nemusejí se dodržovat. </a:t>
            </a:r>
            <a:endParaRPr lang="cs-CZ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Charakteristiky sociálních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Inovační charakteristiky a jejich kombinace jsou v podstatě neomezené. </a:t>
            </a:r>
            <a:endParaRPr lang="cs-CZ" sz="2300" dirty="0" smtClean="0"/>
          </a:p>
          <a:p>
            <a:r>
              <a:rPr lang="cs-CZ" sz="2300" dirty="0" smtClean="0"/>
              <a:t>Každé </a:t>
            </a:r>
            <a:r>
              <a:rPr lang="cs-CZ" sz="2300" dirty="0" smtClean="0"/>
              <a:t>řešení je a bude </a:t>
            </a:r>
            <a:r>
              <a:rPr lang="cs-CZ" sz="2300" dirty="0" smtClean="0"/>
              <a:t>v</a:t>
            </a:r>
            <a:r>
              <a:rPr lang="cs-CZ" sz="2300" dirty="0" smtClean="0"/>
              <a:t> jejich nastavení naprosto unikátní. </a:t>
            </a:r>
            <a:endParaRPr lang="cs-CZ" sz="2300" dirty="0" smtClean="0"/>
          </a:p>
          <a:p>
            <a:r>
              <a:rPr lang="cs-CZ" sz="2300" dirty="0" smtClean="0"/>
              <a:t>Praktické </a:t>
            </a:r>
            <a:r>
              <a:rPr lang="cs-CZ" sz="2300" dirty="0" smtClean="0"/>
              <a:t>příklady charakteristik sociálních inovací v sobě mají rozličné aspekty otevřenosti a spolupráce mezi zúčastněnými aktéry.  </a:t>
            </a:r>
            <a:endParaRPr lang="cs-CZ" sz="2300" dirty="0" smtClean="0"/>
          </a:p>
          <a:p>
            <a:r>
              <a:rPr lang="cs-CZ" sz="2300" dirty="0" smtClean="0"/>
              <a:t>Důraz </a:t>
            </a:r>
            <a:r>
              <a:rPr lang="cs-CZ" sz="2300" dirty="0" smtClean="0"/>
              <a:t>je kladen hlavně na udržitelnost řešení, na objevování dostupných a nových zdrojů a také na participativní </a:t>
            </a:r>
            <a:r>
              <a:rPr lang="cs-CZ" sz="2300" dirty="0" smtClean="0"/>
              <a:t>přístupu.</a:t>
            </a:r>
            <a:endParaRPr lang="cs-CZ" sz="23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Dynamika sociálních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Doplňujícím </a:t>
            </a:r>
            <a:r>
              <a:rPr lang="cs-CZ" sz="2200" dirty="0" smtClean="0"/>
              <a:t>třetím přístupem je dynamika sociálních inovací. </a:t>
            </a:r>
            <a:endParaRPr lang="cs-CZ" sz="2200" dirty="0" smtClean="0"/>
          </a:p>
          <a:p>
            <a:r>
              <a:rPr lang="cs-CZ" sz="2200" dirty="0" smtClean="0"/>
              <a:t>Jejím cílem jsou „dlouhodobé změny se širokým dopadem“. </a:t>
            </a:r>
            <a:endParaRPr lang="cs-CZ" sz="2200" dirty="0" smtClean="0"/>
          </a:p>
          <a:p>
            <a:r>
              <a:rPr lang="cs-CZ" sz="2200" dirty="0" smtClean="0"/>
              <a:t>Jsou směřovány hlavně na systémové příčiny problému a neřeší zvládnutí symptomů daného problému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Rozděluje se zde </a:t>
            </a:r>
            <a:r>
              <a:rPr lang="cs-CZ" sz="2200" dirty="0" smtClean="0"/>
              <a:t>adaptabilita a </a:t>
            </a:r>
            <a:r>
              <a:rPr lang="cs-CZ" sz="2200" dirty="0" err="1" smtClean="0"/>
              <a:t>transformabilita</a:t>
            </a:r>
            <a:r>
              <a:rPr lang="cs-CZ" sz="2200" dirty="0" smtClean="0"/>
              <a:t>, kde:</a:t>
            </a:r>
          </a:p>
          <a:p>
            <a:pPr lvl="1"/>
            <a:r>
              <a:rPr lang="cs-CZ" sz="1600" dirty="0" smtClean="0"/>
              <a:t>Adaptabilita je </a:t>
            </a:r>
            <a:r>
              <a:rPr lang="cs-CZ" sz="1600" i="1" dirty="0" smtClean="0"/>
              <a:t>„schopnost jednotlivce nebo organizace ve stávajícím systému udržet (rozvinout) svoji pružnost prostřednictvím soustavné invence a přizpůsobení</a:t>
            </a:r>
            <a:r>
              <a:rPr lang="cs-CZ" sz="1600" i="1" dirty="0" smtClean="0"/>
              <a:t>“</a:t>
            </a:r>
          </a:p>
          <a:p>
            <a:pPr lvl="1"/>
            <a:r>
              <a:rPr lang="cs-CZ" sz="1600" dirty="0" err="1" smtClean="0"/>
              <a:t>Transformabilita</a:t>
            </a:r>
            <a:r>
              <a:rPr lang="cs-CZ" sz="1600" dirty="0" smtClean="0"/>
              <a:t> je </a:t>
            </a:r>
            <a:r>
              <a:rPr lang="cs-CZ" sz="1600" i="1" dirty="0" smtClean="0"/>
              <a:t>„schopnost vytvářet zcela nové nevyzkoušené postupy (sociální inovace), které nahradí stávající systémy“</a:t>
            </a:r>
            <a:endParaRPr lang="cs-CZ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 ukázala, že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se již nedotýkají pouze oblasti sociálních věd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inovace má své výhody i nevýhody.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Pojem se nedá přesně vymezit, což může být samo o sobě výhodou i nevýhodou, dle postoje a potřeb autora.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 vymezení pojmu sociální inovace, lze přistupovat z několika stran.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 pohledu sociální dimenze inovací. Z pohledu charakteristiky sociálních inovací a z pohledu dynamiky sociálních inovací.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sociální inovace?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Přístupy k vymezení pojmu sociální inovace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krátkou historií sociálních inovací, s pojmem sociální inovace a přístupy k vymezení pojmu sociální inovace.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Pojem </a:t>
            </a:r>
            <a:r>
              <a:rPr lang="cs-CZ" sz="2400" dirty="0" smtClean="0"/>
              <a:t>sociální inovace se dříve využíval v jiných oborech než jen v ekonomických vědách a také v odlišném kontextu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smtClean="0"/>
              <a:t>Například </a:t>
            </a:r>
            <a:r>
              <a:rPr lang="cs-CZ" sz="2000" dirty="0" smtClean="0"/>
              <a:t>k popisu sociopolitických změn. </a:t>
            </a:r>
            <a:endParaRPr lang="cs-CZ" sz="2000" dirty="0" smtClean="0"/>
          </a:p>
          <a:p>
            <a:r>
              <a:rPr lang="cs-CZ" sz="2400" dirty="0" smtClean="0"/>
              <a:t>Tyto </a:t>
            </a:r>
            <a:r>
              <a:rPr lang="cs-CZ" sz="2400" dirty="0" smtClean="0"/>
              <a:t>typy inovací jsou zaměřeny na nalézání nových řešení zejména sociálních problémů. </a:t>
            </a:r>
            <a:endParaRPr lang="cs-CZ" sz="2400" dirty="0" smtClean="0"/>
          </a:p>
          <a:p>
            <a:r>
              <a:rPr lang="cs-CZ" sz="2400" dirty="0" smtClean="0"/>
              <a:t>Udává </a:t>
            </a:r>
            <a:r>
              <a:rPr lang="cs-CZ" sz="2400" dirty="0" smtClean="0"/>
              <a:t>se, že sociální inovace jako termín se poprvé začal využívat na evropském kontinentu. 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Výraz sociální inovace se ustálil až v 90. letech 20. století, doprovázen podobnými výrazy. </a:t>
            </a:r>
            <a:endParaRPr lang="cs-CZ" sz="2400" dirty="0" smtClean="0"/>
          </a:p>
          <a:p>
            <a:r>
              <a:rPr lang="cs-CZ" sz="2400" dirty="0" smtClean="0"/>
              <a:t>Prvním předchůdcem pojmu je sociální regulace a dělba práce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Max Weber (1864-1920) zdůrazňoval racionalizaci a popisoval hlavně vztah mezi inovacemi a sociálními vrstvami. </a:t>
            </a:r>
            <a:endParaRPr lang="cs-CZ" sz="2400" dirty="0" smtClean="0"/>
          </a:p>
          <a:p>
            <a:r>
              <a:rPr lang="cs-CZ" sz="2400" dirty="0" smtClean="0"/>
              <a:t>Jeho poznatky </a:t>
            </a:r>
            <a:r>
              <a:rPr lang="cs-CZ" sz="2400" dirty="0" smtClean="0"/>
              <a:t>se nazývaly </a:t>
            </a:r>
            <a:r>
              <a:rPr lang="cs-CZ" sz="2400" i="1" dirty="0" smtClean="0"/>
              <a:t>sociální invence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smtClean="0"/>
          </a:p>
          <a:p>
            <a:r>
              <a:rPr lang="cs-CZ" sz="2400" smtClean="0"/>
              <a:t>V</a:t>
            </a:r>
            <a:r>
              <a:rPr lang="cs-CZ" sz="2400" dirty="0" smtClean="0"/>
              <a:t> sedmdesátých letech 20. století k zájmu o sociální inovace přispívají </a:t>
            </a:r>
            <a:r>
              <a:rPr lang="cs-CZ" sz="2400" dirty="0" err="1" smtClean="0"/>
              <a:t>Dennis</a:t>
            </a:r>
            <a:r>
              <a:rPr lang="cs-CZ" sz="2400" dirty="0" smtClean="0"/>
              <a:t> </a:t>
            </a:r>
            <a:r>
              <a:rPr lang="cs-CZ" sz="2400" dirty="0" err="1" smtClean="0"/>
              <a:t>Gabor</a:t>
            </a:r>
            <a:r>
              <a:rPr lang="cs-CZ" sz="2400" dirty="0" smtClean="0"/>
              <a:t> (1900 – 1979) a J. B. </a:t>
            </a:r>
            <a:r>
              <a:rPr lang="cs-CZ" sz="2400" dirty="0" err="1" smtClean="0"/>
              <a:t>Taylor</a:t>
            </a:r>
            <a:r>
              <a:rPr lang="cs-CZ" sz="2400" dirty="0" smtClean="0"/>
              <a:t> (*1928) svou klasifikací rozdílů mezi různými typy inovací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 jejich práci pokračoval Peter </a:t>
            </a:r>
            <a:r>
              <a:rPr lang="cs-CZ" sz="2400" dirty="0" err="1" smtClean="0"/>
              <a:t>Drucker</a:t>
            </a:r>
            <a:r>
              <a:rPr lang="cs-CZ" sz="2400" dirty="0" smtClean="0"/>
              <a:t> (1909 – 2005) v osmdesátých letech 20. století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</a:t>
            </a:r>
            <a:r>
              <a:rPr lang="cs-CZ" sz="2400" dirty="0" smtClean="0"/>
              <a:t> současnosti jsou sociální inovace interdisciplinárním problémem, nejen v oblasti sociálních věd 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Vymezení </a:t>
            </a:r>
            <a:r>
              <a:rPr lang="cs-CZ" sz="4000" dirty="0" smtClean="0"/>
              <a:t>pojmu sociální inovace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Sociální inovace jsou v dnešní době rychle se rozvíjejícím odvětvím. </a:t>
            </a:r>
            <a:endParaRPr lang="cs-CZ" sz="2200" dirty="0" smtClean="0"/>
          </a:p>
          <a:p>
            <a:r>
              <a:rPr lang="cs-CZ" sz="2200" dirty="0" smtClean="0"/>
              <a:t>Sociální </a:t>
            </a:r>
            <a:r>
              <a:rPr lang="cs-CZ" sz="2200" dirty="0" smtClean="0"/>
              <a:t>inovace pochopitelně nejsou zcela novou a neprobádanou oblastí. </a:t>
            </a:r>
            <a:endParaRPr lang="cs-CZ" sz="2200" dirty="0" smtClean="0"/>
          </a:p>
          <a:p>
            <a:r>
              <a:rPr lang="cs-CZ" sz="2200" dirty="0" smtClean="0"/>
              <a:t>V </a:t>
            </a:r>
            <a:r>
              <a:rPr lang="cs-CZ" sz="2200" dirty="0" smtClean="0"/>
              <a:t>dřívějších dobách, občané například vycházeli do ulic a bojovali s kriminalitou, v rámci sousedských </a:t>
            </a:r>
            <a:r>
              <a:rPr lang="cs-CZ" sz="2200" dirty="0" smtClean="0"/>
              <a:t>hlídek. </a:t>
            </a:r>
          </a:p>
          <a:p>
            <a:r>
              <a:rPr lang="cs-CZ" sz="2200" dirty="0" smtClean="0"/>
              <a:t>V</a:t>
            </a:r>
            <a:r>
              <a:rPr lang="cs-CZ" sz="2200" dirty="0" smtClean="0"/>
              <a:t> současnosti se však dostávají do stále většího povědomí v celé společnosti.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</a:t>
            </a:r>
            <a:r>
              <a:rPr lang="cs-CZ" sz="4000" dirty="0" smtClean="0"/>
              <a:t>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Sociální inovace jsou složitým a špatně definovatelným problémem. </a:t>
            </a:r>
            <a:endParaRPr lang="cs-CZ" sz="2200" dirty="0" smtClean="0"/>
          </a:p>
          <a:p>
            <a:r>
              <a:rPr lang="cs-CZ" sz="2200" dirty="0" smtClean="0"/>
              <a:t>Obecně </a:t>
            </a:r>
            <a:r>
              <a:rPr lang="cs-CZ" sz="2200" dirty="0" smtClean="0"/>
              <a:t>se vědečtí pracovníci i odborníci z praxe shodují na tom, že neexistuje jednotná definice sociální inovace. </a:t>
            </a:r>
            <a:endParaRPr lang="cs-CZ" sz="2200" dirty="0" smtClean="0"/>
          </a:p>
          <a:p>
            <a:r>
              <a:rPr lang="cs-CZ" sz="2200" dirty="0" smtClean="0"/>
              <a:t>V</a:t>
            </a:r>
            <a:r>
              <a:rPr lang="cs-CZ" sz="2200" dirty="0" smtClean="0"/>
              <a:t> případech definovaní sociálních inovací, jsou tyto definice často ovlivňovány řešeným tématem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Zjednodušeně řečeno jsou sociální inovace řešení dříve neřešeného společenského problému nebo neefektivně řešeného společenského </a:t>
            </a:r>
            <a:r>
              <a:rPr lang="cs-CZ" sz="2200" dirty="0" smtClean="0"/>
              <a:t>problému a </a:t>
            </a:r>
            <a:r>
              <a:rPr lang="cs-CZ" sz="2200" dirty="0" smtClean="0"/>
              <a:t>to inovativním způsobem.</a:t>
            </a:r>
            <a:endParaRPr 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</a:t>
            </a:r>
            <a:r>
              <a:rPr lang="cs-CZ" sz="4000" dirty="0" smtClean="0"/>
              <a:t>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Sociální </a:t>
            </a:r>
            <a:r>
              <a:rPr lang="cs-CZ" sz="2000" dirty="0" smtClean="0"/>
              <a:t>inovace se mohou týkat velkého množství odvětví. </a:t>
            </a:r>
            <a:endParaRPr lang="cs-CZ" sz="2000" dirty="0" smtClean="0"/>
          </a:p>
          <a:p>
            <a:pPr lvl="1"/>
            <a:r>
              <a:rPr lang="cs-CZ" sz="1600" dirty="0" smtClean="0"/>
              <a:t>Například sociální </a:t>
            </a:r>
            <a:r>
              <a:rPr lang="cs-CZ" sz="1600" dirty="0" smtClean="0"/>
              <a:t>integraci vyloučených skupin, vzdělání, rozvoj komunit, sociální integraci znevýhodněných skupin nebo o úspory finančních </a:t>
            </a:r>
            <a:r>
              <a:rPr lang="cs-CZ" sz="1600" dirty="0" smtClean="0"/>
              <a:t>nákladů </a:t>
            </a:r>
            <a:r>
              <a:rPr lang="cs-CZ" sz="1600" dirty="0" smtClean="0"/>
              <a:t>pro občany</a:t>
            </a:r>
            <a:r>
              <a:rPr lang="cs-CZ" sz="1600" dirty="0" smtClean="0"/>
              <a:t>.</a:t>
            </a:r>
          </a:p>
          <a:p>
            <a:r>
              <a:rPr lang="cs-CZ" sz="2000" dirty="0" smtClean="0"/>
              <a:t>Sociální inovace se nedají definovat za pomoci pouze jedné definice. </a:t>
            </a:r>
            <a:endParaRPr lang="cs-CZ" sz="2000" dirty="0" smtClean="0"/>
          </a:p>
          <a:p>
            <a:r>
              <a:rPr lang="cs-CZ" sz="2000" dirty="0" smtClean="0"/>
              <a:t>Autoři </a:t>
            </a:r>
            <a:r>
              <a:rPr lang="cs-CZ" sz="2000" dirty="0" smtClean="0"/>
              <a:t>své definice přizpůsobují danému problému a danému oboru, kterým se zabývají. </a:t>
            </a:r>
            <a:endParaRPr lang="cs-CZ" sz="2000" dirty="0" smtClean="0"/>
          </a:p>
          <a:p>
            <a:r>
              <a:rPr lang="cs-CZ" sz="2000" dirty="0" smtClean="0"/>
              <a:t>Je možné </a:t>
            </a:r>
            <a:r>
              <a:rPr lang="cs-CZ" sz="2000" dirty="0" smtClean="0"/>
              <a:t>čerpat z různých definicí a případně je slučovat či vytvářet na jejich základě nové.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467</Words>
  <Application>Microsoft Office PowerPoint</Application>
  <PresentationFormat>Předvádění na obrazovce (16:9)</PresentationFormat>
  <Paragraphs>115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Historie sociálních inovací</vt:lpstr>
      <vt:lpstr>Historie sociálních inovací</vt:lpstr>
      <vt:lpstr>Historie sociálních inovací</vt:lpstr>
      <vt:lpstr> Vymezení pojmu sociální inovace </vt:lpstr>
      <vt:lpstr>Vymezení pojmu sociální inovace</vt:lpstr>
      <vt:lpstr>Vymezení pojmu sociální inovace</vt:lpstr>
      <vt:lpstr>Vymezení pojmu sociální inovace</vt:lpstr>
      <vt:lpstr>Přístupy k vymezení sociálních inovací</vt:lpstr>
      <vt:lpstr>Přístupy k vymezení sociálních inovací</vt:lpstr>
      <vt:lpstr>Sociální dimenze inovací</vt:lpstr>
      <vt:lpstr>Sociální dimenze inovací</vt:lpstr>
      <vt:lpstr>Charakteristiky sociálních inovací</vt:lpstr>
      <vt:lpstr>Charakteristiky sociálních inovací</vt:lpstr>
      <vt:lpstr>Dynamika sociálních inovací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60</cp:revision>
  <cp:lastPrinted>2018-03-27T09:30:31Z</cp:lastPrinted>
  <dcterms:created xsi:type="dcterms:W3CDTF">2016-07-06T15:42:34Z</dcterms:created>
  <dcterms:modified xsi:type="dcterms:W3CDTF">2019-04-25T14:48:59Z</dcterms:modified>
</cp:coreProperties>
</file>