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90" r:id="rId3"/>
    <p:sldId id="324" r:id="rId4"/>
    <p:sldId id="289" r:id="rId5"/>
    <p:sldId id="325" r:id="rId6"/>
    <p:sldId id="328" r:id="rId7"/>
    <p:sldId id="326" r:id="rId8"/>
    <p:sldId id="327" r:id="rId9"/>
    <p:sldId id="340" r:id="rId10"/>
    <p:sldId id="315" r:id="rId11"/>
    <p:sldId id="313" r:id="rId12"/>
    <p:sldId id="321" r:id="rId13"/>
    <p:sldId id="317" r:id="rId14"/>
    <p:sldId id="329" r:id="rId15"/>
    <p:sldId id="330" r:id="rId16"/>
    <p:sldId id="331" r:id="rId17"/>
    <p:sldId id="332" r:id="rId18"/>
    <p:sldId id="302" r:id="rId19"/>
    <p:sldId id="334" r:id="rId20"/>
    <p:sldId id="335" r:id="rId21"/>
    <p:sldId id="336" r:id="rId22"/>
    <p:sldId id="338" r:id="rId23"/>
    <p:sldId id="337" r:id="rId24"/>
    <p:sldId id="341" r:id="rId25"/>
    <p:sldId id="339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565" autoAdjust="0"/>
  </p:normalViewPr>
  <p:slideViewPr>
    <p:cSldViewPr snapToGrid="0">
      <p:cViewPr varScale="1">
        <p:scale>
          <a:sx n="68" d="100"/>
          <a:sy n="68" d="100"/>
        </p:scale>
        <p:origin x="11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B6356-B7E3-4F94-B12A-4B28044BF12A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3E951-4321-4C13-AD84-DCF71B5A67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51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Psací </a:t>
            </a:r>
            <a:r>
              <a:rPr lang="cs-CZ" dirty="0" err="1"/>
              <a:t>strojepsací</a:t>
            </a:r>
            <a:r>
              <a:rPr lang="cs-CZ" dirty="0"/>
              <a:t> stroje),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3E951-4321-4C13-AD84-DCF71B5A67F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173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3E951-4321-4C13-AD84-DCF71B5A67F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637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3E951-4321-4C13-AD84-DCF71B5A67F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803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3E951-4321-4C13-AD84-DCF71B5A67FF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74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3E951-4321-4C13-AD84-DCF71B5A67FF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348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3E951-4321-4C13-AD84-DCF71B5A67F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147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3E951-4321-4C13-AD84-DCF71B5A67FF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634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3E951-4321-4C13-AD84-DCF71B5A67FF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84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Vztahový marketing a CRM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8"/>
            <a:ext cx="4806091" cy="26506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8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8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r>
              <a:rPr lang="cs-CZ" sz="2800" b="1" i="1" dirty="0">
                <a:solidFill>
                  <a:srgbClr val="008080"/>
                </a:solidFill>
              </a:rPr>
              <a:t>1. tutoriál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42778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Holistické pojetí marketingu (komplexní, celostní…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446663" y="2006221"/>
            <a:ext cx="2361062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Interní marketing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21690" y="2006221"/>
            <a:ext cx="2361062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Integrovaný marketing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46663" y="4362734"/>
            <a:ext cx="2361062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Výkonový marketing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921690" y="4362734"/>
            <a:ext cx="2361062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Vztahový marketing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59740" y="2313998"/>
            <a:ext cx="100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+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59740" y="4516622"/>
            <a:ext cx="100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+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122227" y="3338366"/>
            <a:ext cx="100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97254" y="3398972"/>
            <a:ext cx="1009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9388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7889" y="289308"/>
            <a:ext cx="4811973" cy="549275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Digitální marketing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27889" y="1312271"/>
            <a:ext cx="1031202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Zahrnuje všechny online marketingové aktivity na internetu.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27889" y="2081424"/>
            <a:ext cx="383518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Tvorba a správa webových stránek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486774" y="2164179"/>
            <a:ext cx="3753136" cy="107721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Sociální sítě (</a:t>
            </a:r>
            <a:r>
              <a:rPr lang="cs-CZ" sz="3200" dirty="0" err="1"/>
              <a:t>Twitter</a:t>
            </a:r>
            <a:r>
              <a:rPr lang="cs-CZ" sz="3200" dirty="0"/>
              <a:t>, </a:t>
            </a:r>
            <a:r>
              <a:rPr lang="cs-CZ" sz="3200" dirty="0" err="1"/>
              <a:t>Facebook</a:t>
            </a:r>
            <a:r>
              <a:rPr lang="cs-CZ" sz="3200" dirty="0"/>
              <a:t>…)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28" y="1897046"/>
            <a:ext cx="1904841" cy="2201712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927889" y="6164954"/>
            <a:ext cx="28071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/>
              <a:t>http://www.allin.cz/cs/sluzby/digitalni-marketing/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27889" y="3555486"/>
            <a:ext cx="3835180" cy="206210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Content marketing (obsahový-texty pro weby, reklamní slogany)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59228" y="3657086"/>
            <a:ext cx="4080682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Nástroje – optimalizace vyhledávačů, srovnávače zboží …</a:t>
            </a:r>
          </a:p>
        </p:txBody>
      </p:sp>
    </p:spTree>
    <p:extLst>
      <p:ext uri="{BB962C8B-B14F-4D97-AF65-F5344CB8AC3E}">
        <p14:creationId xmlns:p14="http://schemas.microsoft.com/office/powerpoint/2010/main" val="3679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4760" y="69207"/>
            <a:ext cx="7377752" cy="1325563"/>
          </a:xfrm>
        </p:spPr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Datart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 humanizuje své prodejny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111682" y="5794444"/>
            <a:ext cx="18606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https://www.mediar.cz/datart-humanizuje-prodejny-maji-i-vuni/</a:t>
            </a:r>
          </a:p>
        </p:txBody>
      </p:sp>
      <p:sp>
        <p:nvSpPr>
          <p:cNvPr id="5" name="Obdélník 4"/>
          <p:cNvSpPr/>
          <p:nvPr/>
        </p:nvSpPr>
        <p:spPr>
          <a:xfrm>
            <a:off x="627797" y="1476318"/>
            <a:ext cx="11232107" cy="224676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Důraz je kladen  </a:t>
            </a:r>
            <a:r>
              <a:rPr lang="cs-CZ" sz="2800" dirty="0">
                <a:solidFill>
                  <a:srgbClr val="008080"/>
                </a:solidFill>
              </a:rPr>
              <a:t>- na polidštění prostoru, přehlednost vystaveného zboží a snazší orientaci v prodejně, zařazení odstínů zelené, více dřevěných prvků a prostoru na odpočinek,  speciální vůně </a:t>
            </a:r>
            <a:r>
              <a:rPr lang="cs-CZ" sz="2800" dirty="0" err="1">
                <a:solidFill>
                  <a:srgbClr val="008080"/>
                </a:solidFill>
              </a:rPr>
              <a:t>Datart</a:t>
            </a:r>
            <a:r>
              <a:rPr lang="cs-CZ" sz="2800" dirty="0">
                <a:solidFill>
                  <a:srgbClr val="008080"/>
                </a:solidFill>
              </a:rPr>
              <a:t>.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Interaktivní prvky </a:t>
            </a:r>
            <a:r>
              <a:rPr lang="cs-CZ" sz="2800" dirty="0">
                <a:solidFill>
                  <a:srgbClr val="008080"/>
                </a:solidFill>
              </a:rPr>
              <a:t>– e kiosky s nabídkou zboží, možnost objednání zboží , které není na prodejně.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" y="4147952"/>
            <a:ext cx="3725839" cy="23877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785" y="4147952"/>
            <a:ext cx="4047130" cy="234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4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654" y="276873"/>
            <a:ext cx="9397621" cy="64480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Vícekanálový marketing - </a:t>
            </a:r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omnichannelová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  – řízení kanálů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10654" y="1194911"/>
            <a:ext cx="11130886" cy="526297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Jeden a ten samý potenciální zákazník přichází různými cestami na webovou stránku firmy.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Cesty zákazníka k objednávce zboží: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-    přes reklamu (nebo ji jenom vidí),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-    přes vyhledávače (přes placené i přirozené výsledky 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     vyhledávání),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-    z jiných webů (skrze zmínky v článcích, na Wikipedii atd.),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-    použije zbožové vyhledávače,</a:t>
            </a:r>
          </a:p>
          <a:p>
            <a:pPr marL="457200" indent="-457200" fontAlgn="base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přes váš </a:t>
            </a:r>
            <a:r>
              <a:rPr lang="cs-CZ" sz="2800" dirty="0" err="1">
                <a:solidFill>
                  <a:srgbClr val="008080"/>
                </a:solidFill>
              </a:rPr>
              <a:t>newsletter</a:t>
            </a:r>
            <a:r>
              <a:rPr lang="cs-CZ" sz="2800" dirty="0">
                <a:solidFill>
                  <a:srgbClr val="008080"/>
                </a:solidFill>
              </a:rPr>
              <a:t> atd.</a:t>
            </a:r>
          </a:p>
          <a:p>
            <a:pPr marL="457200" indent="-457200" fontAlgn="base"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přes </a:t>
            </a:r>
            <a:r>
              <a:rPr lang="cs-CZ" sz="2800" dirty="0" err="1">
                <a:solidFill>
                  <a:srgbClr val="008080"/>
                </a:solidFill>
              </a:rPr>
              <a:t>offline</a:t>
            </a:r>
            <a:r>
              <a:rPr lang="cs-CZ" sz="2800" dirty="0">
                <a:solidFill>
                  <a:srgbClr val="008080"/>
                </a:solidFill>
              </a:rPr>
              <a:t> reklamu (v TV, rádiu, </a:t>
            </a:r>
            <a:r>
              <a:rPr lang="cs-CZ" sz="2800" dirty="0" err="1">
                <a:solidFill>
                  <a:srgbClr val="008080"/>
                </a:solidFill>
              </a:rPr>
              <a:t>bilboardu</a:t>
            </a:r>
            <a:r>
              <a:rPr lang="cs-CZ" sz="2800" dirty="0">
                <a:solidFill>
                  <a:srgbClr val="008080"/>
                </a:solidFill>
              </a:rPr>
              <a:t>…).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Nákup může proběhnout také více způsoby: na  webu, skrze call-centrum,</a:t>
            </a:r>
          </a:p>
          <a:p>
            <a:pPr fontAlgn="base"/>
            <a:r>
              <a:rPr lang="cs-CZ" sz="2800" dirty="0">
                <a:solidFill>
                  <a:srgbClr val="008080"/>
                </a:solidFill>
              </a:rPr>
              <a:t>ve vaší kamenné pobočce, u prodejců.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45114" y="6457890"/>
            <a:ext cx="3246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https://robertnemec.com/umime/omnichannel-marketing/</a:t>
            </a:r>
          </a:p>
        </p:txBody>
      </p:sp>
    </p:spTree>
    <p:extLst>
      <p:ext uri="{BB962C8B-B14F-4D97-AF65-F5344CB8AC3E}">
        <p14:creationId xmlns:p14="http://schemas.microsoft.com/office/powerpoint/2010/main" val="3490817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4" y="497876"/>
            <a:ext cx="11889072" cy="63709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Vztahový marketing – model 6 trhů - 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Christopher,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Payne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8080"/>
                </a:solidFill>
                <a:cs typeface="Arial" panose="020B0604020202020204" pitchFamily="34" charset="0"/>
              </a:rPr>
              <a:t>Ballantyne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, 1991.</a:t>
            </a:r>
          </a:p>
          <a:p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Vyznačuje se pravidelným a plynulým kontaktováním zákazníka. Cílem je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dlouhodobý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vztah. Podniky se soustředí i na 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poprodejní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aktivity, a to zejména na zákaznický servis.</a:t>
            </a:r>
          </a:p>
          <a:p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Složky modelu: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Trh zákazníků-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CRM- řízení vztahů se zákazníky na B2C a B2B trhu.</a:t>
            </a:r>
          </a:p>
          <a:p>
            <a:pPr algn="just"/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Trh interní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– zaměření na zaměstnance firmy, nástroje – produkt (pracovník, jeho kvalifikace, vzdělávání), cena (náklady na pracovní sílu, pracovní motivace a odměňování), distribuce (pracovní místo a jeho vybavenost), interní komunikace (vertikální a horizontální, nástroje).</a:t>
            </a:r>
          </a:p>
          <a:p>
            <a:pPr algn="just"/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Trh dodavatelů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– vstupy do firmy, výběr dodavatelů dle kritérií (kvalita zboží, spolehlivost…).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Trh potenciálních zaměstnanců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– hledání nových zaměstnanců, specifický význam lidí v první linii (kontakt se zákazníkem).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Referenční trhy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– budování pozitivního image (zaměstnanci a jejich rodiny, organizace, reklamní agentury).</a:t>
            </a:r>
          </a:p>
          <a:p>
            <a:r>
              <a:rPr lang="cs-CZ" sz="2400" b="1" kern="0" dirty="0" err="1">
                <a:solidFill>
                  <a:srgbClr val="FF000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Ovlivňovací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 trhy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Times New Roman" panose="02020603050405020304" pitchFamily="18" charset="0"/>
              </a:rPr>
              <a:t>– mají vliv na prostředí podnikání (vláda, parlament, ústřední orgány, školská zařízení, hospodářské komory, profesní společenstva, média a tisk…).</a:t>
            </a:r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25439" y="15368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Marketing a jeho vývojové změny (1)</a:t>
            </a:r>
          </a:p>
        </p:txBody>
      </p:sp>
    </p:spTree>
    <p:extLst>
      <p:ext uri="{BB962C8B-B14F-4D97-AF65-F5344CB8AC3E}">
        <p14:creationId xmlns:p14="http://schemas.microsoft.com/office/powerpoint/2010/main" val="3498471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4" y="596777"/>
            <a:ext cx="11889072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CRM – Customer Relationship Management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Existuje řada definic CRM – mají společné pojmy - </a:t>
            </a:r>
            <a:r>
              <a:rPr lang="cs-CZ" sz="2400" b="1" dirty="0">
                <a:solidFill>
                  <a:srgbClr val="008080"/>
                </a:solidFill>
              </a:rPr>
              <a:t>koncepty, technologie, organizace, procesy, kooperace, chování zákazníků a tvorba hodnoty, loajalita a věrnost, budování dlouhodobého vztahu.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Úkoly CRM </a:t>
            </a:r>
            <a:r>
              <a:rPr lang="cs-CZ" sz="2400" dirty="0">
                <a:solidFill>
                  <a:srgbClr val="008080"/>
                </a:solidFill>
              </a:rPr>
              <a:t>– udržení si zákazníka (retence), loajalita, identifikace klíčových zákazníků, tvorba hodnoty, identifikace nejdůležitějších výrobků.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Hodnota pro zákazníka </a:t>
            </a:r>
            <a:r>
              <a:rPr lang="cs-CZ" sz="2400" dirty="0">
                <a:solidFill>
                  <a:srgbClr val="008080"/>
                </a:solidFill>
              </a:rPr>
              <a:t>– cena výrobků a další přínosy,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Typologie CRM </a:t>
            </a:r>
            <a:r>
              <a:rPr lang="cs-CZ" sz="2400" dirty="0">
                <a:solidFill>
                  <a:srgbClr val="008080"/>
                </a:solidFill>
              </a:rPr>
              <a:t>–</a:t>
            </a:r>
            <a:r>
              <a:rPr lang="cs-CZ" sz="2400" b="1" dirty="0">
                <a:solidFill>
                  <a:srgbClr val="008080"/>
                </a:solidFill>
              </a:rPr>
              <a:t> orientace na dílčí oblasti CRM, typologie rozděluje CRM na určité části: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D-CRM </a:t>
            </a:r>
            <a:r>
              <a:rPr lang="cs-CZ" sz="2400" dirty="0">
                <a:solidFill>
                  <a:srgbClr val="008080"/>
                </a:solidFill>
              </a:rPr>
              <a:t>(diferencované řízení z.), </a:t>
            </a:r>
            <a:r>
              <a:rPr lang="cs-CZ" sz="2400" b="1" dirty="0">
                <a:solidFill>
                  <a:srgbClr val="008080"/>
                </a:solidFill>
              </a:rPr>
              <a:t>E-CRM</a:t>
            </a:r>
            <a:r>
              <a:rPr lang="cs-CZ" sz="2400" dirty="0">
                <a:solidFill>
                  <a:srgbClr val="008080"/>
                </a:solidFill>
              </a:rPr>
              <a:t> (řízení CRM v online prostředí), </a:t>
            </a:r>
            <a:r>
              <a:rPr lang="cs-CZ" sz="2400" b="1" dirty="0">
                <a:solidFill>
                  <a:srgbClr val="008080"/>
                </a:solidFill>
              </a:rPr>
              <a:t>L-CRM</a:t>
            </a:r>
            <a:r>
              <a:rPr lang="cs-CZ" sz="2400" dirty="0">
                <a:solidFill>
                  <a:srgbClr val="008080"/>
                </a:solidFill>
              </a:rPr>
              <a:t> (vedení zákaznických vztahů), </a:t>
            </a:r>
            <a:r>
              <a:rPr lang="cs-CZ" sz="2400" b="1" dirty="0">
                <a:solidFill>
                  <a:srgbClr val="008080"/>
                </a:solidFill>
              </a:rPr>
              <a:t>K-CRM</a:t>
            </a:r>
            <a:r>
              <a:rPr lang="cs-CZ" sz="2400" dirty="0">
                <a:solidFill>
                  <a:srgbClr val="008080"/>
                </a:solidFill>
              </a:rPr>
              <a:t> (řízení vztahů klíčových zákazníků), </a:t>
            </a:r>
            <a:r>
              <a:rPr lang="cs-CZ" sz="2400" b="1" dirty="0">
                <a:solidFill>
                  <a:srgbClr val="008080"/>
                </a:solidFill>
              </a:rPr>
              <a:t>PRM</a:t>
            </a:r>
            <a:r>
              <a:rPr lang="cs-CZ" sz="2400" dirty="0">
                <a:solidFill>
                  <a:srgbClr val="008080"/>
                </a:solidFill>
              </a:rPr>
              <a:t> (řízení vztahů s partnery), </a:t>
            </a:r>
            <a:r>
              <a:rPr lang="cs-CZ" sz="2400" b="1" dirty="0">
                <a:solidFill>
                  <a:srgbClr val="008080"/>
                </a:solidFill>
              </a:rPr>
              <a:t>S-CRM</a:t>
            </a:r>
            <a:r>
              <a:rPr lang="cs-CZ" sz="2400" dirty="0">
                <a:solidFill>
                  <a:srgbClr val="008080"/>
                </a:solidFill>
              </a:rPr>
              <a:t> (řízení vztahů za pomocí sociálních sítí), V-CRM (řízení vztahů pomocí tvorby hodnoty).</a:t>
            </a:r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CRM, jeho podstata, přínosy a bariéry (5)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1659DB7-1658-4FF1-8909-7F1562A9D74D}"/>
              </a:ext>
            </a:extLst>
          </p:cNvPr>
          <p:cNvSpPr txBox="1"/>
          <p:nvPr/>
        </p:nvSpPr>
        <p:spPr>
          <a:xfrm>
            <a:off x="305536" y="6117236"/>
            <a:ext cx="11580927" cy="4001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Praxe: </a:t>
            </a:r>
            <a:r>
              <a:rPr lang="cs-CZ" sz="2000" b="1" dirty="0"/>
              <a:t>výzkum CRM na katedře – povědomí o CRM v MSP, výstižnost definice CRM, případová studie na PRM </a:t>
            </a:r>
          </a:p>
        </p:txBody>
      </p:sp>
    </p:spTree>
    <p:extLst>
      <p:ext uri="{BB962C8B-B14F-4D97-AF65-F5344CB8AC3E}">
        <p14:creationId xmlns:p14="http://schemas.microsoft.com/office/powerpoint/2010/main" val="402097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4" y="596777"/>
            <a:ext cx="11889072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Přínosy CRM obecně –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spokojený zákazník, bezproblémový průběh procesů, aktuální produkt, optimalizace nákladů na komunikaci a správný výběr MM.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● Přínosy pro podnik – </a:t>
            </a:r>
            <a:r>
              <a:rPr lang="cs-CZ" sz="2400" dirty="0">
                <a:solidFill>
                  <a:srgbClr val="008080"/>
                </a:solidFill>
              </a:rPr>
              <a:t>zvýšení konkurenceschopnosti, propojení obchodních a logistických procesů, spokojenost podniku.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Přínosy pro zákazníka – </a:t>
            </a:r>
            <a:r>
              <a:rPr lang="cs-CZ" sz="2400" dirty="0">
                <a:solidFill>
                  <a:srgbClr val="008080"/>
                </a:solidFill>
              </a:rPr>
              <a:t>individuální přístup, vyšší přidaná hodnota, růst jeho spokojenosti. 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Technologické přínosy CRM </a:t>
            </a:r>
            <a:r>
              <a:rPr lang="cs-CZ" sz="2400" dirty="0">
                <a:solidFill>
                  <a:srgbClr val="008080"/>
                </a:solidFill>
              </a:rPr>
              <a:t>– objednávky (zefektivnění, správnost dat, úspora nákladů, optimální stav zásob, čas), IS (více dat, lepší znalost zákazníků, informace  v software na jednom místě, jejich analýza pro strategické rozhodování, optimální komunikace).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CRM ve velkých a malých podnicích </a:t>
            </a:r>
            <a:r>
              <a:rPr lang="cs-CZ" sz="2400" dirty="0">
                <a:solidFill>
                  <a:srgbClr val="008080"/>
                </a:solidFill>
              </a:rPr>
              <a:t>– velké (rozsáhlé a komplexní systémy), MSP – základní verze pro evidenci kontaktů a obchodních případů a kontaktování zákazníků. 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Bariéry CRM 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vrcholový management, náročnější integrace, podcenění výhod, opomíjení dlouhodobosti, neznalost CRM, omezená znalost technologií, nedostatek finančních zdrojů.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Evoluční změny CRM 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zrychlování zpracování dotazů, objednávek, řešení problémů, detailní informace, komplexní forma prodeje, individuální péče.</a:t>
            </a:r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CRM, jeho podstata, přínosy a bariéry (5)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1659DB7-1658-4FF1-8909-7F1562A9D74D}"/>
              </a:ext>
            </a:extLst>
          </p:cNvPr>
          <p:cNvSpPr txBox="1"/>
          <p:nvPr/>
        </p:nvSpPr>
        <p:spPr>
          <a:xfrm>
            <a:off x="455102" y="5954628"/>
            <a:ext cx="1128179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Praxe: </a:t>
            </a:r>
            <a:r>
              <a:rPr lang="cs-CZ" sz="2000" b="1" dirty="0"/>
              <a:t>případová studie na typické přínosy CRM, výzkum měření přínosů CRM a nároků na zavádění CRM, případová studie k odporu k novým technologiím</a:t>
            </a:r>
          </a:p>
        </p:txBody>
      </p:sp>
    </p:spTree>
    <p:extLst>
      <p:ext uri="{BB962C8B-B14F-4D97-AF65-F5344CB8AC3E}">
        <p14:creationId xmlns:p14="http://schemas.microsoft.com/office/powerpoint/2010/main" val="91681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4" y="596777"/>
            <a:ext cx="11889072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Pojetí hodnoty v M –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dvojí pojetí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hodnoty, hodnota pro zákazníka a hodnota zákazníka pro podnik, vzájemná podmíněnost. 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Zajištění hodnoty – architektura CRM - </a:t>
            </a:r>
            <a:r>
              <a:rPr lang="cs-CZ" sz="2400" b="1" dirty="0">
                <a:solidFill>
                  <a:srgbClr val="008080"/>
                </a:solidFill>
              </a:rPr>
              <a:t>analytické CRM + operativní CRM + </a:t>
            </a:r>
            <a:r>
              <a:rPr lang="cs-CZ" sz="2400" b="1" dirty="0" err="1">
                <a:solidFill>
                  <a:srgbClr val="008080"/>
                </a:solidFill>
              </a:rPr>
              <a:t>kolaborativní</a:t>
            </a:r>
            <a:r>
              <a:rPr lang="cs-CZ" sz="2400" b="1" dirty="0">
                <a:solidFill>
                  <a:srgbClr val="008080"/>
                </a:solidFill>
              </a:rPr>
              <a:t> CRM               </a:t>
            </a:r>
            <a:r>
              <a:rPr lang="cs-CZ" sz="2400" b="1" i="1" u="sng" dirty="0">
                <a:solidFill>
                  <a:srgbClr val="008080"/>
                </a:solidFill>
              </a:rPr>
              <a:t>strategické CRM.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Vznik konceptu hodnoty – </a:t>
            </a:r>
            <a:r>
              <a:rPr lang="cs-CZ" sz="2400" dirty="0">
                <a:solidFill>
                  <a:srgbClr val="008080"/>
                </a:solidFill>
              </a:rPr>
              <a:t>cca 90. léta 20.stol., </a:t>
            </a:r>
            <a:r>
              <a:rPr lang="cs-CZ" sz="2400" b="1" dirty="0">
                <a:solidFill>
                  <a:srgbClr val="FF0000"/>
                </a:solidFill>
              </a:rPr>
              <a:t>východiskem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skupiny zákazníků </a:t>
            </a:r>
            <a:r>
              <a:rPr lang="cs-CZ" sz="2400" dirty="0">
                <a:solidFill>
                  <a:srgbClr val="008080"/>
                </a:solidFill>
              </a:rPr>
              <a:t>s podobnými potřebami, diferencované řízení vztahů, individuální přístup.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1. Hodnota pro zákazníka </a:t>
            </a:r>
            <a:r>
              <a:rPr lang="cs-CZ" sz="2400" dirty="0">
                <a:solidFill>
                  <a:srgbClr val="008080"/>
                </a:solidFill>
              </a:rPr>
              <a:t>– </a:t>
            </a:r>
            <a:r>
              <a:rPr lang="cs-CZ" sz="2400" b="1" dirty="0">
                <a:solidFill>
                  <a:srgbClr val="008080"/>
                </a:solidFill>
              </a:rPr>
              <a:t>rozdíl mezi celkovou hodnotou a celkovými náklady – tzv. zisk zákazníka: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celková hodnota </a:t>
            </a:r>
            <a:r>
              <a:rPr lang="cs-CZ" sz="2400" dirty="0">
                <a:solidFill>
                  <a:srgbClr val="008080"/>
                </a:solidFill>
              </a:rPr>
              <a:t>- suma hodnoty produktu, služeb zaměstnanců a image, které kupující z marketingové nabídky získá (ekonomická, funkční, psychologická…),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celkové náklady </a:t>
            </a:r>
            <a:r>
              <a:rPr lang="cs-CZ" sz="2400" dirty="0">
                <a:solidFill>
                  <a:srgbClr val="008080"/>
                </a:solidFill>
              </a:rPr>
              <a:t>- suma všech finančních, časových, energetických a psychických nákladů (</a:t>
            </a:r>
            <a:r>
              <a:rPr lang="cs-CZ" sz="2400" dirty="0">
                <a:solidFill>
                  <a:srgbClr val="008080"/>
                </a:solidFill>
                <a:ea typeface="Times New Roman" panose="02020603050405020304" pitchFamily="18" charset="0"/>
              </a:rPr>
              <a:t>posuzování, získání, používání a zbavení se tržní nabídky).</a:t>
            </a:r>
          </a:p>
          <a:p>
            <a:r>
              <a:rPr lang="cs-CZ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Analýza hodnoty pro zákazníka </a:t>
            </a:r>
            <a:r>
              <a:rPr lang="cs-CZ" sz="2400" dirty="0">
                <a:solidFill>
                  <a:srgbClr val="008080"/>
                </a:solidFill>
                <a:ea typeface="Times New Roman" panose="02020603050405020304" pitchFamily="18" charset="0"/>
              </a:rPr>
              <a:t>– </a:t>
            </a:r>
            <a:r>
              <a:rPr lang="cs-CZ" sz="2400" b="1" dirty="0">
                <a:solidFill>
                  <a:srgbClr val="008080"/>
                </a:solidFill>
                <a:ea typeface="Times New Roman" panose="02020603050405020304" pitchFamily="18" charset="0"/>
              </a:rPr>
              <a:t>spotřebitelské panely </a:t>
            </a:r>
            <a:r>
              <a:rPr lang="cs-CZ" sz="2400" dirty="0">
                <a:solidFill>
                  <a:srgbClr val="008080"/>
                </a:solidFill>
                <a:ea typeface="Times New Roman" panose="02020603050405020304" pitchFamily="18" charset="0"/>
              </a:rPr>
              <a:t>- oceňování vlastností výrobků, porovnání výkonu podniku a konkurentů, sledování vývoje v čase.</a:t>
            </a:r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CRM a hodnota v marketingu, loajalita zákazníků (6)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1659DB7-1658-4FF1-8909-7F1562A9D74D}"/>
              </a:ext>
            </a:extLst>
          </p:cNvPr>
          <p:cNvSpPr txBox="1"/>
          <p:nvPr/>
        </p:nvSpPr>
        <p:spPr>
          <a:xfrm>
            <a:off x="151464" y="6355175"/>
            <a:ext cx="1128179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Praxe: </a:t>
            </a:r>
            <a:r>
              <a:rPr lang="cs-CZ" sz="2000" b="1" dirty="0"/>
              <a:t>příklad rozhodování o nákupu (lednice) </a:t>
            </a:r>
          </a:p>
        </p:txBody>
      </p:sp>
      <p:sp>
        <p:nvSpPr>
          <p:cNvPr id="2" name="Šipka: obousměrná vodorovná 1">
            <a:extLst>
              <a:ext uri="{FF2B5EF4-FFF2-40B4-BE49-F238E27FC236}">
                <a16:creationId xmlns:a16="http://schemas.microsoft.com/office/drawing/2014/main" id="{7CC2F9BB-D90A-49CD-8D34-5F6AEE85750E}"/>
              </a:ext>
            </a:extLst>
          </p:cNvPr>
          <p:cNvSpPr/>
          <p:nvPr/>
        </p:nvSpPr>
        <p:spPr>
          <a:xfrm>
            <a:off x="1031585" y="1889895"/>
            <a:ext cx="630315" cy="16826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70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794" y="257548"/>
            <a:ext cx="10515600" cy="450397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zákazníka a její procesní zajištění, strategické CRM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04412" y="1965868"/>
            <a:ext cx="2218765" cy="830997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Analytické CRM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64071" y="3334011"/>
            <a:ext cx="2259106" cy="830997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Operativní </a:t>
            </a:r>
          </a:p>
          <a:p>
            <a:pPr algn="ctr"/>
            <a:r>
              <a:rPr lang="cs-CZ" sz="2400" b="1" dirty="0">
                <a:solidFill>
                  <a:srgbClr val="002060"/>
                </a:solidFill>
              </a:rPr>
              <a:t>CRM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85082" y="4702154"/>
            <a:ext cx="2259106" cy="830997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002060"/>
                </a:solidFill>
              </a:rPr>
              <a:t>Kolaborativní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cs-CZ" sz="2400" b="1" dirty="0">
                <a:solidFill>
                  <a:srgbClr val="002060"/>
                </a:solidFill>
              </a:rPr>
              <a:t>CR</a:t>
            </a:r>
            <a:r>
              <a:rPr lang="cs-CZ" sz="2400" b="1" i="1" dirty="0">
                <a:solidFill>
                  <a:srgbClr val="002060"/>
                </a:solidFill>
              </a:rPr>
              <a:t>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820058" y="3367980"/>
            <a:ext cx="225910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Strategické </a:t>
            </a:r>
          </a:p>
          <a:p>
            <a:pPr algn="ctr"/>
            <a:r>
              <a:rPr lang="cs-CZ" sz="2400" b="1" dirty="0">
                <a:solidFill>
                  <a:schemeClr val="bg1"/>
                </a:solidFill>
              </a:rPr>
              <a:t>CRM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112916" y="2682504"/>
            <a:ext cx="1936376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Hodnota pro zákazníka</a:t>
            </a:r>
          </a:p>
          <a:p>
            <a:pPr algn="ctr"/>
            <a:endParaRPr lang="cs-CZ" sz="2400" b="1" dirty="0">
              <a:solidFill>
                <a:srgbClr val="002060"/>
              </a:solidFill>
            </a:endParaRPr>
          </a:p>
          <a:p>
            <a:pPr algn="ctr"/>
            <a:r>
              <a:rPr lang="cs-CZ" sz="2400" b="1" dirty="0">
                <a:solidFill>
                  <a:srgbClr val="002060"/>
                </a:solidFill>
              </a:rPr>
              <a:t>Hodnota zákazníka</a:t>
            </a:r>
          </a:p>
          <a:p>
            <a:pPr algn="ctr"/>
            <a:r>
              <a:rPr lang="cs-CZ" sz="2400" b="1" dirty="0">
                <a:solidFill>
                  <a:srgbClr val="002060"/>
                </a:solidFill>
              </a:rPr>
              <a:t>pro podnik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4761936" y="3641553"/>
            <a:ext cx="376519" cy="283853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8431313" y="3641553"/>
            <a:ext cx="329454" cy="283853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4245908" y="2050593"/>
            <a:ext cx="1381686" cy="1231908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4399708" y="4284458"/>
            <a:ext cx="1477493" cy="955876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Šipka dolů 15"/>
          <p:cNvSpPr/>
          <p:nvPr/>
        </p:nvSpPr>
        <p:spPr>
          <a:xfrm>
            <a:off x="9805934" y="3443545"/>
            <a:ext cx="443753" cy="396015"/>
          </a:xfrm>
          <a:prstGeom prst="downArrow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71026" y="1014258"/>
            <a:ext cx="10992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je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CPM-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customer portfolio management.</a:t>
            </a:r>
          </a:p>
        </p:txBody>
      </p:sp>
    </p:spTree>
    <p:extLst>
      <p:ext uri="{BB962C8B-B14F-4D97-AF65-F5344CB8AC3E}">
        <p14:creationId xmlns:p14="http://schemas.microsoft.com/office/powerpoint/2010/main" val="456320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28845" y="576627"/>
            <a:ext cx="11889072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Atributy hodnoty na B2C trhu – </a:t>
            </a:r>
            <a:r>
              <a:rPr lang="cs-CZ" sz="2400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obchodní sortiment, cena, typ prodejny, komunikace, materiální prostředí, nákupní atmosféra, lidé, procesy a dostupnost prodejen.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Atributy hodnoty na B2B trhu –</a:t>
            </a:r>
            <a:r>
              <a:rPr lang="cs-CZ" sz="2400" kern="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2400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produkt, značka, partnerský vztah, požitek z jednání, image podniku, důvěra (PRM).</a:t>
            </a:r>
          </a:p>
          <a:p>
            <a:endParaRPr lang="cs-CZ" sz="2400" kern="0" dirty="0">
              <a:solidFill>
                <a:srgbClr val="00808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Hodnota zákazníka pro podnik: hrubé příjmy – celkové náklady</a:t>
            </a:r>
          </a:p>
          <a:p>
            <a:r>
              <a:rPr lang="cs-CZ" sz="2400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Východiskem analýza ziskovosti zákazníků, 3 přístupy analýzy:</a:t>
            </a:r>
          </a:p>
          <a:p>
            <a:pPr marL="342900" indent="-342900">
              <a:buFontTx/>
              <a:buChar char="-"/>
            </a:pPr>
            <a:r>
              <a:rPr lang="cs-CZ" sz="2400" b="1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Analýza jednoduchých proměnných </a:t>
            </a:r>
            <a:r>
              <a:rPr lang="cs-CZ" sz="2400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(objem prodeje, vývoj počtu zákazníků…, počet návštěv),</a:t>
            </a:r>
          </a:p>
          <a:p>
            <a:pPr marL="342900" indent="-342900">
              <a:buFontTx/>
              <a:buChar char="-"/>
            </a:pPr>
            <a:r>
              <a:rPr lang="cs-CZ" sz="2400" b="1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Finanční analýza tržeb </a:t>
            </a:r>
            <a:r>
              <a:rPr lang="cs-CZ" sz="2400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(ziskovost…),</a:t>
            </a:r>
          </a:p>
          <a:p>
            <a:pPr marL="342900" indent="-342900">
              <a:buFontTx/>
              <a:buChar char="-"/>
            </a:pPr>
            <a:r>
              <a:rPr lang="cs-CZ" sz="2400" b="1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Statistická analýza </a:t>
            </a:r>
            <a:r>
              <a:rPr lang="cs-CZ" sz="2400" kern="0" dirty="0">
                <a:solidFill>
                  <a:srgbClr val="00808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vychází z předchozích, řeší celoživotní hodnotu zákazníků.</a:t>
            </a:r>
          </a:p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CLV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 </a:t>
            </a:r>
            <a:r>
              <a:rPr lang="cs-CZ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lifetime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sz="2400" kern="0" dirty="0">
              <a:solidFill>
                <a:srgbClr val="00808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cs-CZ" sz="24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CRM a hodnota v marketingu, loajalita zákazníků (6)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0B355B5-9DD2-4D77-8050-10C7592CCFD4}"/>
              </a:ext>
            </a:extLst>
          </p:cNvPr>
          <p:cNvSpPr/>
          <p:nvPr/>
        </p:nvSpPr>
        <p:spPr>
          <a:xfrm>
            <a:off x="251520" y="5149098"/>
            <a:ext cx="10704459" cy="1569660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= marže (cena minus náklady)</a:t>
            </a:r>
          </a:p>
          <a:p>
            <a:pPr indent="180340" algn="just"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  = diskontní míra (náklady kapitálu firmy)</a:t>
            </a:r>
          </a:p>
          <a:p>
            <a:pPr indent="180340" algn="just"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  = pravděpodobnost opakovaných nákupů zákazníka nebo</a:t>
            </a:r>
          </a:p>
          <a:p>
            <a:pPr indent="180340" algn="just">
              <a:spcAft>
                <a:spcPts val="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jeho trvající aktivity, míra retence.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2">
                <a:extLst>
                  <a:ext uri="{FF2B5EF4-FFF2-40B4-BE49-F238E27FC236}">
                    <a16:creationId xmlns:a16="http://schemas.microsoft.com/office/drawing/2014/main" id="{EF2F9FBE-F028-4512-B161-1543778C4452}"/>
                  </a:ext>
                </a:extLst>
              </p:cNvPr>
              <p:cNvSpPr txBox="1"/>
              <p:nvPr/>
            </p:nvSpPr>
            <p:spPr>
              <a:xfrm>
                <a:off x="8045617" y="5908582"/>
                <a:ext cx="3972300" cy="7479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2800" kern="1200" dirty="0">
                    <a:solidFill>
                      <a:srgbClr val="00808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CLV=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8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cs-CZ" sz="28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cs-CZ" sz="28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=1    </m:t>
                        </m:r>
                        <m:r>
                          <a:rPr lang="cs-CZ" sz="28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a:rPr lang="cs-CZ" sz="28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cs-CZ" sz="2800" i="1" kern="1200">
                                <a:solidFill>
                                  <a:srgbClr val="00808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cs-CZ" sz="2800" kern="1200">
                                <a:solidFill>
                                  <a:srgbClr val="008080"/>
                                </a:solidFill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r</m:t>
                            </m:r>
                          </m:num>
                          <m:den>
                            <m:d>
                              <m:dPr>
                                <m:ctrlPr>
                                  <a:rPr lang="cs-CZ" sz="28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8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cs-CZ" sz="28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cs-CZ" sz="28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cs-CZ" sz="2800" i="1" kern="1200">
                                    <a:solidFill>
                                      <a:srgbClr val="00808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d>
                            <m:r>
                              <a:rPr lang="cs-CZ" sz="2800" i="1" kern="1200">
                                <a:solidFill>
                                  <a:srgbClr val="00808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cs-CZ" sz="28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cs-CZ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ovéPole 2">
                <a:extLst>
                  <a:ext uri="{FF2B5EF4-FFF2-40B4-BE49-F238E27FC236}">
                    <a16:creationId xmlns:a16="http://schemas.microsoft.com/office/drawing/2014/main" id="{EF2F9FBE-F028-4512-B161-1543778C4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5617" y="5908582"/>
                <a:ext cx="3972300" cy="747962"/>
              </a:xfrm>
              <a:prstGeom prst="rect">
                <a:avLst/>
              </a:prstGeom>
              <a:blipFill>
                <a:blip r:embed="rId4"/>
                <a:stretch>
                  <a:fillRect b="-32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Šipka: dolů 1">
            <a:extLst>
              <a:ext uri="{FF2B5EF4-FFF2-40B4-BE49-F238E27FC236}">
                <a16:creationId xmlns:a16="http://schemas.microsoft.com/office/drawing/2014/main" id="{C920D005-1F50-4393-B028-0994C4E22E47}"/>
              </a:ext>
            </a:extLst>
          </p:cNvPr>
          <p:cNvSpPr/>
          <p:nvPr/>
        </p:nvSpPr>
        <p:spPr>
          <a:xfrm>
            <a:off x="4788024" y="1936376"/>
            <a:ext cx="440192" cy="32273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10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4198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55986" y="1067147"/>
            <a:ext cx="10116162" cy="47877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Marketing a jeho vývojové změny (1)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CRM a jeho podstata, přínosy a bariéry (1)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CRM a hodnota v marketingu, loajalita zákazníků (1)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Hlavní části CRM – strategická a analytická část (1)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Hlavní části CRM – operativní a </a:t>
            </a:r>
            <a:r>
              <a:rPr lang="cs-CZ" sz="2000" b="1" dirty="0" err="1">
                <a:solidFill>
                  <a:srgbClr val="008080"/>
                </a:solidFill>
                <a:cs typeface="Arial" panose="020B0604020202020204" pitchFamily="34" charset="0"/>
              </a:rPr>
              <a:t>kolaborativní</a:t>
            </a: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 část a prvky CRM (2)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Budování vztahu se zákazníkem (2)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Budování hodnoty vztahu se zákazníkem (2)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Psychologické aspekty řízení vztahů se zákazníky (2)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Základní přístupy k typologii zákazníků (2)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Interní marketing – 1  část (3)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Interní marketing – 2. část (3)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8080"/>
                </a:solidFill>
                <a:cs typeface="Arial" panose="020B0604020202020204" pitchFamily="34" charset="0"/>
              </a:rPr>
              <a:t>Interní komunikace (3)</a:t>
            </a:r>
          </a:p>
          <a:p>
            <a:pPr marL="0" indent="0">
              <a:buNone/>
            </a:pPr>
            <a:endParaRPr lang="cs-CZ" sz="20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D5200A8-4B22-4454-BFD9-E573B9AB373C}"/>
              </a:ext>
            </a:extLst>
          </p:cNvPr>
          <p:cNvSpPr txBox="1"/>
          <p:nvPr/>
        </p:nvSpPr>
        <p:spPr>
          <a:xfrm>
            <a:off x="395785" y="6114197"/>
            <a:ext cx="993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Požadavky</a:t>
            </a:r>
            <a:r>
              <a:rPr lang="cs-CZ" dirty="0">
                <a:highlight>
                  <a:srgbClr val="FFFF00"/>
                </a:highlight>
              </a:rPr>
              <a:t> na absolvování předmětu: SP (30 bodů), úkoly, aktivity (10 bodů), závěrečný test (60 bodů)</a:t>
            </a:r>
          </a:p>
        </p:txBody>
      </p:sp>
    </p:spTree>
    <p:extLst>
      <p:ext uri="{BB962C8B-B14F-4D97-AF65-F5344CB8AC3E}">
        <p14:creationId xmlns:p14="http://schemas.microsoft.com/office/powerpoint/2010/main" val="1690178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4" y="596777"/>
            <a:ext cx="11889072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Složky hodnoty zákazníka: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Hrubé příjmy 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hodnota referencí zákazníka, informovanosti, věrnosti zákazníků, schopnosti přijímat nové produkty, hodnota image a platební morálky. 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Celkové náklady 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akviziční, výrobní a prodejní náklady, náklady na obsluhu,  na marketingové aktivity (udržení a rozvoj zákazníků), administrativní náklady na ukončení vztahu.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Využití hodnoty zákazníka podnikem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segmentace ke zjištění klíčových zákazníků, diferencovaný přístup k zákazníkovi, odhalení ztrátových zákazníků a tvorba M mixu.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Spokojenost zákazníka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potěšení či zklamání z očekávání, názory na spokojenost se různí, je větší pravděpodobnost, že spokojený zákazník neodchází (někdy odchází i spokojený, potřebuje změnu v životě).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Čeho se týká?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Zboží, obsluhy, prodejního prostředí, vyřizování reklamací…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Kdo ji monitoruje?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podnik, special. agentury, organizace na ochranu spotřebitelů (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dtest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, SOS).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Techniky měření spokojenosti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dotazování, 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mysteryshoping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(utajené nákupy).</a:t>
            </a:r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CRM a hodnota v marketingu, loajalita zákazníků (6)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1659DB7-1658-4FF1-8909-7F1562A9D74D}"/>
              </a:ext>
            </a:extLst>
          </p:cNvPr>
          <p:cNvSpPr txBox="1"/>
          <p:nvPr/>
        </p:nvSpPr>
        <p:spPr>
          <a:xfrm>
            <a:off x="251520" y="6316581"/>
            <a:ext cx="1128179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Praxe: </a:t>
            </a:r>
            <a:r>
              <a:rPr lang="cs-CZ" sz="2000" dirty="0"/>
              <a:t>využití hodnoty zákazníka v českých podnicích </a:t>
            </a:r>
          </a:p>
        </p:txBody>
      </p:sp>
    </p:spTree>
    <p:extLst>
      <p:ext uri="{BB962C8B-B14F-4D97-AF65-F5344CB8AC3E}">
        <p14:creationId xmlns:p14="http://schemas.microsoft.com/office/powerpoint/2010/main" val="3486016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4" y="596777"/>
            <a:ext cx="11889072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Loajalita zákazníků (ILZ)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</a:rPr>
              <a:t>– věrnost, behaviorální a postojová loajalita, udržování zákazníků – retence – věrnostní programy.</a:t>
            </a: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Míra setrvání zákazníků (CR) – 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Krátkodobý vliv na podnik 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růst zisku věrných zákazníků, pokles ztráty zákazníků, pokles na získávání zákazníků. 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Dlouhodobý vliv 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vyšší míra setrvání a prodlužování délky vztahu.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Výpočet</a:t>
            </a: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CRM a hodnota v marketingu, loajalita zákazníků (6)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2">
                <a:extLst>
                  <a:ext uri="{FF2B5EF4-FFF2-40B4-BE49-F238E27FC236}">
                    <a16:creationId xmlns:a16="http://schemas.microsoft.com/office/drawing/2014/main" id="{65E6628E-067B-4153-855D-6E387F7A66C2}"/>
                  </a:ext>
                </a:extLst>
              </p:cNvPr>
              <p:cNvSpPr txBox="1"/>
              <p:nvPr/>
            </p:nvSpPr>
            <p:spPr>
              <a:xfrm>
                <a:off x="5234247" y="4286289"/>
                <a:ext cx="2891478" cy="616259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2400" kern="1200" dirty="0">
                    <a:solidFill>
                      <a:srgbClr val="008080"/>
                    </a:solidFill>
                    <a:effectLst/>
                    <a:ea typeface="Times New Roman" panose="02020603050405020304" pitchFamily="18" charset="0"/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4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1−</m:t>
                        </m:r>
                        <m:r>
                          <a:rPr lang="cs-CZ" sz="2400" i="1" kern="1200">
                            <a:solidFill>
                              <a:srgbClr val="00808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𝐶𝑅</m:t>
                        </m:r>
                      </m:den>
                    </m:f>
                  </m:oMath>
                </a14:m>
                <a:r>
                  <a:rPr lang="cs-CZ" sz="2400" kern="1200" dirty="0">
                    <a:solidFill>
                      <a:srgbClr val="00808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cs-CZ" sz="2400" dirty="0">
                  <a:solidFill>
                    <a:srgbClr val="008080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ovéPole 2">
                <a:extLst>
                  <a:ext uri="{FF2B5EF4-FFF2-40B4-BE49-F238E27FC236}">
                    <a16:creationId xmlns:a16="http://schemas.microsoft.com/office/drawing/2014/main" id="{65E6628E-067B-4153-855D-6E387F7A6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247" y="4286289"/>
                <a:ext cx="2891478" cy="616259"/>
              </a:xfrm>
              <a:prstGeom prst="rect">
                <a:avLst/>
              </a:prstGeom>
              <a:blipFill>
                <a:blip r:embed="rId4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7">
                <a:extLst>
                  <a:ext uri="{FF2B5EF4-FFF2-40B4-BE49-F238E27FC236}">
                    <a16:creationId xmlns:a16="http://schemas.microsoft.com/office/drawing/2014/main" id="{52A3EC20-CF95-410B-9940-74F424E1F59A}"/>
                  </a:ext>
                </a:extLst>
              </p:cNvPr>
              <p:cNvSpPr txBox="1"/>
              <p:nvPr/>
            </p:nvSpPr>
            <p:spPr>
              <a:xfrm>
                <a:off x="9036159" y="3934783"/>
                <a:ext cx="2817585" cy="703013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 rtlCol="0">
                <a:spAutoFit/>
              </a:bodyPr>
              <a:lstStyle/>
              <a:p>
                <a:pPr indent="180340" algn="just">
                  <a:spcBef>
                    <a:spcPts val="425"/>
                  </a:spcBef>
                  <a:spcAft>
                    <a:spcPts val="0"/>
                  </a:spcAft>
                </a:pPr>
                <a:r>
                  <a:rPr lang="cs-CZ" sz="2800" i="1" kern="1200" dirty="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CR </a:t>
                </a:r>
                <a:r>
                  <a:rPr lang="cs-CZ" sz="2800" kern="1200" dirty="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= 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8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i="1" kern="120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cs-CZ" sz="2800" kern="1200" dirty="0">
                    <a:solidFill>
                      <a:srgbClr val="00206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endParaRPr lang="cs-CZ" sz="28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ovéPole 7">
                <a:extLst>
                  <a:ext uri="{FF2B5EF4-FFF2-40B4-BE49-F238E27FC236}">
                    <a16:creationId xmlns:a16="http://schemas.microsoft.com/office/drawing/2014/main" id="{52A3EC20-CF95-410B-9940-74F424E1F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159" y="3934783"/>
                <a:ext cx="2817585" cy="703013"/>
              </a:xfrm>
              <a:prstGeom prst="rect">
                <a:avLst/>
              </a:prstGeom>
              <a:blipFill>
                <a:blip r:embed="rId5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délník 12">
            <a:extLst>
              <a:ext uri="{FF2B5EF4-FFF2-40B4-BE49-F238E27FC236}">
                <a16:creationId xmlns:a16="http://schemas.microsoft.com/office/drawing/2014/main" id="{495D6142-F634-4890-AD51-B1A4C5BBFBB0}"/>
              </a:ext>
            </a:extLst>
          </p:cNvPr>
          <p:cNvSpPr/>
          <p:nvPr/>
        </p:nvSpPr>
        <p:spPr>
          <a:xfrm>
            <a:off x="151464" y="4952789"/>
            <a:ext cx="11889072" cy="1409617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CR = </a:t>
            </a:r>
            <a:r>
              <a:rPr lang="cs-CZ" sz="2400" dirty="0">
                <a:solidFill>
                  <a:srgbClr val="008080"/>
                </a:solidFill>
                <a:ea typeface="Calibri" panose="020F0502020204030204" pitchFamily="34" charset="0"/>
              </a:rPr>
              <a:t>míra setrvání zákazníků (v %), t je doba setrvání</a:t>
            </a: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</a:rPr>
              <a:t>Příklad: je-li míra setrvání zákazníků (CR) 50 %, doba setrvání (t) je 2 roky, je-li míra setrvání 80 %, doba setrvání je 5 let (do vzorce dosazujeme za CR 0,5 či 0,8)</a:t>
            </a:r>
          </a:p>
        </p:txBody>
      </p:sp>
      <p:sp>
        <p:nvSpPr>
          <p:cNvPr id="14" name="TextovéPole 2">
            <a:extLst>
              <a:ext uri="{FF2B5EF4-FFF2-40B4-BE49-F238E27FC236}">
                <a16:creationId xmlns:a16="http://schemas.microsoft.com/office/drawing/2014/main" id="{DF9108EB-87C5-47C4-B6BA-5B56B381BF9A}"/>
              </a:ext>
            </a:extLst>
          </p:cNvPr>
          <p:cNvSpPr txBox="1"/>
          <p:nvPr/>
        </p:nvSpPr>
        <p:spPr>
          <a:xfrm>
            <a:off x="5766099" y="1037246"/>
            <a:ext cx="501604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180340" algn="just">
              <a:spcBef>
                <a:spcPts val="425"/>
              </a:spcBef>
              <a:spcAft>
                <a:spcPts val="0"/>
              </a:spcAft>
            </a:pPr>
            <a:r>
              <a:rPr lang="cs-CZ" sz="2000" kern="1200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ILZ = ISZ *IUZ *ISDZ</a:t>
            </a:r>
            <a:endParaRPr lang="cs-CZ" sz="2000" dirty="0">
              <a:solidFill>
                <a:srgbClr val="008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D0EFC2-72D3-448C-8063-B2D8520CB963}"/>
              </a:ext>
            </a:extLst>
          </p:cNvPr>
          <p:cNvSpPr/>
          <p:nvPr/>
        </p:nvSpPr>
        <p:spPr>
          <a:xfrm>
            <a:off x="360842" y="1476778"/>
            <a:ext cx="11192270" cy="1384995"/>
          </a:xfrm>
          <a:prstGeom prst="rect">
            <a:avLst/>
          </a:prstGeom>
          <a:solidFill>
            <a:schemeClr val="bg1"/>
          </a:solidFill>
          <a:ln w="57150"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ISZ </a:t>
            </a:r>
            <a:r>
              <a:rPr lang="cs-CZ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index spokojenosti zákazníka  (procento spokojenosti, např. 50% )</a:t>
            </a:r>
          </a:p>
          <a:p>
            <a:pPr>
              <a:spcAft>
                <a:spcPts val="0"/>
              </a:spcAft>
            </a:pPr>
            <a:r>
              <a:rPr lang="cs-CZ" sz="20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IUZ</a:t>
            </a:r>
            <a:r>
              <a:rPr lang="cs-CZ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index udržení zákazníků  (míra setrvání 90 % - 0,9)</a:t>
            </a:r>
          </a:p>
          <a:p>
            <a:pPr>
              <a:spcAft>
                <a:spcPts val="0"/>
              </a:spcAft>
            </a:pPr>
            <a:r>
              <a:rPr lang="cs-CZ" sz="20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ISDZ</a:t>
            </a:r>
            <a:r>
              <a:rPr lang="cs-CZ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index doporučení produktu  (10 % - 0,1)</a:t>
            </a:r>
          </a:p>
          <a:p>
            <a:pPr>
              <a:spcAft>
                <a:spcPts val="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Př.: 50 x 0,9 x 0,1 = 4,5 %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(nízká loajalita)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8F82A13-DFB4-4AC5-97CB-8000648D6FB0}"/>
              </a:ext>
            </a:extLst>
          </p:cNvPr>
          <p:cNvSpPr txBox="1"/>
          <p:nvPr/>
        </p:nvSpPr>
        <p:spPr>
          <a:xfrm>
            <a:off x="512613" y="6417765"/>
            <a:ext cx="11040499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b="1" dirty="0"/>
              <a:t>ukazatelé míry loajality, posilování věrnosti zákazníků, 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050D12A1-A1D9-44C4-B764-D780EBFD9B24}"/>
              </a:ext>
            </a:extLst>
          </p:cNvPr>
          <p:cNvCxnSpPr/>
          <p:nvPr/>
        </p:nvCxnSpPr>
        <p:spPr>
          <a:xfrm>
            <a:off x="4788024" y="2019558"/>
            <a:ext cx="4108550" cy="19152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026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32830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251520" y="487025"/>
            <a:ext cx="11889072" cy="63709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Architektura CRM: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strategická část, analytická, operativní a 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kolaborativní</a:t>
            </a:r>
            <a:endParaRPr lang="cs-CZ" sz="2400" kern="0" dirty="0">
              <a:solidFill>
                <a:srgbClr val="008080"/>
              </a:solidFill>
              <a:latin typeface="Times New Roman"/>
              <a:ea typeface="+mj-ea"/>
              <a:cs typeface="+mj-cs"/>
            </a:endParaRP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Strategická část 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zákaznické strategie předcházející strategiím CRM, strategie CRM, řízení zákaznického portfolia.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Strategie předcházející CRM: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● Masový marketing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obchodní řetězce (LIDL, Tesco…) a globální firmy a značky (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Coca-cola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)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Strategie cílené na segmenty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jeden velký segment, malý segment, více segmentů…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Strategie CRM: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Masová personalizace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identifikace z. dle jména a adresy (banky, zásilkový obchod), z. má pocit individuálního jednání.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Masová </a:t>
            </a:r>
            <a:r>
              <a:rPr lang="cs-CZ" sz="2400" b="1" kern="0" dirty="0" err="1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kastomizace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reakce na individuální potřeby spoluúčastí na tvorbě produktu, péče o zákazníka (návrh kuchyně, konfigurace PC…),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Diferencovaná </a:t>
            </a:r>
            <a:r>
              <a:rPr lang="cs-CZ" sz="2400" b="1" kern="0" dirty="0" err="1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kastomizace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produkty šité na míru zejména na trhu B2B, ale i bankovní produkty pro VIP zákazníky s jedinečnou hodnotou.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Diferencované CRM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kombinace všech předchozích strategií, významní zákazníci s odlišnými potřebami a individuálním řešením (CSM- customer 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solution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management).</a:t>
            </a: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79758" y="29724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Hlavní části CRM (7)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1659DB7-1658-4FF1-8909-7F1562A9D74D}"/>
              </a:ext>
            </a:extLst>
          </p:cNvPr>
          <p:cNvSpPr txBox="1"/>
          <p:nvPr/>
        </p:nvSpPr>
        <p:spPr>
          <a:xfrm>
            <a:off x="251520" y="6518703"/>
            <a:ext cx="1128179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Praxe: </a:t>
            </a:r>
            <a:r>
              <a:rPr lang="cs-CZ" sz="2000" dirty="0"/>
              <a:t>příklady podniků uplatňujících dané strategie, např. prodej kuchyní ORESI</a:t>
            </a:r>
          </a:p>
        </p:txBody>
      </p:sp>
    </p:spTree>
    <p:extLst>
      <p:ext uri="{BB962C8B-B14F-4D97-AF65-F5344CB8AC3E}">
        <p14:creationId xmlns:p14="http://schemas.microsoft.com/office/powerpoint/2010/main" val="3248237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370790" y="976129"/>
            <a:ext cx="10204913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Strategická část: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●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Řízení zákaznického </a:t>
            </a:r>
            <a:r>
              <a:rPr lang="cs-CZ" sz="2400" b="1" kern="0" dirty="0" err="1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portfólia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: CPM – Customer portfolio management,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sledování CLV.</a:t>
            </a: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Zákaznické </a:t>
            </a:r>
            <a:r>
              <a:rPr lang="cs-CZ" sz="2400" b="1" kern="0" dirty="0" err="1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portfólio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- s</a:t>
            </a:r>
            <a:r>
              <a:rPr lang="cs-CZ" sz="2400" dirty="0">
                <a:solidFill>
                  <a:srgbClr val="008080"/>
                </a:solidFill>
              </a:rPr>
              <a:t>oubor vzájemně se vylučujících skupin zákazníků, které zahrnují celou zákaznickou základnu. 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Základní disciplíny CPM:</a:t>
            </a:r>
          </a:p>
          <a:p>
            <a:endParaRPr lang="cs-CZ" sz="2400" b="1" kern="0" dirty="0">
              <a:solidFill>
                <a:srgbClr val="FF0000"/>
              </a:solidFill>
              <a:latin typeface="Times New Roman"/>
              <a:ea typeface="+mj-ea"/>
              <a:cs typeface="+mj-cs"/>
            </a:endParaRP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Rozdělení zákazníků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segmentace trhu, předpovědi prodeje, 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datamining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…(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</a:rPr>
              <a:t>klíčoví zákazníci, méně významní a nevýznamní).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Strategicky významní zákazníci –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</a:rPr>
              <a:t> hodnotní zákazníci po celou dobu životnosti, zákazníci s vysokými objemy prodeje, 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</a:rPr>
              <a:t>benchmark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</a:rPr>
              <a:t> zákazníci, inspirativní zákazníci a otvírači dveří.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</a:rPr>
              <a:t>Implementace strategie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</a:rPr>
              <a:t>–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</a:rPr>
              <a:t>cíle, partner, marketingové procesy… </a:t>
            </a:r>
          </a:p>
          <a:p>
            <a:endParaRPr lang="cs-CZ" sz="2400" b="1" kern="0" dirty="0">
              <a:solidFill>
                <a:srgbClr val="00808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372182" y="63530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Hlavní části CRM (7) </a:t>
            </a:r>
          </a:p>
        </p:txBody>
      </p:sp>
    </p:spTree>
    <p:extLst>
      <p:ext uri="{BB962C8B-B14F-4D97-AF65-F5344CB8AC3E}">
        <p14:creationId xmlns:p14="http://schemas.microsoft.com/office/powerpoint/2010/main" val="3676179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251520" y="459762"/>
            <a:ext cx="11889072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● Analytická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část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CRM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centrální databáze z.,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obchodní, finanční a marketing. data, </a:t>
            </a:r>
            <a:r>
              <a:rPr lang="cs-CZ" sz="2400" b="1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databázový marketing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(zpracování demograf. údajů, psychografických –zájmy, názory a idiografických (preferovaná média).</a:t>
            </a:r>
          </a:p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Míra loajality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(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NPS 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– 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net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promoter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score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) – počet loajálních z. mínus počet neloajálních zákazníků /celkový počet odpovědí (zjistíme MV)</a:t>
            </a:r>
          </a:p>
          <a:p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Promoters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–  promotéři</a:t>
            </a:r>
          </a:p>
          <a:p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Detractors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– kritici</a:t>
            </a:r>
          </a:p>
          <a:p>
            <a:r>
              <a:rPr lang="cs-CZ" sz="2400" kern="0" dirty="0" err="1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Pasives</a:t>
            </a:r>
            <a:r>
              <a:rPr lang="cs-CZ" sz="2400" kern="0" dirty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 - neutrální</a:t>
            </a:r>
          </a:p>
          <a:p>
            <a:endParaRPr lang="cs-CZ" sz="2400" b="1" kern="0" dirty="0">
              <a:solidFill>
                <a:srgbClr val="008080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-607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Hlavní části CRM (7)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1659DB7-1658-4FF1-8909-7F1562A9D74D}"/>
              </a:ext>
            </a:extLst>
          </p:cNvPr>
          <p:cNvSpPr txBox="1"/>
          <p:nvPr/>
        </p:nvSpPr>
        <p:spPr>
          <a:xfrm>
            <a:off x="436728" y="6058650"/>
            <a:ext cx="1128179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Praxe: </a:t>
            </a:r>
            <a:r>
              <a:rPr lang="cs-CZ" sz="2000" b="1" dirty="0"/>
              <a:t>Modelový příklad celoživotní hodnoty zákazníka (s. 98), výpočet NPS (s. 101)  v analytické části CRM  – dívejte se také na odkazy pod čarou !</a:t>
            </a:r>
            <a:endParaRPr lang="cs-CZ" sz="20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C502EF-7937-4161-8EDA-EB64BF01B7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635" y="2830573"/>
            <a:ext cx="8867901" cy="2485835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4BFB107-A90E-4294-ACB6-D1CB7A0D2B45}"/>
              </a:ext>
            </a:extLst>
          </p:cNvPr>
          <p:cNvSpPr txBox="1"/>
          <p:nvPr/>
        </p:nvSpPr>
        <p:spPr>
          <a:xfrm>
            <a:off x="727760" y="5295580"/>
            <a:ext cx="10445675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Vypočteme: o kolik = má firma spokojených či nespokojených zákazníků</a:t>
            </a:r>
          </a:p>
          <a:p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Využívá např. </a:t>
            </a:r>
            <a:r>
              <a:rPr lang="cs-CZ" sz="2000" b="1" dirty="0" err="1">
                <a:solidFill>
                  <a:schemeClr val="bg1">
                    <a:lumMod val="95000"/>
                  </a:schemeClr>
                </a:solidFill>
              </a:rPr>
              <a:t>Rohlik</a:t>
            </a: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cs-CZ" sz="2000" b="1" dirty="0" err="1">
                <a:solidFill>
                  <a:schemeClr val="bg1">
                    <a:lumMod val="95000"/>
                  </a:schemeClr>
                </a:solidFill>
              </a:rPr>
              <a:t>Alza</a:t>
            </a: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198741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7573002-DF96-4E75-AD13-CD3DB0A082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Veselý obličej 2">
            <a:extLst>
              <a:ext uri="{FF2B5EF4-FFF2-40B4-BE49-F238E27FC236}">
                <a16:creationId xmlns:a16="http://schemas.microsoft.com/office/drawing/2014/main" id="{76A9DB09-BDF7-4DDA-B3EF-F88F3801CF87}"/>
              </a:ext>
            </a:extLst>
          </p:cNvPr>
          <p:cNvSpPr/>
          <p:nvPr/>
        </p:nvSpPr>
        <p:spPr>
          <a:xfrm>
            <a:off x="674146" y="245473"/>
            <a:ext cx="1613647" cy="1495313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FA463D-88A5-4D23-8884-52ADB99B2CCB}"/>
              </a:ext>
            </a:extLst>
          </p:cNvPr>
          <p:cNvSpPr txBox="1"/>
          <p:nvPr/>
        </p:nvSpPr>
        <p:spPr>
          <a:xfrm>
            <a:off x="3044413" y="4803891"/>
            <a:ext cx="579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Děkuji za pozornost!!!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1FCD6EE-A923-454D-B918-BE45EF2D522A}"/>
              </a:ext>
            </a:extLst>
          </p:cNvPr>
          <p:cNvSpPr txBox="1"/>
          <p:nvPr/>
        </p:nvSpPr>
        <p:spPr>
          <a:xfrm>
            <a:off x="3336663" y="5325760"/>
            <a:ext cx="5518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starzyczna@opf.slu.cz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C9D2DC6-FCA3-4649-BFF8-57FA6652AB23}"/>
              </a:ext>
            </a:extLst>
          </p:cNvPr>
          <p:cNvSpPr txBox="1"/>
          <p:nvPr/>
        </p:nvSpPr>
        <p:spPr>
          <a:xfrm>
            <a:off x="3116130" y="6114126"/>
            <a:ext cx="5959737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dirty="0">
                <a:solidFill>
                  <a:srgbClr val="FF0000"/>
                </a:solidFill>
              </a:rPr>
              <a:t>Úspěšné studium !!!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DBFD143-5456-4705-A7CD-CA2A09EA9B6B}"/>
              </a:ext>
            </a:extLst>
          </p:cNvPr>
          <p:cNvSpPr txBox="1"/>
          <p:nvPr/>
        </p:nvSpPr>
        <p:spPr>
          <a:xfrm>
            <a:off x="2872291" y="420708"/>
            <a:ext cx="6142617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DÚ č. 1 </a:t>
            </a:r>
            <a:endParaRPr lang="cs-CZ" dirty="0"/>
          </a:p>
          <a:p>
            <a:r>
              <a:rPr lang="cs-CZ" b="1" dirty="0"/>
              <a:t>Najděte na českém trhu příklady věrnostních programů pro zákazníky. Může se jednat o výrobní, maloobchodní i velkoobchodní firmy, které je nabízejí. Charakterizujte tyto věrnostní programy.</a:t>
            </a:r>
            <a:endParaRPr lang="cs-CZ" dirty="0"/>
          </a:p>
          <a:p>
            <a:r>
              <a:rPr lang="cs-CZ" b="1" dirty="0"/>
              <a:t>Za zpracování můžete získat 1-5 bodů podle úrovně zpracování.</a:t>
            </a:r>
            <a:endParaRPr lang="cs-CZ" dirty="0"/>
          </a:p>
          <a:p>
            <a:r>
              <a:rPr lang="cs-CZ" b="1" dirty="0"/>
              <a:t>Halina Starzyczná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Odevzdání v </a:t>
            </a:r>
            <a:r>
              <a:rPr lang="cs-CZ" b="1" dirty="0" err="1"/>
              <a:t>odevzdávárně</a:t>
            </a:r>
            <a:r>
              <a:rPr lang="cs-CZ" b="1" dirty="0"/>
              <a:t> v IS do příslušné složky: název dokumentu: příjmení studenta, DÚ1 (prosím o dodržení, aby mohlo být zachováno abecední řazení odevzdaných úkolů pro přehlednost).</a:t>
            </a:r>
            <a:endParaRPr lang="cs-CZ" dirty="0"/>
          </a:p>
          <a:p>
            <a:r>
              <a:rPr lang="cs-CZ" b="1" dirty="0"/>
              <a:t>Termín: do dalšího tutoriálu </a:t>
            </a:r>
            <a:endParaRPr lang="cs-CZ" dirty="0"/>
          </a:p>
          <a:p>
            <a:r>
              <a:rPr lang="cs-CZ" b="1" dirty="0"/>
              <a:t>Halina Starzyczná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20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60152" y="21615"/>
            <a:ext cx="3805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Znalosti a zdroje studia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84825" y="838133"/>
            <a:ext cx="10085547" cy="5189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0066"/>
                </a:solidFill>
              </a:rPr>
              <a:t>1. </a:t>
            </a:r>
            <a:r>
              <a:rPr lang="cs-CZ" sz="2800" b="1" dirty="0">
                <a:solidFill>
                  <a:srgbClr val="FF0000"/>
                </a:solidFill>
              </a:rPr>
              <a:t>Požadované znalosti: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Zvládnutí látky z prostudované doporučené literatury. 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Studijní opora –distanční prvky – případové studie, pro zájemce,… cvičný test v IS (</a:t>
            </a:r>
            <a:r>
              <a:rPr lang="cs-CZ" sz="2800" b="1" dirty="0" err="1">
                <a:solidFill>
                  <a:srgbClr val="000066"/>
                </a:solidFill>
              </a:rPr>
              <a:t>odpovědník</a:t>
            </a:r>
            <a:r>
              <a:rPr lang="cs-CZ" sz="2800" b="1" dirty="0">
                <a:solidFill>
                  <a:srgbClr val="000066"/>
                </a:solidFill>
              </a:rPr>
              <a:t>).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Doporučuji studovat průběžně se základním kurzem Marketingu (dr. </a:t>
            </a:r>
            <a:r>
              <a:rPr lang="cs-CZ" sz="2800" b="1" dirty="0" err="1">
                <a:solidFill>
                  <a:srgbClr val="000066"/>
                </a:solidFill>
              </a:rPr>
              <a:t>Klepek</a:t>
            </a:r>
            <a:r>
              <a:rPr lang="cs-CZ" sz="2800" b="1" dirty="0">
                <a:solidFill>
                  <a:srgbClr val="000066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defRPr/>
            </a:pPr>
            <a:endParaRPr lang="cs-CZ" sz="2800" b="1" dirty="0">
              <a:solidFill>
                <a:srgbClr val="000066"/>
              </a:solidFill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0066"/>
                </a:solidFill>
              </a:rPr>
              <a:t>2. </a:t>
            </a:r>
            <a:r>
              <a:rPr lang="cs-CZ" sz="2800" b="1" dirty="0">
                <a:solidFill>
                  <a:srgbClr val="FF0000"/>
                </a:solidFill>
              </a:rPr>
              <a:t>Literatura ke studiu: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KOZÁK,  V., 2011. </a:t>
            </a:r>
            <a:r>
              <a:rPr lang="cs-CZ" sz="2400" b="1" i="1" dirty="0">
                <a:solidFill>
                  <a:srgbClr val="008080"/>
                </a:solidFill>
              </a:rPr>
              <a:t>Budování vztahů se zákazníky: CRM v teorii a v praxi.</a:t>
            </a:r>
            <a:r>
              <a:rPr lang="cs-CZ" sz="2400" b="1" dirty="0">
                <a:solidFill>
                  <a:srgbClr val="008080"/>
                </a:solidFill>
              </a:rPr>
              <a:t> Zlín: </a:t>
            </a:r>
            <a:r>
              <a:rPr lang="cs-CZ" sz="2400" b="1" dirty="0" err="1">
                <a:solidFill>
                  <a:srgbClr val="008080"/>
                </a:solidFill>
              </a:rPr>
              <a:t>VeRBuM</a:t>
            </a:r>
            <a:r>
              <a:rPr lang="cs-CZ" sz="2400" b="1" dirty="0">
                <a:solidFill>
                  <a:srgbClr val="008080"/>
                </a:solidFill>
              </a:rPr>
              <a:t>. ISBN 978-80-87500-02-6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STARZYCZNÁ, H., 2019. </a:t>
            </a:r>
            <a:r>
              <a:rPr lang="cs-CZ" sz="2400" b="1" i="1" dirty="0">
                <a:solidFill>
                  <a:srgbClr val="008080"/>
                </a:solidFill>
              </a:rPr>
              <a:t>Vztahový marketing a CRM.</a:t>
            </a:r>
            <a:r>
              <a:rPr lang="cs-CZ" sz="2400" b="1" dirty="0">
                <a:solidFill>
                  <a:srgbClr val="008080"/>
                </a:solidFill>
              </a:rPr>
              <a:t> Karviná: SU OPF. (k dispozici v IS).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Internetový zdroj: www.retailnews.cz</a:t>
            </a:r>
          </a:p>
          <a:p>
            <a:r>
              <a:rPr lang="cs-CZ" sz="2800" b="1" dirty="0">
                <a:solidFill>
                  <a:srgbClr val="000066"/>
                </a:solidFill>
              </a:rPr>
              <a:t>     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BD97577-97E3-4E69-B0B2-94F221A0C039}"/>
              </a:ext>
            </a:extLst>
          </p:cNvPr>
          <p:cNvSpPr txBox="1"/>
          <p:nvPr/>
        </p:nvSpPr>
        <p:spPr>
          <a:xfrm>
            <a:off x="251520" y="5905045"/>
            <a:ext cx="1075973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Studijní materiály a pokyny ke studiu  jsou umístěné v IS (Interaktivní osnova). Taktéž úplné prezentace přednášek z prezenčního studia. </a:t>
            </a:r>
          </a:p>
        </p:txBody>
      </p:sp>
    </p:spTree>
    <p:extLst>
      <p:ext uri="{BB962C8B-B14F-4D97-AF65-F5344CB8AC3E}">
        <p14:creationId xmlns:p14="http://schemas.microsoft.com/office/powerpoint/2010/main" val="50012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10123" y="179969"/>
            <a:ext cx="5824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Požadavky na absolvování předmětu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267135"/>
            <a:ext cx="10365678" cy="40811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0066"/>
                </a:solidFill>
              </a:rPr>
              <a:t>1</a:t>
            </a:r>
            <a:r>
              <a:rPr lang="cs-CZ" sz="3200" b="1" dirty="0">
                <a:solidFill>
                  <a:srgbClr val="000066"/>
                </a:solidFill>
              </a:rPr>
              <a:t>.    Zpracování </a:t>
            </a:r>
            <a:r>
              <a:rPr lang="cs-CZ" sz="3200" b="1" i="1" dirty="0">
                <a:solidFill>
                  <a:srgbClr val="000066"/>
                </a:solidFill>
              </a:rPr>
              <a:t>seminární práce </a:t>
            </a:r>
            <a:r>
              <a:rPr lang="cs-CZ" sz="3200" b="1" dirty="0">
                <a:solidFill>
                  <a:srgbClr val="000066"/>
                </a:solidFill>
              </a:rPr>
              <a:t>(student si vybere téma, viz dále), </a:t>
            </a:r>
            <a:r>
              <a:rPr lang="cs-CZ" sz="3200" b="1" dirty="0">
                <a:solidFill>
                  <a:srgbClr val="FF0000"/>
                </a:solidFill>
              </a:rPr>
              <a:t>hodnocení</a:t>
            </a:r>
            <a:r>
              <a:rPr lang="cs-CZ" sz="3200" b="1" dirty="0">
                <a:solidFill>
                  <a:srgbClr val="000066"/>
                </a:solidFill>
              </a:rPr>
              <a:t>: </a:t>
            </a:r>
            <a:r>
              <a:rPr lang="cs-CZ" sz="3200" b="1" dirty="0">
                <a:solidFill>
                  <a:srgbClr val="FF0000"/>
                </a:solidFill>
              </a:rPr>
              <a:t>max. 30 bodů</a:t>
            </a:r>
            <a:r>
              <a:rPr lang="cs-CZ" sz="3200" b="1" dirty="0">
                <a:solidFill>
                  <a:srgbClr val="000066"/>
                </a:solidFill>
              </a:rPr>
              <a:t> …</a:t>
            </a:r>
          </a:p>
          <a:p>
            <a:pPr marL="609600" indent="-609600">
              <a:lnSpc>
                <a:spcPct val="90000"/>
              </a:lnSpc>
              <a:buAutoNum type="arabicPeriod" startAt="2"/>
              <a:defRPr/>
            </a:pPr>
            <a:r>
              <a:rPr lang="cs-CZ" sz="3200" b="1" i="1" dirty="0">
                <a:solidFill>
                  <a:srgbClr val="000066"/>
                </a:solidFill>
              </a:rPr>
              <a:t>Aktivity</a:t>
            </a:r>
            <a:r>
              <a:rPr lang="cs-CZ" sz="3200" b="1" dirty="0">
                <a:solidFill>
                  <a:srgbClr val="000066"/>
                </a:solidFill>
              </a:rPr>
              <a:t>: (úkoly, případové studie apod., zadané vyučujícím, přednáška odborníka z praxe) – </a:t>
            </a:r>
            <a:r>
              <a:rPr lang="cs-CZ" sz="3200" b="1" dirty="0">
                <a:solidFill>
                  <a:srgbClr val="FF0000"/>
                </a:solidFill>
              </a:rPr>
              <a:t>10 bodů</a:t>
            </a:r>
          </a:p>
          <a:p>
            <a:pPr marL="609600" indent="-609600">
              <a:lnSpc>
                <a:spcPct val="90000"/>
              </a:lnSpc>
              <a:buAutoNum type="arabicPeriod" startAt="2"/>
              <a:defRPr/>
            </a:pPr>
            <a:r>
              <a:rPr lang="cs-CZ" sz="3200" b="1" i="1" dirty="0">
                <a:solidFill>
                  <a:srgbClr val="000066"/>
                </a:solidFill>
              </a:rPr>
              <a:t>Písemná zkouška:</a:t>
            </a:r>
            <a:r>
              <a:rPr lang="cs-CZ" sz="3200" b="1" dirty="0">
                <a:solidFill>
                  <a:srgbClr val="000066"/>
                </a:solidFill>
              </a:rPr>
              <a:t> </a:t>
            </a:r>
            <a:r>
              <a:rPr lang="cs-CZ" sz="3200" b="1" dirty="0">
                <a:solidFill>
                  <a:srgbClr val="FF0000"/>
                </a:solidFill>
              </a:rPr>
              <a:t>60 bodů</a:t>
            </a:r>
            <a:r>
              <a:rPr lang="cs-CZ" sz="3200" b="1" dirty="0">
                <a:solidFill>
                  <a:srgbClr val="000066"/>
                </a:solidFill>
              </a:rPr>
              <a:t>, charakter zkoušky bude upřesněn (fyzicky či online)</a:t>
            </a:r>
          </a:p>
          <a:p>
            <a:pPr>
              <a:lnSpc>
                <a:spcPct val="90000"/>
              </a:lnSpc>
              <a:defRPr/>
            </a:pPr>
            <a:endParaRPr lang="cs-CZ" sz="3200" b="1" dirty="0">
              <a:solidFill>
                <a:srgbClr val="000066"/>
              </a:solidFill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0066"/>
                </a:solidFill>
              </a:rPr>
              <a:t>      </a:t>
            </a:r>
            <a:r>
              <a:rPr lang="cs-CZ" sz="3200" b="1" dirty="0">
                <a:solidFill>
                  <a:srgbClr val="CC0000"/>
                </a:solidFill>
              </a:rPr>
              <a:t>Uzavření předmětu:  sumarizace bodů za všechny aktivity, max. 100 bodů </a:t>
            </a:r>
            <a:r>
              <a:rPr lang="cs-CZ" sz="3200" b="1" dirty="0">
                <a:solidFill>
                  <a:srgbClr val="000066"/>
                </a:solidFill>
              </a:rPr>
              <a:t>(úspěšnost min. 60 %)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1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6565" y="179969"/>
            <a:ext cx="5286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Seminární práce – výběr témat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826052"/>
            <a:ext cx="11469900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Anketa ke zjištění spokojenosti zákazníků 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(oslovení  8-10 zákazníků vybrané firmy), vyhodnocení odpovědí (dotazy zaměřené na produkty (nabízený - sortiment a služby), na ceny, na místo prodeje a marketingovou komunikaci. (8-10 otázek) + identifikační otázky (věk, vzdělání…) můžete pracovat ve dvojicích. Postupujte podle fází marketingového výzkumu v Marketingu. Přípravná fáze a realizační a vyhodnocovací fáze.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●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marketing vybrané firmy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(zaměření na produkt – zaměstnanec, jeho znalosti a dovednosti, vzdělávání…)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marketing vybrané firmy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(zaměření na cenu – pracovní motivace a odměňování)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marketing vybrané firmy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(zaměření na distribuci – vybavenost pracoviště)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marketing vybrané firmy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na interní komunikaci v podniku).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118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5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72696" y="179969"/>
            <a:ext cx="6498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Seminární práce – rámcová struktura SP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826052"/>
            <a:ext cx="11469900" cy="637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Anketa ke zjištění spokojenosti zákazníků</a:t>
            </a:r>
          </a:p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 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SP (krátké uvedení a cíl práce)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Stručná teoretická východiska marketingového výzkumu zákazníků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výzkum - anketa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Přípravná a realizační fáze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Vyhodnocení výsledků výzkumu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(Vyhodnocení průběhu výzkumu a shrnutí výsledků)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marketing vybrané firmy </a:t>
            </a:r>
          </a:p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SP (krátké uvedení a cíl práce)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Stručná teoretická východiska interního marketingu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 prvků marketingového mixu interního marketingu (podle toho, které si zvolíte)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(srovnání teorie s praxí)</a:t>
            </a:r>
          </a:p>
          <a:p>
            <a:endParaRPr lang="cs-CZ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118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0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94692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Vztahový marketing a CRM</a:t>
            </a:r>
          </a:p>
          <a:p>
            <a:pPr lvl="0"/>
            <a:endParaRPr lang="cs-CZ" sz="4000" b="1" cap="all" dirty="0">
              <a:solidFill>
                <a:schemeClr val="bg1"/>
              </a:solidFill>
            </a:endParaRPr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Témata </a:t>
            </a:r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1. tutoriálu</a:t>
            </a:r>
          </a:p>
          <a:p>
            <a:pPr lvl="0"/>
            <a:endParaRPr lang="cs-CZ" sz="4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84027" y="5926106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16EC1C7F-7035-483D-A507-74CAEC01036C}"/>
              </a:ext>
            </a:extLst>
          </p:cNvPr>
          <p:cNvSpPr txBox="1">
            <a:spLocks/>
          </p:cNvSpPr>
          <p:nvPr/>
        </p:nvSpPr>
        <p:spPr>
          <a:xfrm>
            <a:off x="5451564" y="1814925"/>
            <a:ext cx="5559133" cy="34940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Marketing a jeho vývojové změny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CRM a jeho podstata, přínosy a bariéry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CRM a hodnota v marketingu, loajalita zákazníků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Hlavní části CRM – strategická a analytická část </a:t>
            </a:r>
          </a:p>
          <a:p>
            <a:pPr marL="0" indent="0">
              <a:buNone/>
              <a:defRPr/>
            </a:pPr>
            <a:endParaRPr lang="cs-CZ" sz="2400" b="1" dirty="0"/>
          </a:p>
          <a:p>
            <a:pPr>
              <a:defRPr/>
            </a:pPr>
            <a:endParaRPr lang="cs-CZ" sz="2400" b="1" dirty="0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DE6B98FD-B761-42EF-919A-6BA19F71BF07}"/>
              </a:ext>
            </a:extLst>
          </p:cNvPr>
          <p:cNvSpPr/>
          <p:nvPr/>
        </p:nvSpPr>
        <p:spPr>
          <a:xfrm>
            <a:off x="4394447" y="3817398"/>
            <a:ext cx="603681" cy="399495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70A6E1A-B89F-4C9E-B521-CC3D95FC40B5}"/>
              </a:ext>
            </a:extLst>
          </p:cNvPr>
          <p:cNvSpPr txBox="1"/>
          <p:nvPr/>
        </p:nvSpPr>
        <p:spPr>
          <a:xfrm>
            <a:off x="1270487" y="5131293"/>
            <a:ext cx="312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Přístupy ke studiu</a:t>
            </a:r>
          </a:p>
        </p:txBody>
      </p:sp>
    </p:spTree>
    <p:extLst>
      <p:ext uri="{BB962C8B-B14F-4D97-AF65-F5344CB8AC3E}">
        <p14:creationId xmlns:p14="http://schemas.microsoft.com/office/powerpoint/2010/main" val="392978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4" y="718706"/>
            <a:ext cx="11889072" cy="6001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Marketing (M) 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- </a:t>
            </a:r>
            <a:r>
              <a:rPr lang="cs-CZ" sz="24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Co znamená?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Marketing je společenský a manažerský proces, jehož prostřednictvím uspokojují jednotlivci a skupiny své potřeby a přání v procesu výroby a směny produktů a hodnot (Kotler).</a:t>
            </a:r>
          </a:p>
          <a:p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r>
              <a:rPr lang="cs-CZ" altLang="cs-CZ" sz="2400" b="1" dirty="0">
                <a:solidFill>
                  <a:srgbClr val="FF0000"/>
                </a:solidFill>
              </a:rPr>
              <a:t>Transakční marketing</a:t>
            </a:r>
            <a:r>
              <a:rPr lang="cs-CZ" altLang="cs-CZ" sz="2400" b="1" dirty="0">
                <a:solidFill>
                  <a:srgbClr val="008080"/>
                </a:solidFill>
              </a:rPr>
              <a:t> – počátky M, zaměření jen na produkt a prodej, kontakty se zákazníky nepravidelné.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Přechod od transakčního M ke vztahovému: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v </a:t>
            </a:r>
            <a:r>
              <a:rPr lang="cs-CZ" altLang="cs-CZ" sz="2400" b="1" dirty="0">
                <a:solidFill>
                  <a:srgbClr val="008080"/>
                </a:solidFill>
              </a:rPr>
              <a:t>50. </a:t>
            </a:r>
            <a:r>
              <a:rPr lang="cs-CZ" altLang="cs-CZ" sz="2400" dirty="0">
                <a:solidFill>
                  <a:srgbClr val="008080"/>
                </a:solidFill>
              </a:rPr>
              <a:t>letech nastartování </a:t>
            </a:r>
            <a:r>
              <a:rPr lang="cs-CZ" altLang="cs-CZ" sz="2400" b="1" dirty="0">
                <a:solidFill>
                  <a:srgbClr val="008080"/>
                </a:solidFill>
              </a:rPr>
              <a:t>M.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008080"/>
                </a:solidFill>
              </a:rPr>
              <a:t>60. </a:t>
            </a:r>
            <a:r>
              <a:rPr lang="cs-CZ" altLang="cs-CZ" sz="2400" dirty="0">
                <a:solidFill>
                  <a:srgbClr val="008080"/>
                </a:solidFill>
              </a:rPr>
              <a:t>léta - Kotler a marketingové nástroje (4P, produkt, cena, distribuce a komunikace, později +lidé, materiální prostředí a procesy).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008080"/>
                </a:solidFill>
              </a:rPr>
              <a:t>70. </a:t>
            </a:r>
            <a:r>
              <a:rPr lang="cs-CZ" altLang="cs-CZ" sz="2400" dirty="0">
                <a:solidFill>
                  <a:srgbClr val="008080"/>
                </a:solidFill>
              </a:rPr>
              <a:t>léta začínají firmy spolupracovat, koncentrovat se (analýza marketingového prostředí),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008080"/>
                </a:solidFill>
              </a:rPr>
              <a:t>80. </a:t>
            </a:r>
            <a:r>
              <a:rPr lang="cs-CZ" altLang="cs-CZ" sz="2400" dirty="0">
                <a:solidFill>
                  <a:srgbClr val="008080"/>
                </a:solidFill>
              </a:rPr>
              <a:t>léta ve znamení dlouhodobosti M (vliv rostoucí konkurence). </a:t>
            </a:r>
          </a:p>
          <a:p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008080"/>
                </a:solidFill>
              </a:rPr>
              <a:t>90. </a:t>
            </a:r>
            <a:r>
              <a:rPr lang="cs-CZ" altLang="cs-CZ" sz="2400" dirty="0">
                <a:solidFill>
                  <a:srgbClr val="008080"/>
                </a:solidFill>
              </a:rPr>
              <a:t>léta – </a:t>
            </a:r>
            <a:r>
              <a:rPr lang="cs-CZ" altLang="cs-CZ" sz="2400" b="1" dirty="0">
                <a:solidFill>
                  <a:srgbClr val="008080"/>
                </a:solidFill>
              </a:rPr>
              <a:t>M</a:t>
            </a:r>
            <a:r>
              <a:rPr lang="cs-CZ" altLang="cs-CZ" sz="2400" dirty="0">
                <a:solidFill>
                  <a:srgbClr val="008080"/>
                </a:solidFill>
              </a:rPr>
              <a:t> vůdčí funkcí managementu a přechod od transakčního ke vztahovému M.</a:t>
            </a:r>
          </a:p>
          <a:p>
            <a:endParaRPr lang="cs-CZ" altLang="cs-CZ" sz="2400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Vztahový marketing </a:t>
            </a:r>
            <a:r>
              <a:rPr lang="cs-CZ" sz="2400" dirty="0">
                <a:solidFill>
                  <a:srgbClr val="008080"/>
                </a:solidFill>
              </a:rPr>
              <a:t>– zákazník nechce jen samotný produkt, ale celou komplexní službu, podniky chápou, že konkurovat mohou jen komplexním přístupem.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41598"/>
            <a:ext cx="5659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Marketing a jeho vývojové změny (1)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644403D-8AE4-4F2E-87D1-6DC8C89D2DFB}"/>
              </a:ext>
            </a:extLst>
          </p:cNvPr>
          <p:cNvSpPr txBox="1"/>
          <p:nvPr/>
        </p:nvSpPr>
        <p:spPr>
          <a:xfrm>
            <a:off x="7403976" y="15913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 - Marketing</a:t>
            </a:r>
          </a:p>
        </p:txBody>
      </p:sp>
    </p:spTree>
    <p:extLst>
      <p:ext uri="{BB962C8B-B14F-4D97-AF65-F5344CB8AC3E}">
        <p14:creationId xmlns:p14="http://schemas.microsoft.com/office/powerpoint/2010/main" val="1402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4" y="767471"/>
            <a:ext cx="11889072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Nová paradigmata marketingu: (myšlenkové přístupy k M v historickém vývoji)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M 1.0 </a:t>
            </a:r>
            <a:r>
              <a:rPr lang="cs-CZ" sz="2400" b="1" dirty="0">
                <a:solidFill>
                  <a:srgbClr val="008080"/>
                </a:solidFill>
              </a:rPr>
              <a:t>– transakční M, masový M, zpřesnění definice značky, IT ke zvýšení prodejnosti a efektivity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M 2.0 </a:t>
            </a:r>
            <a:r>
              <a:rPr lang="cs-CZ" sz="2400" b="1" dirty="0">
                <a:solidFill>
                  <a:srgbClr val="008080"/>
                </a:solidFill>
              </a:rPr>
              <a:t>– vztahový M, budování přímého zákaznického vztahu, správný produkt pro cenného zákazníka, široká definice značky (zákaznické zkušenosti a kulturní hodnoty), IT ke zvýšení hodnoty zákazníků (lepší propojení se zákazníky –zvýšení zájmu)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M 3.0 </a:t>
            </a:r>
            <a:r>
              <a:rPr lang="cs-CZ" sz="2400" b="1" dirty="0">
                <a:solidFill>
                  <a:srgbClr val="008080"/>
                </a:solidFill>
              </a:rPr>
              <a:t>– holistický přístup (vztahový M, integrovaný M, interní a výkonový M), multidimenzionální hodnota zákazníka, zákazník se stává zastáncem značky a spolutvůrce služby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M 4.0 </a:t>
            </a:r>
            <a:r>
              <a:rPr lang="cs-CZ" sz="2400" b="1" dirty="0">
                <a:solidFill>
                  <a:srgbClr val="008080"/>
                </a:solidFill>
              </a:rPr>
              <a:t>– přechod na digitální M, loajalita, omnichannel, humanizace prodeje a značky.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41598"/>
            <a:ext cx="5659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Marketing a jeho vývojové změny (1)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644403D-8AE4-4F2E-87D1-6DC8C89D2DFB}"/>
              </a:ext>
            </a:extLst>
          </p:cNvPr>
          <p:cNvSpPr txBox="1"/>
          <p:nvPr/>
        </p:nvSpPr>
        <p:spPr>
          <a:xfrm>
            <a:off x="6096000" y="163527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 - Marketing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470ADDF-8113-48CA-B269-89088AF12209}"/>
              </a:ext>
            </a:extLst>
          </p:cNvPr>
          <p:cNvSpPr txBox="1"/>
          <p:nvPr/>
        </p:nvSpPr>
        <p:spPr>
          <a:xfrm>
            <a:off x="251520" y="5840821"/>
            <a:ext cx="11571134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</a:t>
            </a:r>
            <a:r>
              <a:rPr lang="cs-CZ" b="1" dirty="0"/>
              <a:t>: Životní cyklus technologií (psací stroje), marketing společenské odpovědnosti,  humanistický marketing, humanizace prodeje (firma Datart), případová studie omnichannel a multichannel.</a:t>
            </a:r>
          </a:p>
        </p:txBody>
      </p:sp>
    </p:spTree>
    <p:extLst>
      <p:ext uri="{BB962C8B-B14F-4D97-AF65-F5344CB8AC3E}">
        <p14:creationId xmlns:p14="http://schemas.microsoft.com/office/powerpoint/2010/main" val="252704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3074</Words>
  <Application>Microsoft Office PowerPoint</Application>
  <PresentationFormat>Širokoúhlá obrazovka</PresentationFormat>
  <Paragraphs>288</Paragraphs>
  <Slides>25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Holistické pojetí marketingu (komplexní, celostní…</vt:lpstr>
      <vt:lpstr>Digitální marketing</vt:lpstr>
      <vt:lpstr>Datart humanizuje své prodejny – případová studie</vt:lpstr>
      <vt:lpstr>Vícekanálový marketing - omnichannelová  – řízení kanálů</vt:lpstr>
      <vt:lpstr>Prezentace aplikace PowerPoint</vt:lpstr>
      <vt:lpstr>Prezentace aplikace PowerPoint</vt:lpstr>
      <vt:lpstr>Prezentace aplikace PowerPoint</vt:lpstr>
      <vt:lpstr>Prezentace aplikace PowerPoint</vt:lpstr>
      <vt:lpstr>Hodnota zákazníka a její procesní zajištění, strategické CRM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275</cp:revision>
  <dcterms:created xsi:type="dcterms:W3CDTF">2016-11-25T20:36:16Z</dcterms:created>
  <dcterms:modified xsi:type="dcterms:W3CDTF">2022-09-11T15:44:43Z</dcterms:modified>
</cp:coreProperties>
</file>