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97" r:id="rId4"/>
    <p:sldId id="339" r:id="rId5"/>
    <p:sldId id="340" r:id="rId6"/>
    <p:sldId id="330" r:id="rId7"/>
    <p:sldId id="314" r:id="rId8"/>
    <p:sldId id="298" r:id="rId9"/>
    <p:sldId id="299" r:id="rId10"/>
    <p:sldId id="324" r:id="rId11"/>
    <p:sldId id="300" r:id="rId12"/>
    <p:sldId id="325" r:id="rId13"/>
    <p:sldId id="295" r:id="rId14"/>
    <p:sldId id="331" r:id="rId15"/>
    <p:sldId id="286" r:id="rId16"/>
    <p:sldId id="293" r:id="rId17"/>
    <p:sldId id="334" r:id="rId18"/>
    <p:sldId id="345" r:id="rId19"/>
    <p:sldId id="342" r:id="rId20"/>
    <p:sldId id="335" r:id="rId21"/>
    <p:sldId id="343" r:id="rId22"/>
    <p:sldId id="333" r:id="rId23"/>
    <p:sldId id="344" r:id="rId24"/>
    <p:sldId id="332" r:id="rId25"/>
    <p:sldId id="346" r:id="rId26"/>
    <p:sldId id="301" r:id="rId27"/>
    <p:sldId id="337" r:id="rId28"/>
    <p:sldId id="292" r:id="rId29"/>
    <p:sldId id="338" r:id="rId30"/>
    <p:sldId id="287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6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CF43F9-77F8-463E-B141-B5AFECBE4005}" type="doc">
      <dgm:prSet loTypeId="urn:microsoft.com/office/officeart/2005/8/layout/matrix3" loCatId="matrix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cs-CZ"/>
        </a:p>
      </dgm:t>
    </dgm:pt>
    <dgm:pt modelId="{99DEE7D9-E8C5-411F-91C6-2B0300E1ECA0}">
      <dgm:prSet phldrT="[Text]" custT="1"/>
      <dgm:spPr>
        <a:xfrm>
          <a:off x="1512617" y="288655"/>
          <a:ext cx="1185005" cy="1185005"/>
        </a:xfrm>
        <a:prstGeom prst="roundRect">
          <a:avLst/>
        </a:prstGeom>
      </dgm:spPr>
      <dgm:t>
        <a:bodyPr/>
        <a:lstStyle/>
        <a:p>
          <a:r>
            <a:rPr lang="cs-CZ" sz="2400">
              <a:latin typeface="Calibri"/>
              <a:ea typeface="+mn-ea"/>
              <a:cs typeface="+mn-cs"/>
            </a:rPr>
            <a:t>Vymezení, definování vnitřních služeb firmy</a:t>
          </a:r>
        </a:p>
      </dgm:t>
    </dgm:pt>
    <dgm:pt modelId="{735403E4-1E67-4765-952F-31A86B38CE84}" type="parTrans" cxnId="{8FACA360-BC9B-4F28-8E28-E9216FEEB809}">
      <dgm:prSet/>
      <dgm:spPr/>
      <dgm:t>
        <a:bodyPr/>
        <a:lstStyle/>
        <a:p>
          <a:endParaRPr lang="cs-CZ"/>
        </a:p>
      </dgm:t>
    </dgm:pt>
    <dgm:pt modelId="{9ED97A45-F29C-4B74-BCD2-3F6AF97C4599}" type="sibTrans" cxnId="{8FACA360-BC9B-4F28-8E28-E9216FEEB809}">
      <dgm:prSet/>
      <dgm:spPr/>
      <dgm:t>
        <a:bodyPr/>
        <a:lstStyle/>
        <a:p>
          <a:endParaRPr lang="cs-CZ"/>
        </a:p>
      </dgm:t>
    </dgm:pt>
    <dgm:pt modelId="{AFFD0D50-123B-4287-8877-A55315A41754}">
      <dgm:prSet phldrT="[Text]" custT="1"/>
      <dgm:spPr>
        <a:xfrm>
          <a:off x="2788777" y="288655"/>
          <a:ext cx="1185005" cy="1185005"/>
        </a:xfrm>
        <a:prstGeom prst="roundRect">
          <a:avLst/>
        </a:prstGeom>
      </dgm:spPr>
      <dgm:t>
        <a:bodyPr/>
        <a:lstStyle/>
        <a:p>
          <a:r>
            <a:rPr lang="cs-CZ" sz="2400">
              <a:latin typeface="Calibri"/>
              <a:ea typeface="+mn-ea"/>
              <a:cs typeface="+mn-cs"/>
            </a:rPr>
            <a:t>Vnitřní zajištění externího marketingu</a:t>
          </a:r>
        </a:p>
      </dgm:t>
    </dgm:pt>
    <dgm:pt modelId="{72D8C470-22C0-4B15-8B53-0959FB54DFE3}" type="parTrans" cxnId="{4E6F5BFD-F36D-4B65-9571-0A295A8C66D1}">
      <dgm:prSet/>
      <dgm:spPr/>
      <dgm:t>
        <a:bodyPr/>
        <a:lstStyle/>
        <a:p>
          <a:endParaRPr lang="cs-CZ"/>
        </a:p>
      </dgm:t>
    </dgm:pt>
    <dgm:pt modelId="{758A113B-2081-4F58-8D0C-F112137B8682}" type="sibTrans" cxnId="{4E6F5BFD-F36D-4B65-9571-0A295A8C66D1}">
      <dgm:prSet/>
      <dgm:spPr/>
      <dgm:t>
        <a:bodyPr/>
        <a:lstStyle/>
        <a:p>
          <a:endParaRPr lang="cs-CZ"/>
        </a:p>
      </dgm:t>
    </dgm:pt>
    <dgm:pt modelId="{644D12B2-BEB8-4AC3-9A1C-686CAE7F960B}">
      <dgm:prSet phldrT="[Text]" custT="1"/>
      <dgm:spPr>
        <a:xfrm>
          <a:off x="1512617" y="1564814"/>
          <a:ext cx="1185005" cy="1185005"/>
        </a:xfrm>
        <a:prstGeom prst="roundRect">
          <a:avLst/>
        </a:prstGeom>
      </dgm:spPr>
      <dgm:t>
        <a:bodyPr/>
        <a:lstStyle/>
        <a:p>
          <a:r>
            <a:rPr lang="cs-CZ" sz="2400" dirty="0">
              <a:latin typeface="Calibri"/>
              <a:ea typeface="+mn-ea"/>
              <a:cs typeface="+mn-cs"/>
            </a:rPr>
            <a:t>Tvorba pracovních míst</a:t>
          </a:r>
        </a:p>
      </dgm:t>
    </dgm:pt>
    <dgm:pt modelId="{9B9763AC-1E6C-49BB-9358-01FADCC69D66}" type="parTrans" cxnId="{7F12339C-A97C-4554-B6B3-CDCD73A62044}">
      <dgm:prSet/>
      <dgm:spPr/>
      <dgm:t>
        <a:bodyPr/>
        <a:lstStyle/>
        <a:p>
          <a:endParaRPr lang="cs-CZ"/>
        </a:p>
      </dgm:t>
    </dgm:pt>
    <dgm:pt modelId="{B89E980A-5562-4732-978F-4DCF0D94B9C3}" type="sibTrans" cxnId="{7F12339C-A97C-4554-B6B3-CDCD73A62044}">
      <dgm:prSet/>
      <dgm:spPr/>
      <dgm:t>
        <a:bodyPr/>
        <a:lstStyle/>
        <a:p>
          <a:endParaRPr lang="cs-CZ"/>
        </a:p>
      </dgm:t>
    </dgm:pt>
    <dgm:pt modelId="{440A449C-7334-4265-BBFD-30F3FDAAB8BF}">
      <dgm:prSet phldrT="[Text]" custT="1"/>
      <dgm:spPr>
        <a:xfrm>
          <a:off x="2788777" y="1564814"/>
          <a:ext cx="1185005" cy="1185005"/>
        </a:xfrm>
        <a:prstGeom prst="roundRect">
          <a:avLst/>
        </a:prstGeom>
      </dgm:spPr>
      <dgm:t>
        <a:bodyPr/>
        <a:lstStyle/>
        <a:p>
          <a:r>
            <a:rPr lang="cs-CZ" sz="2400">
              <a:latin typeface="Calibri"/>
              <a:ea typeface="+mn-ea"/>
              <a:cs typeface="+mn-cs"/>
            </a:rPr>
            <a:t>Pochopení interního marketingu</a:t>
          </a:r>
        </a:p>
      </dgm:t>
    </dgm:pt>
    <dgm:pt modelId="{6E7D9BAB-BC1D-40EA-8318-278B37F84579}" type="parTrans" cxnId="{B2D0C895-850D-4838-9A6F-AEAE2906F5D8}">
      <dgm:prSet/>
      <dgm:spPr/>
      <dgm:t>
        <a:bodyPr/>
        <a:lstStyle/>
        <a:p>
          <a:endParaRPr lang="cs-CZ"/>
        </a:p>
      </dgm:t>
    </dgm:pt>
    <dgm:pt modelId="{95ABC1E7-0606-4AA9-A4E7-4F6AF7C92F48}" type="sibTrans" cxnId="{B2D0C895-850D-4838-9A6F-AEAE2906F5D8}">
      <dgm:prSet/>
      <dgm:spPr/>
      <dgm:t>
        <a:bodyPr/>
        <a:lstStyle/>
        <a:p>
          <a:endParaRPr lang="cs-CZ"/>
        </a:p>
      </dgm:t>
    </dgm:pt>
    <dgm:pt modelId="{80382988-1B32-4F49-A9EC-65541CCA436E}" type="pres">
      <dgm:prSet presAssocID="{B5CF43F9-77F8-463E-B141-B5AFECBE4005}" presName="matrix" presStyleCnt="0">
        <dgm:presLayoutVars>
          <dgm:chMax val="1"/>
          <dgm:dir/>
          <dgm:resizeHandles val="exact"/>
        </dgm:presLayoutVars>
      </dgm:prSet>
      <dgm:spPr/>
    </dgm:pt>
    <dgm:pt modelId="{BB19F265-A4DC-4791-91FA-B70C3B57F600}" type="pres">
      <dgm:prSet presAssocID="{B5CF43F9-77F8-463E-B141-B5AFECBE4005}" presName="diamond" presStyleLbl="bgShp" presStyleIdx="0" presStyleCnt="1"/>
      <dgm:spPr>
        <a:xfrm>
          <a:off x="1223962" y="0"/>
          <a:ext cx="3038475" cy="3038475"/>
        </a:xfrm>
        <a:prstGeom prst="diamond">
          <a:avLst/>
        </a:prstGeom>
      </dgm:spPr>
    </dgm:pt>
    <dgm:pt modelId="{E8B036DB-5689-47DE-83F6-280A9306FBAB}" type="pres">
      <dgm:prSet presAssocID="{B5CF43F9-77F8-463E-B141-B5AFECBE4005}" presName="quad1" presStyleLbl="node1" presStyleIdx="0" presStyleCnt="4" custScaleX="242440" custScaleY="58237" custLinFactNeighborX="-84773" custLinFactNeighborY="-4187">
        <dgm:presLayoutVars>
          <dgm:chMax val="0"/>
          <dgm:chPref val="0"/>
          <dgm:bulletEnabled val="1"/>
        </dgm:presLayoutVars>
      </dgm:prSet>
      <dgm:spPr/>
    </dgm:pt>
    <dgm:pt modelId="{C85F9CF5-1340-4DFB-856D-2111C3503CD7}" type="pres">
      <dgm:prSet presAssocID="{B5CF43F9-77F8-463E-B141-B5AFECBE4005}" presName="quad2" presStyleLbl="node1" presStyleIdx="1" presStyleCnt="4" custScaleX="236270" custScaleY="63441" custLinFactNeighborX="70019" custLinFactNeighborY="-4511">
        <dgm:presLayoutVars>
          <dgm:chMax val="0"/>
          <dgm:chPref val="0"/>
          <dgm:bulletEnabled val="1"/>
        </dgm:presLayoutVars>
      </dgm:prSet>
      <dgm:spPr/>
    </dgm:pt>
    <dgm:pt modelId="{9338CDD8-DFA2-4642-B794-89846F1D19C2}" type="pres">
      <dgm:prSet presAssocID="{B5CF43F9-77F8-463E-B141-B5AFECBE4005}" presName="quad3" presStyleLbl="node1" presStyleIdx="2" presStyleCnt="4" custScaleX="235931" custScaleY="73162" custLinFactNeighborX="-83345" custLinFactNeighborY="-35741">
        <dgm:presLayoutVars>
          <dgm:chMax val="0"/>
          <dgm:chPref val="0"/>
          <dgm:bulletEnabled val="1"/>
        </dgm:presLayoutVars>
      </dgm:prSet>
      <dgm:spPr/>
    </dgm:pt>
    <dgm:pt modelId="{280B42C1-D8AF-43B1-B17D-8143F54B635F}" type="pres">
      <dgm:prSet presAssocID="{B5CF43F9-77F8-463E-B141-B5AFECBE4005}" presName="quad4" presStyleLbl="node1" presStyleIdx="3" presStyleCnt="4" custScaleX="228963" custScaleY="74769" custLinFactNeighborX="71383" custLinFactNeighborY="-33018">
        <dgm:presLayoutVars>
          <dgm:chMax val="0"/>
          <dgm:chPref val="0"/>
          <dgm:bulletEnabled val="1"/>
        </dgm:presLayoutVars>
      </dgm:prSet>
      <dgm:spPr/>
    </dgm:pt>
  </dgm:ptLst>
  <dgm:cxnLst>
    <dgm:cxn modelId="{B8CCBF24-8616-40D4-9AD9-0E877F0FF10F}" type="presOf" srcId="{B5CF43F9-77F8-463E-B141-B5AFECBE4005}" destId="{80382988-1B32-4F49-A9EC-65541CCA436E}" srcOrd="0" destOrd="0" presId="urn:microsoft.com/office/officeart/2005/8/layout/matrix3"/>
    <dgm:cxn modelId="{A1F5CE38-C3E7-44CF-B4F5-31618160A385}" type="presOf" srcId="{99DEE7D9-E8C5-411F-91C6-2B0300E1ECA0}" destId="{E8B036DB-5689-47DE-83F6-280A9306FBAB}" srcOrd="0" destOrd="0" presId="urn:microsoft.com/office/officeart/2005/8/layout/matrix3"/>
    <dgm:cxn modelId="{3355983C-9E2B-4D01-8A38-151643A14D54}" type="presOf" srcId="{AFFD0D50-123B-4287-8877-A55315A41754}" destId="{C85F9CF5-1340-4DFB-856D-2111C3503CD7}" srcOrd="0" destOrd="0" presId="urn:microsoft.com/office/officeart/2005/8/layout/matrix3"/>
    <dgm:cxn modelId="{8FACA360-BC9B-4F28-8E28-E9216FEEB809}" srcId="{B5CF43F9-77F8-463E-B141-B5AFECBE4005}" destId="{99DEE7D9-E8C5-411F-91C6-2B0300E1ECA0}" srcOrd="0" destOrd="0" parTransId="{735403E4-1E67-4765-952F-31A86B38CE84}" sibTransId="{9ED97A45-F29C-4B74-BCD2-3F6AF97C4599}"/>
    <dgm:cxn modelId="{B2D0C895-850D-4838-9A6F-AEAE2906F5D8}" srcId="{B5CF43F9-77F8-463E-B141-B5AFECBE4005}" destId="{440A449C-7334-4265-BBFD-30F3FDAAB8BF}" srcOrd="3" destOrd="0" parTransId="{6E7D9BAB-BC1D-40EA-8318-278B37F84579}" sibTransId="{95ABC1E7-0606-4AA9-A4E7-4F6AF7C92F48}"/>
    <dgm:cxn modelId="{7F12339C-A97C-4554-B6B3-CDCD73A62044}" srcId="{B5CF43F9-77F8-463E-B141-B5AFECBE4005}" destId="{644D12B2-BEB8-4AC3-9A1C-686CAE7F960B}" srcOrd="2" destOrd="0" parTransId="{9B9763AC-1E6C-49BB-9358-01FADCC69D66}" sibTransId="{B89E980A-5562-4732-978F-4DCF0D94B9C3}"/>
    <dgm:cxn modelId="{838B119D-3F0A-449D-B274-E9AA9050AE1C}" type="presOf" srcId="{440A449C-7334-4265-BBFD-30F3FDAAB8BF}" destId="{280B42C1-D8AF-43B1-B17D-8143F54B635F}" srcOrd="0" destOrd="0" presId="urn:microsoft.com/office/officeart/2005/8/layout/matrix3"/>
    <dgm:cxn modelId="{433052EC-C326-47BA-A2BD-90040A2E0CB7}" type="presOf" srcId="{644D12B2-BEB8-4AC3-9A1C-686CAE7F960B}" destId="{9338CDD8-DFA2-4642-B794-89846F1D19C2}" srcOrd="0" destOrd="0" presId="urn:microsoft.com/office/officeart/2005/8/layout/matrix3"/>
    <dgm:cxn modelId="{4E6F5BFD-F36D-4B65-9571-0A295A8C66D1}" srcId="{B5CF43F9-77F8-463E-B141-B5AFECBE4005}" destId="{AFFD0D50-123B-4287-8877-A55315A41754}" srcOrd="1" destOrd="0" parTransId="{72D8C470-22C0-4B15-8B53-0959FB54DFE3}" sibTransId="{758A113B-2081-4F58-8D0C-F112137B8682}"/>
    <dgm:cxn modelId="{0F9184CA-418E-485E-8EFD-59AB2E5C8E54}" type="presParOf" srcId="{80382988-1B32-4F49-A9EC-65541CCA436E}" destId="{BB19F265-A4DC-4791-91FA-B70C3B57F600}" srcOrd="0" destOrd="0" presId="urn:microsoft.com/office/officeart/2005/8/layout/matrix3"/>
    <dgm:cxn modelId="{1143FDA6-2149-439A-8CDB-20A36DB1231B}" type="presParOf" srcId="{80382988-1B32-4F49-A9EC-65541CCA436E}" destId="{E8B036DB-5689-47DE-83F6-280A9306FBAB}" srcOrd="1" destOrd="0" presId="urn:microsoft.com/office/officeart/2005/8/layout/matrix3"/>
    <dgm:cxn modelId="{699EC123-23F7-49A0-8273-3E310E4F4859}" type="presParOf" srcId="{80382988-1B32-4F49-A9EC-65541CCA436E}" destId="{C85F9CF5-1340-4DFB-856D-2111C3503CD7}" srcOrd="2" destOrd="0" presId="urn:microsoft.com/office/officeart/2005/8/layout/matrix3"/>
    <dgm:cxn modelId="{3FC6ADF7-9214-419F-82B6-A85E3573DE33}" type="presParOf" srcId="{80382988-1B32-4F49-A9EC-65541CCA436E}" destId="{9338CDD8-DFA2-4642-B794-89846F1D19C2}" srcOrd="3" destOrd="0" presId="urn:microsoft.com/office/officeart/2005/8/layout/matrix3"/>
    <dgm:cxn modelId="{0F7B5A18-0BC4-4F24-879B-3149C124454A}" type="presParOf" srcId="{80382988-1B32-4F49-A9EC-65541CCA436E}" destId="{280B42C1-D8AF-43B1-B17D-8143F54B635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8C223B-AF6B-4552-9E88-13E1AE6A318E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1D9F90D7-82CB-414F-81BA-5F833DD0EE51}">
      <dgm:prSet phldrT="[Text]" custT="1"/>
      <dgm:spPr/>
      <dgm:t>
        <a:bodyPr/>
        <a:lstStyle/>
        <a:p>
          <a:r>
            <a:rPr lang="cs-CZ" sz="1800"/>
            <a:t>Hodnoty pro zaměstnance</a:t>
          </a:r>
        </a:p>
      </dgm:t>
    </dgm:pt>
    <dgm:pt modelId="{CA6E095D-E022-46D9-AECC-142EEBB16644}" type="parTrans" cxnId="{26E76FA6-6D61-4D62-8B4C-6EC47936E56D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30EC6FDC-80D3-4F65-A9CA-202796CE9DF2}" type="sibTrans" cxnId="{26E76FA6-6D61-4D62-8B4C-6EC47936E56D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6B9283B3-BA44-47D6-8A1B-66BD2F6EDB9D}">
      <dgm:prSet phldrT="[Text]" custT="1"/>
      <dgm:spPr/>
      <dgm:t>
        <a:bodyPr/>
        <a:lstStyle/>
        <a:p>
          <a:r>
            <a:rPr lang="cs-CZ" sz="1800"/>
            <a:t>Spokojenost zaměstnanců</a:t>
          </a:r>
        </a:p>
      </dgm:t>
    </dgm:pt>
    <dgm:pt modelId="{4B901FBF-8ADB-4DED-9BD1-4F7849FD3F3E}" type="parTrans" cxnId="{EF216357-6C95-4321-9169-C3A86D604BCE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CD4DAE0F-C6BC-496C-83CD-A80D98719E4E}" type="sibTrans" cxnId="{EF216357-6C95-4321-9169-C3A86D604BCE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7261DA3A-6E04-4FAC-B4EA-BBFD234B8902}">
      <dgm:prSet phldrT="[Text]" custT="1"/>
      <dgm:spPr/>
      <dgm:t>
        <a:bodyPr/>
        <a:lstStyle/>
        <a:p>
          <a:r>
            <a:rPr lang="cs-CZ" sz="1800"/>
            <a:t>Loajální zaměstnanci</a:t>
          </a:r>
        </a:p>
      </dgm:t>
    </dgm:pt>
    <dgm:pt modelId="{F19D3244-C9DB-42C6-9925-E774698F00A8}" type="parTrans" cxnId="{995EF48C-24FA-4149-B0BF-08C008D8BF14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DF1B5D8B-7259-4146-B26E-EBF2EE6E1C27}" type="sibTrans" cxnId="{995EF48C-24FA-4149-B0BF-08C008D8BF14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2E3842F0-CD60-4A69-B3E7-7A0439080541}">
      <dgm:prSet phldrT="[Text]" custT="1"/>
      <dgm:spPr/>
      <dgm:t>
        <a:bodyPr/>
        <a:lstStyle/>
        <a:p>
          <a:r>
            <a:rPr lang="cs-CZ" sz="1800"/>
            <a:t>Hodnoty pro zákazníky</a:t>
          </a:r>
        </a:p>
      </dgm:t>
    </dgm:pt>
    <dgm:pt modelId="{E19F15C9-46B3-4AE4-A0A1-3BBC11F3A45D}" type="parTrans" cxnId="{88445B4D-4E46-43F2-AA3D-FEA5DC916D71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A5411408-DB25-4C77-BE47-04745157A3FB}" type="sibTrans" cxnId="{88445B4D-4E46-43F2-AA3D-FEA5DC916D71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F11B5BD8-1278-4FE4-8165-46052AE530F7}">
      <dgm:prSet phldrT="[Text]" custT="1"/>
      <dgm:spPr/>
      <dgm:t>
        <a:bodyPr/>
        <a:lstStyle/>
        <a:p>
          <a:r>
            <a:rPr lang="cs-CZ" sz="1800"/>
            <a:t>Spokojenost zákazníků</a:t>
          </a:r>
        </a:p>
      </dgm:t>
    </dgm:pt>
    <dgm:pt modelId="{F9985A32-5A44-464E-8A76-0BC3CDEA0776}" type="parTrans" cxnId="{78887E4E-22F9-4761-87CF-212F44ECA9C4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75A484AA-15B4-45EE-97CF-D605E980083E}" type="sibTrans" cxnId="{78887E4E-22F9-4761-87CF-212F44ECA9C4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79C9727B-6AB4-4A30-BBFB-51BEA740E731}">
      <dgm:prSet phldrT="[Text]" custT="1"/>
      <dgm:spPr/>
      <dgm:t>
        <a:bodyPr/>
        <a:lstStyle/>
        <a:p>
          <a:r>
            <a:rPr lang="cs-CZ" sz="2000"/>
            <a:t>Loajální zákazníky</a:t>
          </a:r>
        </a:p>
      </dgm:t>
    </dgm:pt>
    <dgm:pt modelId="{96CECD9A-9101-4B4D-9D39-92EB17711B82}" type="parTrans" cxnId="{227F93BF-C42B-4038-B199-3C56C200E4C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A098C99A-5D72-43BD-BC5B-98A41E8723C5}" type="sibTrans" cxnId="{227F93BF-C42B-4038-B199-3C56C200E4C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A6A5C45F-418E-4365-910E-E439A711E3BA}">
      <dgm:prSet phldrT="[Text]" custT="1"/>
      <dgm:spPr/>
      <dgm:t>
        <a:bodyPr/>
        <a:lstStyle/>
        <a:p>
          <a:r>
            <a:rPr lang="cs-CZ" sz="1800"/>
            <a:t>Udržení zákazníků</a:t>
          </a:r>
        </a:p>
      </dgm:t>
    </dgm:pt>
    <dgm:pt modelId="{28096841-1B3D-4F90-8B62-7E7DFCE19E3F}" type="parTrans" cxnId="{B4961437-B5DD-46B6-AD61-526A02FF8044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FD7229A2-E223-4152-BD91-5562FEFB66A9}" type="sibTrans" cxnId="{B4961437-B5DD-46B6-AD61-526A02FF8044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0B8998BB-E297-43D1-AA45-1F649AEC3448}">
      <dgm:prSet phldrT="[Text]" custT="1"/>
      <dgm:spPr/>
      <dgm:t>
        <a:bodyPr/>
        <a:lstStyle/>
        <a:p>
          <a:r>
            <a:rPr lang="cs-CZ" sz="2400"/>
            <a:t>Zisk</a:t>
          </a:r>
        </a:p>
      </dgm:t>
    </dgm:pt>
    <dgm:pt modelId="{9BE871FB-A6DD-48A1-B6C2-FFFC21EECC7A}" type="parTrans" cxnId="{54E792DC-CB0C-4BC8-8255-112F7C5019B8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8F5CDE96-32E6-4656-AC8B-74952CA271EE}" type="sibTrans" cxnId="{54E792DC-CB0C-4BC8-8255-112F7C5019B8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84542ADD-DD42-4524-9C7C-FC4798A89C10}" type="pres">
      <dgm:prSet presAssocID="{328C223B-AF6B-4552-9E88-13E1AE6A318E}" presName="cycle" presStyleCnt="0">
        <dgm:presLayoutVars>
          <dgm:dir/>
          <dgm:resizeHandles val="exact"/>
        </dgm:presLayoutVars>
      </dgm:prSet>
      <dgm:spPr/>
    </dgm:pt>
    <dgm:pt modelId="{6743B69A-EC8B-466A-860B-BE8FA44F9EFD}" type="pres">
      <dgm:prSet presAssocID="{1D9F90D7-82CB-414F-81BA-5F833DD0EE51}" presName="node" presStyleLbl="node1" presStyleIdx="0" presStyleCnt="8" custScaleX="127379" custScaleY="99215">
        <dgm:presLayoutVars>
          <dgm:bulletEnabled val="1"/>
        </dgm:presLayoutVars>
      </dgm:prSet>
      <dgm:spPr/>
    </dgm:pt>
    <dgm:pt modelId="{FCEFFA0E-1D54-459B-937A-22100C97DA8F}" type="pres">
      <dgm:prSet presAssocID="{1D9F90D7-82CB-414F-81BA-5F833DD0EE51}" presName="spNode" presStyleCnt="0"/>
      <dgm:spPr/>
    </dgm:pt>
    <dgm:pt modelId="{5D08E3FD-0A0A-46B0-B37B-896D72B4F86E}" type="pres">
      <dgm:prSet presAssocID="{30EC6FDC-80D3-4F65-A9CA-202796CE9DF2}" presName="sibTrans" presStyleLbl="sibTrans1D1" presStyleIdx="0" presStyleCnt="8"/>
      <dgm:spPr/>
    </dgm:pt>
    <dgm:pt modelId="{66830140-F1D2-4D11-BC90-C9E7B84A33A8}" type="pres">
      <dgm:prSet presAssocID="{6B9283B3-BA44-47D6-8A1B-66BD2F6EDB9D}" presName="node" presStyleLbl="node1" presStyleIdx="1" presStyleCnt="8" custScaleX="127379" custScaleY="99215">
        <dgm:presLayoutVars>
          <dgm:bulletEnabled val="1"/>
        </dgm:presLayoutVars>
      </dgm:prSet>
      <dgm:spPr/>
    </dgm:pt>
    <dgm:pt modelId="{879A575C-D285-4F78-8493-3FC874C08E24}" type="pres">
      <dgm:prSet presAssocID="{6B9283B3-BA44-47D6-8A1B-66BD2F6EDB9D}" presName="spNode" presStyleCnt="0"/>
      <dgm:spPr/>
    </dgm:pt>
    <dgm:pt modelId="{E91076A1-A6CB-46FD-B0FA-1CAF4D7B6470}" type="pres">
      <dgm:prSet presAssocID="{CD4DAE0F-C6BC-496C-83CD-A80D98719E4E}" presName="sibTrans" presStyleLbl="sibTrans1D1" presStyleIdx="1" presStyleCnt="8"/>
      <dgm:spPr/>
    </dgm:pt>
    <dgm:pt modelId="{293F9276-64AB-422C-BC0E-C8D1627B7AF3}" type="pres">
      <dgm:prSet presAssocID="{7261DA3A-6E04-4FAC-B4EA-BBFD234B8902}" presName="node" presStyleLbl="node1" presStyleIdx="2" presStyleCnt="8" custScaleX="127379" custScaleY="99215">
        <dgm:presLayoutVars>
          <dgm:bulletEnabled val="1"/>
        </dgm:presLayoutVars>
      </dgm:prSet>
      <dgm:spPr/>
    </dgm:pt>
    <dgm:pt modelId="{F68B63DC-9FDA-43CA-92CF-73C0ADA82042}" type="pres">
      <dgm:prSet presAssocID="{7261DA3A-6E04-4FAC-B4EA-BBFD234B8902}" presName="spNode" presStyleCnt="0"/>
      <dgm:spPr/>
    </dgm:pt>
    <dgm:pt modelId="{0551F72B-A344-4517-A87C-C13C81648088}" type="pres">
      <dgm:prSet presAssocID="{DF1B5D8B-7259-4146-B26E-EBF2EE6E1C27}" presName="sibTrans" presStyleLbl="sibTrans1D1" presStyleIdx="2" presStyleCnt="8"/>
      <dgm:spPr/>
    </dgm:pt>
    <dgm:pt modelId="{FFA0F3DB-B04F-4E49-8F7B-1C849047E54E}" type="pres">
      <dgm:prSet presAssocID="{2E3842F0-CD60-4A69-B3E7-7A0439080541}" presName="node" presStyleLbl="node1" presStyleIdx="3" presStyleCnt="8" custScaleX="127379" custScaleY="99215">
        <dgm:presLayoutVars>
          <dgm:bulletEnabled val="1"/>
        </dgm:presLayoutVars>
      </dgm:prSet>
      <dgm:spPr/>
    </dgm:pt>
    <dgm:pt modelId="{B8944C9D-EABE-43B5-A844-839788B18063}" type="pres">
      <dgm:prSet presAssocID="{2E3842F0-CD60-4A69-B3E7-7A0439080541}" presName="spNode" presStyleCnt="0"/>
      <dgm:spPr/>
    </dgm:pt>
    <dgm:pt modelId="{1827AF02-8D4B-4F9F-8A6B-FD69E22E080D}" type="pres">
      <dgm:prSet presAssocID="{A5411408-DB25-4C77-BE47-04745157A3FB}" presName="sibTrans" presStyleLbl="sibTrans1D1" presStyleIdx="3" presStyleCnt="8"/>
      <dgm:spPr/>
    </dgm:pt>
    <dgm:pt modelId="{2181AF07-D241-4D07-947E-ED89C6EAEF4A}" type="pres">
      <dgm:prSet presAssocID="{F11B5BD8-1278-4FE4-8165-46052AE530F7}" presName="node" presStyleLbl="node1" presStyleIdx="4" presStyleCnt="8" custScaleX="127379" custScaleY="99215">
        <dgm:presLayoutVars>
          <dgm:bulletEnabled val="1"/>
        </dgm:presLayoutVars>
      </dgm:prSet>
      <dgm:spPr/>
    </dgm:pt>
    <dgm:pt modelId="{77163DF4-2ED8-4E3C-B075-C01D820B5560}" type="pres">
      <dgm:prSet presAssocID="{F11B5BD8-1278-4FE4-8165-46052AE530F7}" presName="spNode" presStyleCnt="0"/>
      <dgm:spPr/>
    </dgm:pt>
    <dgm:pt modelId="{1A7E973C-90BD-4E73-935A-17EC59500ACF}" type="pres">
      <dgm:prSet presAssocID="{75A484AA-15B4-45EE-97CF-D605E980083E}" presName="sibTrans" presStyleLbl="sibTrans1D1" presStyleIdx="4" presStyleCnt="8"/>
      <dgm:spPr/>
    </dgm:pt>
    <dgm:pt modelId="{AB5D395E-2503-43FE-81D0-16225764EA7F}" type="pres">
      <dgm:prSet presAssocID="{79C9727B-6AB4-4A30-BBFB-51BEA740E731}" presName="node" presStyleLbl="node1" presStyleIdx="5" presStyleCnt="8" custScaleX="127379" custScaleY="99215">
        <dgm:presLayoutVars>
          <dgm:bulletEnabled val="1"/>
        </dgm:presLayoutVars>
      </dgm:prSet>
      <dgm:spPr/>
    </dgm:pt>
    <dgm:pt modelId="{E5AB8B19-DB88-4173-AB97-A020D13072E5}" type="pres">
      <dgm:prSet presAssocID="{79C9727B-6AB4-4A30-BBFB-51BEA740E731}" presName="spNode" presStyleCnt="0"/>
      <dgm:spPr/>
    </dgm:pt>
    <dgm:pt modelId="{87FAA751-DBC5-43AD-AB05-85441163F850}" type="pres">
      <dgm:prSet presAssocID="{A098C99A-5D72-43BD-BC5B-98A41E8723C5}" presName="sibTrans" presStyleLbl="sibTrans1D1" presStyleIdx="5" presStyleCnt="8"/>
      <dgm:spPr/>
    </dgm:pt>
    <dgm:pt modelId="{286851A1-6550-4343-B5B6-752A710B641B}" type="pres">
      <dgm:prSet presAssocID="{A6A5C45F-418E-4365-910E-E439A711E3BA}" presName="node" presStyleLbl="node1" presStyleIdx="6" presStyleCnt="8" custScaleX="127379" custScaleY="99215">
        <dgm:presLayoutVars>
          <dgm:bulletEnabled val="1"/>
        </dgm:presLayoutVars>
      </dgm:prSet>
      <dgm:spPr/>
    </dgm:pt>
    <dgm:pt modelId="{B9D018EC-A6CF-4E93-ABC9-A86F672E86D2}" type="pres">
      <dgm:prSet presAssocID="{A6A5C45F-418E-4365-910E-E439A711E3BA}" presName="spNode" presStyleCnt="0"/>
      <dgm:spPr/>
    </dgm:pt>
    <dgm:pt modelId="{B29649FE-37A0-442F-B3D5-36D4AD8E0289}" type="pres">
      <dgm:prSet presAssocID="{FD7229A2-E223-4152-BD91-5562FEFB66A9}" presName="sibTrans" presStyleLbl="sibTrans1D1" presStyleIdx="6" presStyleCnt="8"/>
      <dgm:spPr/>
    </dgm:pt>
    <dgm:pt modelId="{5ED00708-F7A1-4BE9-8EB3-8EB79916298D}" type="pres">
      <dgm:prSet presAssocID="{0B8998BB-E297-43D1-AA45-1F649AEC3448}" presName="node" presStyleLbl="node1" presStyleIdx="7" presStyleCnt="8" custScaleX="127379" custScaleY="99215">
        <dgm:presLayoutVars>
          <dgm:bulletEnabled val="1"/>
        </dgm:presLayoutVars>
      </dgm:prSet>
      <dgm:spPr/>
    </dgm:pt>
    <dgm:pt modelId="{06708DFB-AB36-4621-A47E-C881B523ECDF}" type="pres">
      <dgm:prSet presAssocID="{0B8998BB-E297-43D1-AA45-1F649AEC3448}" presName="spNode" presStyleCnt="0"/>
      <dgm:spPr/>
    </dgm:pt>
    <dgm:pt modelId="{D379DDEB-F9C4-4516-BB2C-91D9313FD8D0}" type="pres">
      <dgm:prSet presAssocID="{8F5CDE96-32E6-4656-AC8B-74952CA271EE}" presName="sibTrans" presStyleLbl="sibTrans1D1" presStyleIdx="7" presStyleCnt="8"/>
      <dgm:spPr/>
    </dgm:pt>
  </dgm:ptLst>
  <dgm:cxnLst>
    <dgm:cxn modelId="{EA116105-2CD6-4DC1-8944-4290CA0CCABF}" type="presOf" srcId="{A098C99A-5D72-43BD-BC5B-98A41E8723C5}" destId="{87FAA751-DBC5-43AD-AB05-85441163F850}" srcOrd="0" destOrd="0" presId="urn:microsoft.com/office/officeart/2005/8/layout/cycle5"/>
    <dgm:cxn modelId="{11D79007-3631-4039-B6C5-2AE96ED8E214}" type="presOf" srcId="{A5411408-DB25-4C77-BE47-04745157A3FB}" destId="{1827AF02-8D4B-4F9F-8A6B-FD69E22E080D}" srcOrd="0" destOrd="0" presId="urn:microsoft.com/office/officeart/2005/8/layout/cycle5"/>
    <dgm:cxn modelId="{A969D324-9004-41DD-856C-6C4819EF92A5}" type="presOf" srcId="{DF1B5D8B-7259-4146-B26E-EBF2EE6E1C27}" destId="{0551F72B-A344-4517-A87C-C13C81648088}" srcOrd="0" destOrd="0" presId="urn:microsoft.com/office/officeart/2005/8/layout/cycle5"/>
    <dgm:cxn modelId="{51019427-1091-47AF-9617-AB882910FDB7}" type="presOf" srcId="{FD7229A2-E223-4152-BD91-5562FEFB66A9}" destId="{B29649FE-37A0-442F-B3D5-36D4AD8E0289}" srcOrd="0" destOrd="0" presId="urn:microsoft.com/office/officeart/2005/8/layout/cycle5"/>
    <dgm:cxn modelId="{B4961437-B5DD-46B6-AD61-526A02FF8044}" srcId="{328C223B-AF6B-4552-9E88-13E1AE6A318E}" destId="{A6A5C45F-418E-4365-910E-E439A711E3BA}" srcOrd="6" destOrd="0" parTransId="{28096841-1B3D-4F90-8B62-7E7DFCE19E3F}" sibTransId="{FD7229A2-E223-4152-BD91-5562FEFB66A9}"/>
    <dgm:cxn modelId="{96B85445-86DD-4B8E-BAFC-5885C9040C23}" type="presOf" srcId="{1D9F90D7-82CB-414F-81BA-5F833DD0EE51}" destId="{6743B69A-EC8B-466A-860B-BE8FA44F9EFD}" srcOrd="0" destOrd="0" presId="urn:microsoft.com/office/officeart/2005/8/layout/cycle5"/>
    <dgm:cxn modelId="{91046A6A-04E0-4B69-9A63-BB6932E21331}" type="presOf" srcId="{6B9283B3-BA44-47D6-8A1B-66BD2F6EDB9D}" destId="{66830140-F1D2-4D11-BC90-C9E7B84A33A8}" srcOrd="0" destOrd="0" presId="urn:microsoft.com/office/officeart/2005/8/layout/cycle5"/>
    <dgm:cxn modelId="{88445B4D-4E46-43F2-AA3D-FEA5DC916D71}" srcId="{328C223B-AF6B-4552-9E88-13E1AE6A318E}" destId="{2E3842F0-CD60-4A69-B3E7-7A0439080541}" srcOrd="3" destOrd="0" parTransId="{E19F15C9-46B3-4AE4-A0A1-3BBC11F3A45D}" sibTransId="{A5411408-DB25-4C77-BE47-04745157A3FB}"/>
    <dgm:cxn modelId="{78887E4E-22F9-4761-87CF-212F44ECA9C4}" srcId="{328C223B-AF6B-4552-9E88-13E1AE6A318E}" destId="{F11B5BD8-1278-4FE4-8165-46052AE530F7}" srcOrd="4" destOrd="0" parTransId="{F9985A32-5A44-464E-8A76-0BC3CDEA0776}" sibTransId="{75A484AA-15B4-45EE-97CF-D605E980083E}"/>
    <dgm:cxn modelId="{30CD7252-CF69-4EC7-A885-03EA4B858A45}" type="presOf" srcId="{8F5CDE96-32E6-4656-AC8B-74952CA271EE}" destId="{D379DDEB-F9C4-4516-BB2C-91D9313FD8D0}" srcOrd="0" destOrd="0" presId="urn:microsoft.com/office/officeart/2005/8/layout/cycle5"/>
    <dgm:cxn modelId="{EF216357-6C95-4321-9169-C3A86D604BCE}" srcId="{328C223B-AF6B-4552-9E88-13E1AE6A318E}" destId="{6B9283B3-BA44-47D6-8A1B-66BD2F6EDB9D}" srcOrd="1" destOrd="0" parTransId="{4B901FBF-8ADB-4DED-9BD1-4F7849FD3F3E}" sibTransId="{CD4DAE0F-C6BC-496C-83CD-A80D98719E4E}"/>
    <dgm:cxn modelId="{3022197D-D5B5-4718-B733-C5A9E9B6AD06}" type="presOf" srcId="{79C9727B-6AB4-4A30-BBFB-51BEA740E731}" destId="{AB5D395E-2503-43FE-81D0-16225764EA7F}" srcOrd="0" destOrd="0" presId="urn:microsoft.com/office/officeart/2005/8/layout/cycle5"/>
    <dgm:cxn modelId="{995EF48C-24FA-4149-B0BF-08C008D8BF14}" srcId="{328C223B-AF6B-4552-9E88-13E1AE6A318E}" destId="{7261DA3A-6E04-4FAC-B4EA-BBFD234B8902}" srcOrd="2" destOrd="0" parTransId="{F19D3244-C9DB-42C6-9925-E774698F00A8}" sibTransId="{DF1B5D8B-7259-4146-B26E-EBF2EE6E1C27}"/>
    <dgm:cxn modelId="{190E3A94-985A-4E21-9CE4-9FA276B9038E}" type="presOf" srcId="{2E3842F0-CD60-4A69-B3E7-7A0439080541}" destId="{FFA0F3DB-B04F-4E49-8F7B-1C849047E54E}" srcOrd="0" destOrd="0" presId="urn:microsoft.com/office/officeart/2005/8/layout/cycle5"/>
    <dgm:cxn modelId="{E4B322A5-F257-4333-824D-7835D0544409}" type="presOf" srcId="{328C223B-AF6B-4552-9E88-13E1AE6A318E}" destId="{84542ADD-DD42-4524-9C7C-FC4798A89C10}" srcOrd="0" destOrd="0" presId="urn:microsoft.com/office/officeart/2005/8/layout/cycle5"/>
    <dgm:cxn modelId="{26E76FA6-6D61-4D62-8B4C-6EC47936E56D}" srcId="{328C223B-AF6B-4552-9E88-13E1AE6A318E}" destId="{1D9F90D7-82CB-414F-81BA-5F833DD0EE51}" srcOrd="0" destOrd="0" parTransId="{CA6E095D-E022-46D9-AECC-142EEBB16644}" sibTransId="{30EC6FDC-80D3-4F65-A9CA-202796CE9DF2}"/>
    <dgm:cxn modelId="{BD073CAC-C396-4B27-9477-06C56FCF6302}" type="presOf" srcId="{A6A5C45F-418E-4365-910E-E439A711E3BA}" destId="{286851A1-6550-4343-B5B6-752A710B641B}" srcOrd="0" destOrd="0" presId="urn:microsoft.com/office/officeart/2005/8/layout/cycle5"/>
    <dgm:cxn modelId="{C22E95AF-D36F-4318-BAAF-E3ED2ECED205}" type="presOf" srcId="{30EC6FDC-80D3-4F65-A9CA-202796CE9DF2}" destId="{5D08E3FD-0A0A-46B0-B37B-896D72B4F86E}" srcOrd="0" destOrd="0" presId="urn:microsoft.com/office/officeart/2005/8/layout/cycle5"/>
    <dgm:cxn modelId="{B09084BC-6C3F-4A88-A231-52891CD4859E}" type="presOf" srcId="{7261DA3A-6E04-4FAC-B4EA-BBFD234B8902}" destId="{293F9276-64AB-422C-BC0E-C8D1627B7AF3}" srcOrd="0" destOrd="0" presId="urn:microsoft.com/office/officeart/2005/8/layout/cycle5"/>
    <dgm:cxn modelId="{227F93BF-C42B-4038-B199-3C56C200E4C3}" srcId="{328C223B-AF6B-4552-9E88-13E1AE6A318E}" destId="{79C9727B-6AB4-4A30-BBFB-51BEA740E731}" srcOrd="5" destOrd="0" parTransId="{96CECD9A-9101-4B4D-9D39-92EB17711B82}" sibTransId="{A098C99A-5D72-43BD-BC5B-98A41E8723C5}"/>
    <dgm:cxn modelId="{460ACABF-53C1-46A9-9647-035DBB89E3CA}" type="presOf" srcId="{0B8998BB-E297-43D1-AA45-1F649AEC3448}" destId="{5ED00708-F7A1-4BE9-8EB3-8EB79916298D}" srcOrd="0" destOrd="0" presId="urn:microsoft.com/office/officeart/2005/8/layout/cycle5"/>
    <dgm:cxn modelId="{F17353CC-4017-4F7D-9D9A-333B8F0534E7}" type="presOf" srcId="{75A484AA-15B4-45EE-97CF-D605E980083E}" destId="{1A7E973C-90BD-4E73-935A-17EC59500ACF}" srcOrd="0" destOrd="0" presId="urn:microsoft.com/office/officeart/2005/8/layout/cycle5"/>
    <dgm:cxn modelId="{B75BD5D7-96CE-428C-B2AE-1FF6A68A33B3}" type="presOf" srcId="{CD4DAE0F-C6BC-496C-83CD-A80D98719E4E}" destId="{E91076A1-A6CB-46FD-B0FA-1CAF4D7B6470}" srcOrd="0" destOrd="0" presId="urn:microsoft.com/office/officeart/2005/8/layout/cycle5"/>
    <dgm:cxn modelId="{54E792DC-CB0C-4BC8-8255-112F7C5019B8}" srcId="{328C223B-AF6B-4552-9E88-13E1AE6A318E}" destId="{0B8998BB-E297-43D1-AA45-1F649AEC3448}" srcOrd="7" destOrd="0" parTransId="{9BE871FB-A6DD-48A1-B6C2-FFFC21EECC7A}" sibTransId="{8F5CDE96-32E6-4656-AC8B-74952CA271EE}"/>
    <dgm:cxn modelId="{C96906F4-5EB0-4C58-ADEE-35F6CAE0417C}" type="presOf" srcId="{F11B5BD8-1278-4FE4-8165-46052AE530F7}" destId="{2181AF07-D241-4D07-947E-ED89C6EAEF4A}" srcOrd="0" destOrd="0" presId="urn:microsoft.com/office/officeart/2005/8/layout/cycle5"/>
    <dgm:cxn modelId="{4D3E530A-C77F-438F-A5FF-328DB411E74D}" type="presParOf" srcId="{84542ADD-DD42-4524-9C7C-FC4798A89C10}" destId="{6743B69A-EC8B-466A-860B-BE8FA44F9EFD}" srcOrd="0" destOrd="0" presId="urn:microsoft.com/office/officeart/2005/8/layout/cycle5"/>
    <dgm:cxn modelId="{6AD91AA8-7F63-4DB3-B294-8F79A5384EAF}" type="presParOf" srcId="{84542ADD-DD42-4524-9C7C-FC4798A89C10}" destId="{FCEFFA0E-1D54-459B-937A-22100C97DA8F}" srcOrd="1" destOrd="0" presId="urn:microsoft.com/office/officeart/2005/8/layout/cycle5"/>
    <dgm:cxn modelId="{FB4417C6-7AD3-4B73-845B-949578AC9353}" type="presParOf" srcId="{84542ADD-DD42-4524-9C7C-FC4798A89C10}" destId="{5D08E3FD-0A0A-46B0-B37B-896D72B4F86E}" srcOrd="2" destOrd="0" presId="urn:microsoft.com/office/officeart/2005/8/layout/cycle5"/>
    <dgm:cxn modelId="{31115239-203E-428B-BEAE-6E2EDD62C4C1}" type="presParOf" srcId="{84542ADD-DD42-4524-9C7C-FC4798A89C10}" destId="{66830140-F1D2-4D11-BC90-C9E7B84A33A8}" srcOrd="3" destOrd="0" presId="urn:microsoft.com/office/officeart/2005/8/layout/cycle5"/>
    <dgm:cxn modelId="{482E3994-E317-4D16-B9EA-FFBFCBDE1546}" type="presParOf" srcId="{84542ADD-DD42-4524-9C7C-FC4798A89C10}" destId="{879A575C-D285-4F78-8493-3FC874C08E24}" srcOrd="4" destOrd="0" presId="urn:microsoft.com/office/officeart/2005/8/layout/cycle5"/>
    <dgm:cxn modelId="{1EA55F97-2416-4C36-8E17-C36C0282537A}" type="presParOf" srcId="{84542ADD-DD42-4524-9C7C-FC4798A89C10}" destId="{E91076A1-A6CB-46FD-B0FA-1CAF4D7B6470}" srcOrd="5" destOrd="0" presId="urn:microsoft.com/office/officeart/2005/8/layout/cycle5"/>
    <dgm:cxn modelId="{E10F4F90-B625-4A0D-848C-B56C0F8DC798}" type="presParOf" srcId="{84542ADD-DD42-4524-9C7C-FC4798A89C10}" destId="{293F9276-64AB-422C-BC0E-C8D1627B7AF3}" srcOrd="6" destOrd="0" presId="urn:microsoft.com/office/officeart/2005/8/layout/cycle5"/>
    <dgm:cxn modelId="{2B1F0629-819E-49CC-9E6C-7D0E39BB28D8}" type="presParOf" srcId="{84542ADD-DD42-4524-9C7C-FC4798A89C10}" destId="{F68B63DC-9FDA-43CA-92CF-73C0ADA82042}" srcOrd="7" destOrd="0" presId="urn:microsoft.com/office/officeart/2005/8/layout/cycle5"/>
    <dgm:cxn modelId="{C31BD6B1-D7C1-47C4-98B4-7E539A1E881B}" type="presParOf" srcId="{84542ADD-DD42-4524-9C7C-FC4798A89C10}" destId="{0551F72B-A344-4517-A87C-C13C81648088}" srcOrd="8" destOrd="0" presId="urn:microsoft.com/office/officeart/2005/8/layout/cycle5"/>
    <dgm:cxn modelId="{CF4B9EE9-EAAB-469C-9E0C-B16E1BC86745}" type="presParOf" srcId="{84542ADD-DD42-4524-9C7C-FC4798A89C10}" destId="{FFA0F3DB-B04F-4E49-8F7B-1C849047E54E}" srcOrd="9" destOrd="0" presId="urn:microsoft.com/office/officeart/2005/8/layout/cycle5"/>
    <dgm:cxn modelId="{B9E2BB6B-DF5C-4DB0-9458-2231A1B10BC6}" type="presParOf" srcId="{84542ADD-DD42-4524-9C7C-FC4798A89C10}" destId="{B8944C9D-EABE-43B5-A844-839788B18063}" srcOrd="10" destOrd="0" presId="urn:microsoft.com/office/officeart/2005/8/layout/cycle5"/>
    <dgm:cxn modelId="{06797CC3-C6C1-46A5-A91B-2D6462E57F47}" type="presParOf" srcId="{84542ADD-DD42-4524-9C7C-FC4798A89C10}" destId="{1827AF02-8D4B-4F9F-8A6B-FD69E22E080D}" srcOrd="11" destOrd="0" presId="urn:microsoft.com/office/officeart/2005/8/layout/cycle5"/>
    <dgm:cxn modelId="{BEF4F824-76A8-4484-836F-E587685E7F45}" type="presParOf" srcId="{84542ADD-DD42-4524-9C7C-FC4798A89C10}" destId="{2181AF07-D241-4D07-947E-ED89C6EAEF4A}" srcOrd="12" destOrd="0" presId="urn:microsoft.com/office/officeart/2005/8/layout/cycle5"/>
    <dgm:cxn modelId="{94F61488-CFFB-438A-9C33-41F456B8C30E}" type="presParOf" srcId="{84542ADD-DD42-4524-9C7C-FC4798A89C10}" destId="{77163DF4-2ED8-4E3C-B075-C01D820B5560}" srcOrd="13" destOrd="0" presId="urn:microsoft.com/office/officeart/2005/8/layout/cycle5"/>
    <dgm:cxn modelId="{3F8ED84C-D3D9-479E-9FA9-2216DDAAB2D5}" type="presParOf" srcId="{84542ADD-DD42-4524-9C7C-FC4798A89C10}" destId="{1A7E973C-90BD-4E73-935A-17EC59500ACF}" srcOrd="14" destOrd="0" presId="urn:microsoft.com/office/officeart/2005/8/layout/cycle5"/>
    <dgm:cxn modelId="{3531C847-2E5A-4B14-8EFD-E4FEE8DC3F12}" type="presParOf" srcId="{84542ADD-DD42-4524-9C7C-FC4798A89C10}" destId="{AB5D395E-2503-43FE-81D0-16225764EA7F}" srcOrd="15" destOrd="0" presId="urn:microsoft.com/office/officeart/2005/8/layout/cycle5"/>
    <dgm:cxn modelId="{A673544E-0A11-41B2-9AC7-9F46BD194A5E}" type="presParOf" srcId="{84542ADD-DD42-4524-9C7C-FC4798A89C10}" destId="{E5AB8B19-DB88-4173-AB97-A020D13072E5}" srcOrd="16" destOrd="0" presId="urn:microsoft.com/office/officeart/2005/8/layout/cycle5"/>
    <dgm:cxn modelId="{03EA70A6-DE66-4407-A7C9-CED507C1C77B}" type="presParOf" srcId="{84542ADD-DD42-4524-9C7C-FC4798A89C10}" destId="{87FAA751-DBC5-43AD-AB05-85441163F850}" srcOrd="17" destOrd="0" presId="urn:microsoft.com/office/officeart/2005/8/layout/cycle5"/>
    <dgm:cxn modelId="{7DDBA05C-4AB2-47C8-9A39-3AE528F506C5}" type="presParOf" srcId="{84542ADD-DD42-4524-9C7C-FC4798A89C10}" destId="{286851A1-6550-4343-B5B6-752A710B641B}" srcOrd="18" destOrd="0" presId="urn:microsoft.com/office/officeart/2005/8/layout/cycle5"/>
    <dgm:cxn modelId="{1216A4D2-EBD3-4B26-BF00-D9C0D2F3F8B3}" type="presParOf" srcId="{84542ADD-DD42-4524-9C7C-FC4798A89C10}" destId="{B9D018EC-A6CF-4E93-ABC9-A86F672E86D2}" srcOrd="19" destOrd="0" presId="urn:microsoft.com/office/officeart/2005/8/layout/cycle5"/>
    <dgm:cxn modelId="{6CFE8F98-C822-4771-8CCB-84F74E73AC7B}" type="presParOf" srcId="{84542ADD-DD42-4524-9C7C-FC4798A89C10}" destId="{B29649FE-37A0-442F-B3D5-36D4AD8E0289}" srcOrd="20" destOrd="0" presId="urn:microsoft.com/office/officeart/2005/8/layout/cycle5"/>
    <dgm:cxn modelId="{D1550EAD-A16B-4E26-A635-CE38B49E8792}" type="presParOf" srcId="{84542ADD-DD42-4524-9C7C-FC4798A89C10}" destId="{5ED00708-F7A1-4BE9-8EB3-8EB79916298D}" srcOrd="21" destOrd="0" presId="urn:microsoft.com/office/officeart/2005/8/layout/cycle5"/>
    <dgm:cxn modelId="{CD8936D7-7D6C-4056-A95E-355235F48BD5}" type="presParOf" srcId="{84542ADD-DD42-4524-9C7C-FC4798A89C10}" destId="{06708DFB-AB36-4621-A47E-C881B523ECDF}" srcOrd="22" destOrd="0" presId="urn:microsoft.com/office/officeart/2005/8/layout/cycle5"/>
    <dgm:cxn modelId="{30B88D15-65A9-48B4-A24F-DDC56536A8C8}" type="presParOf" srcId="{84542ADD-DD42-4524-9C7C-FC4798A89C10}" destId="{D379DDEB-F9C4-4516-BB2C-91D9313FD8D0}" srcOrd="23" destOrd="0" presId="urn:microsoft.com/office/officeart/2005/8/layout/cycle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ADCCB8-B335-46F5-BD73-DF0E25D3CD11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CBB64336-416C-41AF-9A96-D758B16FC700}">
      <dgm:prSet phldrT="[Text]" custT="1"/>
      <dgm:spPr>
        <a:ln w="57150">
          <a:solidFill>
            <a:srgbClr val="00808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800" dirty="0"/>
            <a:t>Vize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1800" dirty="0"/>
            <a:t>Mise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2000" dirty="0"/>
            <a:t>Strategie</a:t>
          </a:r>
          <a:endParaRPr lang="cs-CZ" sz="18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1800" dirty="0"/>
            <a:t>Marketing</a:t>
          </a:r>
        </a:p>
      </dgm:t>
    </dgm:pt>
    <dgm:pt modelId="{BA0D1361-6D3F-4B64-AA46-029C2FABE054}" type="parTrans" cxnId="{47A6C0E7-146C-4C69-B208-04DA8FC70852}">
      <dgm:prSet/>
      <dgm:spPr/>
      <dgm:t>
        <a:bodyPr/>
        <a:lstStyle/>
        <a:p>
          <a:endParaRPr lang="cs-CZ"/>
        </a:p>
      </dgm:t>
    </dgm:pt>
    <dgm:pt modelId="{AD3BA130-75D6-4699-82CC-684CCF9B481C}" type="sibTrans" cxnId="{47A6C0E7-146C-4C69-B208-04DA8FC70852}">
      <dgm:prSet/>
      <dgm:spPr/>
      <dgm:t>
        <a:bodyPr/>
        <a:lstStyle/>
        <a:p>
          <a:endParaRPr lang="cs-CZ"/>
        </a:p>
      </dgm:t>
    </dgm:pt>
    <dgm:pt modelId="{EDA75058-6626-44AD-9A71-96F9A29CA82F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800" u="sng" dirty="0"/>
            <a:t>Externí marketing: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1800" dirty="0"/>
            <a:t>- Produkt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1800" dirty="0"/>
            <a:t>- Cena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1800" dirty="0"/>
            <a:t>- Distribuce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1800" dirty="0"/>
            <a:t>- Propagace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1800" dirty="0"/>
            <a:t>(komunikace)</a:t>
          </a:r>
        </a:p>
      </dgm:t>
    </dgm:pt>
    <dgm:pt modelId="{15040A35-851F-48BF-B539-170AE246A735}" type="parTrans" cxnId="{8738AB39-CDA6-46BC-81A6-ECC1C57E4CA4}">
      <dgm:prSet/>
      <dgm:spPr/>
      <dgm:t>
        <a:bodyPr/>
        <a:lstStyle/>
        <a:p>
          <a:endParaRPr lang="cs-CZ"/>
        </a:p>
      </dgm:t>
    </dgm:pt>
    <dgm:pt modelId="{558ED149-AE08-48A1-82A1-CB5D1E8A5350}" type="sibTrans" cxnId="{8738AB39-CDA6-46BC-81A6-ECC1C57E4CA4}">
      <dgm:prSet/>
      <dgm:spPr/>
      <dgm:t>
        <a:bodyPr/>
        <a:lstStyle/>
        <a:p>
          <a:endParaRPr lang="cs-CZ"/>
        </a:p>
      </dgm:t>
    </dgm:pt>
    <dgm:pt modelId="{E340898B-DDD8-4938-A61F-5316648B070A}">
      <dgm:prSet phldrT="[Text]" custT="1"/>
      <dgm:spPr>
        <a:solidFill>
          <a:srgbClr val="FFFF66"/>
        </a:solidFill>
      </dgm:spPr>
      <dgm:t>
        <a:bodyPr/>
        <a:lstStyle/>
        <a:p>
          <a:r>
            <a:rPr lang="cs-CZ" sz="1800" dirty="0"/>
            <a:t>Uspokojení zákazníků</a:t>
          </a:r>
        </a:p>
      </dgm:t>
    </dgm:pt>
    <dgm:pt modelId="{E3F67E90-EFB5-474A-9EE2-E2A50BAC859C}" type="parTrans" cxnId="{EBFBA299-0D5E-41A5-AC99-2C8C5BFADB3B}">
      <dgm:prSet/>
      <dgm:spPr/>
      <dgm:t>
        <a:bodyPr/>
        <a:lstStyle/>
        <a:p>
          <a:endParaRPr lang="cs-CZ"/>
        </a:p>
      </dgm:t>
    </dgm:pt>
    <dgm:pt modelId="{5E0A5781-B423-46C3-BC62-6D81E5F22449}" type="sibTrans" cxnId="{EBFBA299-0D5E-41A5-AC99-2C8C5BFADB3B}">
      <dgm:prSet/>
      <dgm:spPr/>
      <dgm:t>
        <a:bodyPr/>
        <a:lstStyle/>
        <a:p>
          <a:endParaRPr lang="cs-CZ"/>
        </a:p>
      </dgm:t>
    </dgm:pt>
    <dgm:pt modelId="{DD221E63-5F0D-45A9-887F-3E5F0AD6C2C1}">
      <dgm:prSet phldrT="[Text]" custT="1"/>
      <dgm:spPr>
        <a:solidFill>
          <a:srgbClr val="FFFF66"/>
        </a:solidFill>
      </dgm:spPr>
      <dgm:t>
        <a:bodyPr/>
        <a:lstStyle/>
        <a:p>
          <a:r>
            <a:rPr lang="cs-CZ" sz="1800" dirty="0"/>
            <a:t>Uspokojení zaměstnanců</a:t>
          </a:r>
        </a:p>
      </dgm:t>
    </dgm:pt>
    <dgm:pt modelId="{41E4E04E-D3C7-446D-809B-D01162697295}" type="parTrans" cxnId="{868225AD-F2AF-454E-ACEA-0712C8990B35}">
      <dgm:prSet/>
      <dgm:spPr/>
      <dgm:t>
        <a:bodyPr/>
        <a:lstStyle/>
        <a:p>
          <a:endParaRPr lang="cs-CZ"/>
        </a:p>
      </dgm:t>
    </dgm:pt>
    <dgm:pt modelId="{ECD64834-2F0A-4524-BAC8-130F95A36971}" type="sibTrans" cxnId="{868225AD-F2AF-454E-ACEA-0712C8990B35}">
      <dgm:prSet/>
      <dgm:spPr/>
      <dgm:t>
        <a:bodyPr/>
        <a:lstStyle/>
        <a:p>
          <a:endParaRPr lang="cs-CZ"/>
        </a:p>
      </dgm:t>
    </dgm:pt>
    <dgm:pt modelId="{0F923046-0BEB-44CB-A58D-D59CE86EF82A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lvl="0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800" u="sng" dirty="0"/>
            <a:t>Interní marketing:</a:t>
          </a:r>
        </a:p>
        <a:p>
          <a:pPr marL="0" lvl="0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800" dirty="0"/>
            <a:t>- Produkt</a:t>
          </a:r>
        </a:p>
        <a:p>
          <a:pPr marL="0" lvl="0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800" dirty="0"/>
            <a:t>- Cena</a:t>
          </a:r>
        </a:p>
        <a:p>
          <a:pPr marL="0" marR="0" lvl="0" indent="0" defTabSz="8001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dirty="0"/>
            <a:t>- Distribuce</a:t>
          </a:r>
        </a:p>
        <a:p>
          <a:pPr marL="0" lvl="0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800" dirty="0"/>
            <a:t>- Propagace (komunikace)</a:t>
          </a:r>
        </a:p>
      </dgm:t>
    </dgm:pt>
    <dgm:pt modelId="{0FA04407-0061-4943-8653-631B3512E5DE}" type="parTrans" cxnId="{0C2FD8C3-851A-4638-ACE1-2553D359C641}">
      <dgm:prSet/>
      <dgm:spPr/>
      <dgm:t>
        <a:bodyPr/>
        <a:lstStyle/>
        <a:p>
          <a:endParaRPr lang="cs-CZ"/>
        </a:p>
      </dgm:t>
    </dgm:pt>
    <dgm:pt modelId="{FF2EBF94-9F33-4D6F-8A08-C1EF017E7EDE}" type="sibTrans" cxnId="{0C2FD8C3-851A-4638-ACE1-2553D359C641}">
      <dgm:prSet/>
      <dgm:spPr/>
      <dgm:t>
        <a:bodyPr/>
        <a:lstStyle/>
        <a:p>
          <a:endParaRPr lang="cs-CZ"/>
        </a:p>
      </dgm:t>
    </dgm:pt>
    <dgm:pt modelId="{1D797A4F-2988-4653-8510-88464BEEDE43}" type="pres">
      <dgm:prSet presAssocID="{F3ADCCB8-B335-46F5-BD73-DF0E25D3CD11}" presName="cycle" presStyleCnt="0">
        <dgm:presLayoutVars>
          <dgm:dir/>
          <dgm:resizeHandles val="exact"/>
        </dgm:presLayoutVars>
      </dgm:prSet>
      <dgm:spPr/>
    </dgm:pt>
    <dgm:pt modelId="{D73AE67A-DE5D-445B-9ADE-0AE459C36D21}" type="pres">
      <dgm:prSet presAssocID="{CBB64336-416C-41AF-9A96-D758B16FC700}" presName="node" presStyleLbl="node1" presStyleIdx="0" presStyleCnt="5" custScaleX="109498" custScaleY="148483">
        <dgm:presLayoutVars>
          <dgm:bulletEnabled val="1"/>
        </dgm:presLayoutVars>
      </dgm:prSet>
      <dgm:spPr/>
    </dgm:pt>
    <dgm:pt modelId="{6151C2AF-670D-4E11-9701-4E70F6D05280}" type="pres">
      <dgm:prSet presAssocID="{CBB64336-416C-41AF-9A96-D758B16FC700}" presName="spNode" presStyleCnt="0"/>
      <dgm:spPr/>
    </dgm:pt>
    <dgm:pt modelId="{D65B6381-C806-4420-8871-1369359D8B1E}" type="pres">
      <dgm:prSet presAssocID="{AD3BA130-75D6-4699-82CC-684CCF9B481C}" presName="sibTrans" presStyleLbl="sibTrans1D1" presStyleIdx="0" presStyleCnt="5"/>
      <dgm:spPr/>
    </dgm:pt>
    <dgm:pt modelId="{41D66337-7B15-41CA-A328-6FFC3C6DF748}" type="pres">
      <dgm:prSet presAssocID="{EDA75058-6626-44AD-9A71-96F9A29CA82F}" presName="node" presStyleLbl="node1" presStyleIdx="1" presStyleCnt="5" custScaleX="115209" custScaleY="206641">
        <dgm:presLayoutVars>
          <dgm:bulletEnabled val="1"/>
        </dgm:presLayoutVars>
      </dgm:prSet>
      <dgm:spPr/>
    </dgm:pt>
    <dgm:pt modelId="{82C0A4AE-75F4-4B78-A820-30BDC73C9DBA}" type="pres">
      <dgm:prSet presAssocID="{EDA75058-6626-44AD-9A71-96F9A29CA82F}" presName="spNode" presStyleCnt="0"/>
      <dgm:spPr/>
    </dgm:pt>
    <dgm:pt modelId="{9F443987-DC99-438F-8936-42596130731B}" type="pres">
      <dgm:prSet presAssocID="{558ED149-AE08-48A1-82A1-CB5D1E8A5350}" presName="sibTrans" presStyleLbl="sibTrans1D1" presStyleIdx="1" presStyleCnt="5"/>
      <dgm:spPr/>
    </dgm:pt>
    <dgm:pt modelId="{52B9A5A9-438B-4F20-A064-019D7A1C1C66}" type="pres">
      <dgm:prSet presAssocID="{E340898B-DDD8-4938-A61F-5316648B070A}" presName="node" presStyleLbl="node1" presStyleIdx="2" presStyleCnt="5">
        <dgm:presLayoutVars>
          <dgm:bulletEnabled val="1"/>
        </dgm:presLayoutVars>
      </dgm:prSet>
      <dgm:spPr/>
    </dgm:pt>
    <dgm:pt modelId="{0590D71E-7B08-470C-9272-54D56FCA48F6}" type="pres">
      <dgm:prSet presAssocID="{E340898B-DDD8-4938-A61F-5316648B070A}" presName="spNode" presStyleCnt="0"/>
      <dgm:spPr/>
    </dgm:pt>
    <dgm:pt modelId="{A4136B18-B69E-49E4-B98C-A4728A9A8436}" type="pres">
      <dgm:prSet presAssocID="{5E0A5781-B423-46C3-BC62-6D81E5F22449}" presName="sibTrans" presStyleLbl="sibTrans1D1" presStyleIdx="2" presStyleCnt="5"/>
      <dgm:spPr/>
    </dgm:pt>
    <dgm:pt modelId="{1A30B08D-DBCA-4442-9D6C-DBAABB84F4FD}" type="pres">
      <dgm:prSet presAssocID="{DD221E63-5F0D-45A9-887F-3E5F0AD6C2C1}" presName="node" presStyleLbl="node1" presStyleIdx="3" presStyleCnt="5">
        <dgm:presLayoutVars>
          <dgm:bulletEnabled val="1"/>
        </dgm:presLayoutVars>
      </dgm:prSet>
      <dgm:spPr/>
    </dgm:pt>
    <dgm:pt modelId="{35A823D1-A719-4FD0-8832-0D56F90EB29E}" type="pres">
      <dgm:prSet presAssocID="{DD221E63-5F0D-45A9-887F-3E5F0AD6C2C1}" presName="spNode" presStyleCnt="0"/>
      <dgm:spPr/>
    </dgm:pt>
    <dgm:pt modelId="{72E4E114-48CB-46DC-B17D-ED5C4795D323}" type="pres">
      <dgm:prSet presAssocID="{ECD64834-2F0A-4524-BAC8-130F95A36971}" presName="sibTrans" presStyleLbl="sibTrans1D1" presStyleIdx="3" presStyleCnt="5"/>
      <dgm:spPr/>
    </dgm:pt>
    <dgm:pt modelId="{F0D0F793-F175-4E49-872D-1EBF8B4415A7}" type="pres">
      <dgm:prSet presAssocID="{0F923046-0BEB-44CB-A58D-D59CE86EF82A}" presName="node" presStyleLbl="node1" presStyleIdx="4" presStyleCnt="5" custScaleX="111628" custScaleY="209008">
        <dgm:presLayoutVars>
          <dgm:bulletEnabled val="1"/>
        </dgm:presLayoutVars>
      </dgm:prSet>
      <dgm:spPr/>
    </dgm:pt>
    <dgm:pt modelId="{1C735EE7-56F7-4442-AF71-069C112CE917}" type="pres">
      <dgm:prSet presAssocID="{0F923046-0BEB-44CB-A58D-D59CE86EF82A}" presName="spNode" presStyleCnt="0"/>
      <dgm:spPr/>
    </dgm:pt>
    <dgm:pt modelId="{EBBEA130-1C1F-488E-9469-8A5FE03D7E1D}" type="pres">
      <dgm:prSet presAssocID="{FF2EBF94-9F33-4D6F-8A08-C1EF017E7EDE}" presName="sibTrans" presStyleLbl="sibTrans1D1" presStyleIdx="4" presStyleCnt="5"/>
      <dgm:spPr/>
    </dgm:pt>
  </dgm:ptLst>
  <dgm:cxnLst>
    <dgm:cxn modelId="{20490C1F-5552-434B-8569-B105AB4E5E32}" type="presOf" srcId="{FF2EBF94-9F33-4D6F-8A08-C1EF017E7EDE}" destId="{EBBEA130-1C1F-488E-9469-8A5FE03D7E1D}" srcOrd="0" destOrd="0" presId="urn:microsoft.com/office/officeart/2005/8/layout/cycle5"/>
    <dgm:cxn modelId="{8738AB39-CDA6-46BC-81A6-ECC1C57E4CA4}" srcId="{F3ADCCB8-B335-46F5-BD73-DF0E25D3CD11}" destId="{EDA75058-6626-44AD-9A71-96F9A29CA82F}" srcOrd="1" destOrd="0" parTransId="{15040A35-851F-48BF-B539-170AE246A735}" sibTransId="{558ED149-AE08-48A1-82A1-CB5D1E8A5350}"/>
    <dgm:cxn modelId="{4A8A445B-D91F-46EA-A610-A27D50912AF5}" type="presOf" srcId="{AD3BA130-75D6-4699-82CC-684CCF9B481C}" destId="{D65B6381-C806-4420-8871-1369359D8B1E}" srcOrd="0" destOrd="0" presId="urn:microsoft.com/office/officeart/2005/8/layout/cycle5"/>
    <dgm:cxn modelId="{5087B146-BA07-42CD-A1E7-476503FBB153}" type="presOf" srcId="{F3ADCCB8-B335-46F5-BD73-DF0E25D3CD11}" destId="{1D797A4F-2988-4653-8510-88464BEEDE43}" srcOrd="0" destOrd="0" presId="urn:microsoft.com/office/officeart/2005/8/layout/cycle5"/>
    <dgm:cxn modelId="{45E25977-5BE3-4713-A63A-A7E392DC9CF5}" type="presOf" srcId="{ECD64834-2F0A-4524-BAC8-130F95A36971}" destId="{72E4E114-48CB-46DC-B17D-ED5C4795D323}" srcOrd="0" destOrd="0" presId="urn:microsoft.com/office/officeart/2005/8/layout/cycle5"/>
    <dgm:cxn modelId="{0FF2D657-92E9-46D2-BA4C-F9DEE2FCDFF2}" type="presOf" srcId="{EDA75058-6626-44AD-9A71-96F9A29CA82F}" destId="{41D66337-7B15-41CA-A328-6FFC3C6DF748}" srcOrd="0" destOrd="0" presId="urn:microsoft.com/office/officeart/2005/8/layout/cycle5"/>
    <dgm:cxn modelId="{D530F758-0717-4D35-A9BC-C8B93C29EB60}" type="presOf" srcId="{0F923046-0BEB-44CB-A58D-D59CE86EF82A}" destId="{F0D0F793-F175-4E49-872D-1EBF8B4415A7}" srcOrd="0" destOrd="0" presId="urn:microsoft.com/office/officeart/2005/8/layout/cycle5"/>
    <dgm:cxn modelId="{EBFBA299-0D5E-41A5-AC99-2C8C5BFADB3B}" srcId="{F3ADCCB8-B335-46F5-BD73-DF0E25D3CD11}" destId="{E340898B-DDD8-4938-A61F-5316648B070A}" srcOrd="2" destOrd="0" parTransId="{E3F67E90-EFB5-474A-9EE2-E2A50BAC859C}" sibTransId="{5E0A5781-B423-46C3-BC62-6D81E5F22449}"/>
    <dgm:cxn modelId="{0F7D72A5-E93C-4F5B-BC9E-8B15ED3604EC}" type="presOf" srcId="{558ED149-AE08-48A1-82A1-CB5D1E8A5350}" destId="{9F443987-DC99-438F-8936-42596130731B}" srcOrd="0" destOrd="0" presId="urn:microsoft.com/office/officeart/2005/8/layout/cycle5"/>
    <dgm:cxn modelId="{7C2F4CA6-8DB9-4FD5-BFD1-434F91915219}" type="presOf" srcId="{E340898B-DDD8-4938-A61F-5316648B070A}" destId="{52B9A5A9-438B-4F20-A064-019D7A1C1C66}" srcOrd="0" destOrd="0" presId="urn:microsoft.com/office/officeart/2005/8/layout/cycle5"/>
    <dgm:cxn modelId="{868225AD-F2AF-454E-ACEA-0712C8990B35}" srcId="{F3ADCCB8-B335-46F5-BD73-DF0E25D3CD11}" destId="{DD221E63-5F0D-45A9-887F-3E5F0AD6C2C1}" srcOrd="3" destOrd="0" parTransId="{41E4E04E-D3C7-446D-809B-D01162697295}" sibTransId="{ECD64834-2F0A-4524-BAC8-130F95A36971}"/>
    <dgm:cxn modelId="{0C2FD8C3-851A-4638-ACE1-2553D359C641}" srcId="{F3ADCCB8-B335-46F5-BD73-DF0E25D3CD11}" destId="{0F923046-0BEB-44CB-A58D-D59CE86EF82A}" srcOrd="4" destOrd="0" parTransId="{0FA04407-0061-4943-8653-631B3512E5DE}" sibTransId="{FF2EBF94-9F33-4D6F-8A08-C1EF017E7EDE}"/>
    <dgm:cxn modelId="{D6B26ADF-50CC-4DB9-9B97-D235F0CE3F0B}" type="presOf" srcId="{5E0A5781-B423-46C3-BC62-6D81E5F22449}" destId="{A4136B18-B69E-49E4-B98C-A4728A9A8436}" srcOrd="0" destOrd="0" presId="urn:microsoft.com/office/officeart/2005/8/layout/cycle5"/>
    <dgm:cxn modelId="{47A6C0E7-146C-4C69-B208-04DA8FC70852}" srcId="{F3ADCCB8-B335-46F5-BD73-DF0E25D3CD11}" destId="{CBB64336-416C-41AF-9A96-D758B16FC700}" srcOrd="0" destOrd="0" parTransId="{BA0D1361-6D3F-4B64-AA46-029C2FABE054}" sibTransId="{AD3BA130-75D6-4699-82CC-684CCF9B481C}"/>
    <dgm:cxn modelId="{CCE630F6-7669-4524-997D-34493A83A259}" type="presOf" srcId="{CBB64336-416C-41AF-9A96-D758B16FC700}" destId="{D73AE67A-DE5D-445B-9ADE-0AE459C36D21}" srcOrd="0" destOrd="0" presId="urn:microsoft.com/office/officeart/2005/8/layout/cycle5"/>
    <dgm:cxn modelId="{651757F9-F0A5-4586-A1C6-82C13FDDB45A}" type="presOf" srcId="{DD221E63-5F0D-45A9-887F-3E5F0AD6C2C1}" destId="{1A30B08D-DBCA-4442-9D6C-DBAABB84F4FD}" srcOrd="0" destOrd="0" presId="urn:microsoft.com/office/officeart/2005/8/layout/cycle5"/>
    <dgm:cxn modelId="{3A02BCF3-832E-467D-B641-3D68AAC8DE82}" type="presParOf" srcId="{1D797A4F-2988-4653-8510-88464BEEDE43}" destId="{D73AE67A-DE5D-445B-9ADE-0AE459C36D21}" srcOrd="0" destOrd="0" presId="urn:microsoft.com/office/officeart/2005/8/layout/cycle5"/>
    <dgm:cxn modelId="{58185908-B5FB-4FF0-AEAD-9E873A3DA26B}" type="presParOf" srcId="{1D797A4F-2988-4653-8510-88464BEEDE43}" destId="{6151C2AF-670D-4E11-9701-4E70F6D05280}" srcOrd="1" destOrd="0" presId="urn:microsoft.com/office/officeart/2005/8/layout/cycle5"/>
    <dgm:cxn modelId="{4F4FA36E-8DC6-45A0-AD2E-E0FCA4A20B0B}" type="presParOf" srcId="{1D797A4F-2988-4653-8510-88464BEEDE43}" destId="{D65B6381-C806-4420-8871-1369359D8B1E}" srcOrd="2" destOrd="0" presId="urn:microsoft.com/office/officeart/2005/8/layout/cycle5"/>
    <dgm:cxn modelId="{AAA453FA-0105-460D-BDE1-F83A6DF92024}" type="presParOf" srcId="{1D797A4F-2988-4653-8510-88464BEEDE43}" destId="{41D66337-7B15-41CA-A328-6FFC3C6DF748}" srcOrd="3" destOrd="0" presId="urn:microsoft.com/office/officeart/2005/8/layout/cycle5"/>
    <dgm:cxn modelId="{7D20CBF4-7919-43BA-86B0-C46F528032EA}" type="presParOf" srcId="{1D797A4F-2988-4653-8510-88464BEEDE43}" destId="{82C0A4AE-75F4-4B78-A820-30BDC73C9DBA}" srcOrd="4" destOrd="0" presId="urn:microsoft.com/office/officeart/2005/8/layout/cycle5"/>
    <dgm:cxn modelId="{AD820BCD-145D-4156-A2FB-BC14EB071FEC}" type="presParOf" srcId="{1D797A4F-2988-4653-8510-88464BEEDE43}" destId="{9F443987-DC99-438F-8936-42596130731B}" srcOrd="5" destOrd="0" presId="urn:microsoft.com/office/officeart/2005/8/layout/cycle5"/>
    <dgm:cxn modelId="{2DE648A4-B8F2-4AA8-A96F-D8B26C53D0E3}" type="presParOf" srcId="{1D797A4F-2988-4653-8510-88464BEEDE43}" destId="{52B9A5A9-438B-4F20-A064-019D7A1C1C66}" srcOrd="6" destOrd="0" presId="urn:microsoft.com/office/officeart/2005/8/layout/cycle5"/>
    <dgm:cxn modelId="{795DCF2C-88AE-4CC1-9357-55D2ADFA8345}" type="presParOf" srcId="{1D797A4F-2988-4653-8510-88464BEEDE43}" destId="{0590D71E-7B08-470C-9272-54D56FCA48F6}" srcOrd="7" destOrd="0" presId="urn:microsoft.com/office/officeart/2005/8/layout/cycle5"/>
    <dgm:cxn modelId="{72B49CB7-64E6-4775-AFC8-69FBB491FE44}" type="presParOf" srcId="{1D797A4F-2988-4653-8510-88464BEEDE43}" destId="{A4136B18-B69E-49E4-B98C-A4728A9A8436}" srcOrd="8" destOrd="0" presId="urn:microsoft.com/office/officeart/2005/8/layout/cycle5"/>
    <dgm:cxn modelId="{9251D469-99BF-41AF-949B-8634BAB448B3}" type="presParOf" srcId="{1D797A4F-2988-4653-8510-88464BEEDE43}" destId="{1A30B08D-DBCA-4442-9D6C-DBAABB84F4FD}" srcOrd="9" destOrd="0" presId="urn:microsoft.com/office/officeart/2005/8/layout/cycle5"/>
    <dgm:cxn modelId="{7BF40CAB-2E57-49A2-A7DE-C8B7DD4E88AD}" type="presParOf" srcId="{1D797A4F-2988-4653-8510-88464BEEDE43}" destId="{35A823D1-A719-4FD0-8832-0D56F90EB29E}" srcOrd="10" destOrd="0" presId="urn:microsoft.com/office/officeart/2005/8/layout/cycle5"/>
    <dgm:cxn modelId="{7A1BE026-14A8-4500-A40B-889F24632D26}" type="presParOf" srcId="{1D797A4F-2988-4653-8510-88464BEEDE43}" destId="{72E4E114-48CB-46DC-B17D-ED5C4795D323}" srcOrd="11" destOrd="0" presId="urn:microsoft.com/office/officeart/2005/8/layout/cycle5"/>
    <dgm:cxn modelId="{C9B2A3A3-3974-4E5F-812B-91709FC5FB46}" type="presParOf" srcId="{1D797A4F-2988-4653-8510-88464BEEDE43}" destId="{F0D0F793-F175-4E49-872D-1EBF8B4415A7}" srcOrd="12" destOrd="0" presId="urn:microsoft.com/office/officeart/2005/8/layout/cycle5"/>
    <dgm:cxn modelId="{A6987B36-4AC6-4F66-902D-B74BC414D0FC}" type="presParOf" srcId="{1D797A4F-2988-4653-8510-88464BEEDE43}" destId="{1C735EE7-56F7-4442-AF71-069C112CE917}" srcOrd="13" destOrd="0" presId="urn:microsoft.com/office/officeart/2005/8/layout/cycle5"/>
    <dgm:cxn modelId="{195AF4BF-B29E-4E74-A518-D10E2C2C05A4}" type="presParOf" srcId="{1D797A4F-2988-4653-8510-88464BEEDE43}" destId="{EBBEA130-1C1F-488E-9469-8A5FE03D7E1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B13DB5-F71B-40A6-B1C7-5CAFF96D8947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AC5A3041-FB82-4DAC-AA6B-86E64270132F}">
      <dgm:prSet phldrT="[Text]"/>
      <dgm:spPr/>
      <dgm:t>
        <a:bodyPr/>
        <a:lstStyle/>
        <a:p>
          <a:r>
            <a:rPr lang="cs-CZ" dirty="0"/>
            <a:t>Zákazníci</a:t>
          </a:r>
        </a:p>
      </dgm:t>
    </dgm:pt>
    <dgm:pt modelId="{703DBDD1-493A-4A6A-B15D-9990213B5C03}" type="parTrans" cxnId="{D2C0E0EA-CD17-489D-8DCE-998A169BB119}">
      <dgm:prSet/>
      <dgm:spPr/>
      <dgm:t>
        <a:bodyPr/>
        <a:lstStyle/>
        <a:p>
          <a:endParaRPr lang="cs-CZ"/>
        </a:p>
      </dgm:t>
    </dgm:pt>
    <dgm:pt modelId="{1C2CC45C-6B62-462E-BC94-9383F5AA1C9C}" type="sibTrans" cxnId="{D2C0E0EA-CD17-489D-8DCE-998A169BB119}">
      <dgm:prSet/>
      <dgm:spPr/>
      <dgm:t>
        <a:bodyPr/>
        <a:lstStyle/>
        <a:p>
          <a:endParaRPr lang="cs-CZ"/>
        </a:p>
      </dgm:t>
    </dgm:pt>
    <dgm:pt modelId="{2487EA80-9C06-4B5A-9457-3405354A9FC2}">
      <dgm:prSet phldrT="[Text]" custT="1"/>
      <dgm:spPr/>
      <dgm:t>
        <a:bodyPr/>
        <a:lstStyle/>
        <a:p>
          <a:r>
            <a:rPr lang="cs-CZ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PRODUKT</a:t>
          </a:r>
        </a:p>
        <a:p>
          <a:r>
            <a:rPr lang="cs-CZ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pracovní místo, pracovní pozice</a:t>
          </a:r>
        </a:p>
        <a:p>
          <a:r>
            <a:rPr lang="cs-CZ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pracovník jako produkt</a:t>
          </a:r>
        </a:p>
      </dgm:t>
    </dgm:pt>
    <dgm:pt modelId="{9062C705-0757-42AC-A2B0-DAAD0D4A8F76}" type="parTrans" cxnId="{CD050649-6AA5-410C-8EFC-C9A36B1E0853}">
      <dgm:prSet/>
      <dgm:spPr/>
      <dgm:t>
        <a:bodyPr/>
        <a:lstStyle/>
        <a:p>
          <a:endParaRPr lang="cs-CZ"/>
        </a:p>
      </dgm:t>
    </dgm:pt>
    <dgm:pt modelId="{A74E9B21-7F8F-4BE7-B31C-E192CE6EC4E5}" type="sibTrans" cxnId="{CD050649-6AA5-410C-8EFC-C9A36B1E0853}">
      <dgm:prSet/>
      <dgm:spPr/>
      <dgm:t>
        <a:bodyPr/>
        <a:lstStyle/>
        <a:p>
          <a:endParaRPr lang="cs-CZ"/>
        </a:p>
      </dgm:t>
    </dgm:pt>
    <dgm:pt modelId="{6F314A08-45A0-40BE-89B0-13CE9E6831E6}">
      <dgm:prSet phldrT="[Text]" phldr="1"/>
      <dgm:spPr/>
      <dgm:t>
        <a:bodyPr/>
        <a:lstStyle/>
        <a:p>
          <a:endParaRPr lang="cs-CZ"/>
        </a:p>
      </dgm:t>
    </dgm:pt>
    <dgm:pt modelId="{DE17FAFB-C608-4769-95FF-80A4E8749717}" type="parTrans" cxnId="{E7AE6F82-B939-4D93-A99B-B646C1C87CA1}">
      <dgm:prSet/>
      <dgm:spPr/>
      <dgm:t>
        <a:bodyPr/>
        <a:lstStyle/>
        <a:p>
          <a:endParaRPr lang="cs-CZ"/>
        </a:p>
      </dgm:t>
    </dgm:pt>
    <dgm:pt modelId="{5E1999F3-3511-4B90-B6DB-EF5A62B88DFD}" type="sibTrans" cxnId="{E7AE6F82-B939-4D93-A99B-B646C1C87CA1}">
      <dgm:prSet/>
      <dgm:spPr/>
      <dgm:t>
        <a:bodyPr/>
        <a:lstStyle/>
        <a:p>
          <a:endParaRPr lang="cs-CZ"/>
        </a:p>
      </dgm:t>
    </dgm:pt>
    <dgm:pt modelId="{5AD218DA-BFDE-4470-B100-563C0F03F4E4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cs-CZ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CENA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cs-CZ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motivace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cs-CZ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mzda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cs-CZ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odměna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cs-CZ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bonusy</a:t>
          </a:r>
        </a:p>
      </dgm:t>
    </dgm:pt>
    <dgm:pt modelId="{FE345A9E-8051-4D5A-B72A-37D1368F3DBB}" type="parTrans" cxnId="{151C0E8A-FA94-4B81-9FE7-EDA1C7C30A7F}">
      <dgm:prSet/>
      <dgm:spPr/>
      <dgm:t>
        <a:bodyPr/>
        <a:lstStyle/>
        <a:p>
          <a:endParaRPr lang="cs-CZ"/>
        </a:p>
      </dgm:t>
    </dgm:pt>
    <dgm:pt modelId="{A34C6FE3-5D4F-44C4-A8CF-A6866D7E9437}" type="sibTrans" cxnId="{151C0E8A-FA94-4B81-9FE7-EDA1C7C30A7F}">
      <dgm:prSet/>
      <dgm:spPr/>
      <dgm:t>
        <a:bodyPr/>
        <a:lstStyle/>
        <a:p>
          <a:endParaRPr lang="cs-CZ"/>
        </a:p>
      </dgm:t>
    </dgm:pt>
    <dgm:pt modelId="{19FDA341-EB98-4BB3-8733-479239E180D4}">
      <dgm:prSet phldrT="[Text]" custT="1"/>
      <dgm:spPr/>
      <dgm:t>
        <a:bodyPr/>
        <a:lstStyle/>
        <a:p>
          <a:r>
            <a:rPr lang="cs-CZ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KOMUNIKACE</a:t>
          </a:r>
        </a:p>
        <a:p>
          <a:r>
            <a:rPr lang="cs-CZ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interní komunikace</a:t>
          </a:r>
        </a:p>
      </dgm:t>
    </dgm:pt>
    <dgm:pt modelId="{FED3E55A-D789-4B4A-AE40-4FC0CEF6B040}" type="parTrans" cxnId="{4214F4C0-C1D8-490E-8CB5-991C69DE4D5E}">
      <dgm:prSet/>
      <dgm:spPr/>
      <dgm:t>
        <a:bodyPr/>
        <a:lstStyle/>
        <a:p>
          <a:endParaRPr lang="cs-CZ"/>
        </a:p>
      </dgm:t>
    </dgm:pt>
    <dgm:pt modelId="{F3CF84FA-8169-4475-8ED1-9B4135515240}" type="sibTrans" cxnId="{4214F4C0-C1D8-490E-8CB5-991C69DE4D5E}">
      <dgm:prSet/>
      <dgm:spPr/>
      <dgm:t>
        <a:bodyPr/>
        <a:lstStyle/>
        <a:p>
          <a:endParaRPr lang="cs-CZ"/>
        </a:p>
      </dgm:t>
    </dgm:pt>
    <dgm:pt modelId="{A71A5240-00A8-4B17-8336-7C7F41BDA7C8}">
      <dgm:prSet phldrT="[Text]" custScaleX="103571" custScaleY="152856"/>
      <dgm:spPr/>
      <dgm:t>
        <a:bodyPr/>
        <a:lstStyle/>
        <a:p>
          <a:endParaRPr lang="cs-CZ"/>
        </a:p>
      </dgm:t>
    </dgm:pt>
    <dgm:pt modelId="{69849A81-BA1A-45E3-8340-BA3DB04B26FA}" type="parTrans" cxnId="{7C6297C9-0413-48F5-9F33-E9009B5F4B51}">
      <dgm:prSet/>
      <dgm:spPr/>
      <dgm:t>
        <a:bodyPr/>
        <a:lstStyle/>
        <a:p>
          <a:endParaRPr lang="cs-CZ"/>
        </a:p>
      </dgm:t>
    </dgm:pt>
    <dgm:pt modelId="{4C251A84-9CC4-4D47-99F8-FEE0FB1F3621}" type="sibTrans" cxnId="{7C6297C9-0413-48F5-9F33-E9009B5F4B51}">
      <dgm:prSet/>
      <dgm:spPr/>
      <dgm:t>
        <a:bodyPr/>
        <a:lstStyle/>
        <a:p>
          <a:endParaRPr lang="cs-CZ"/>
        </a:p>
      </dgm:t>
    </dgm:pt>
    <dgm:pt modelId="{91EA571A-BE65-4922-A6A2-976A691FDEF1}">
      <dgm:prSet phldrT="[Text]" custScaleX="103571" custScaleY="152856"/>
      <dgm:spPr/>
      <dgm:t>
        <a:bodyPr/>
        <a:lstStyle/>
        <a:p>
          <a:endParaRPr lang="cs-CZ"/>
        </a:p>
      </dgm:t>
    </dgm:pt>
    <dgm:pt modelId="{28814F6A-7907-467A-B301-28F8E95DF063}" type="parTrans" cxnId="{2DD33A41-503A-4BFD-9CA2-AF81E2DCC64C}">
      <dgm:prSet/>
      <dgm:spPr/>
      <dgm:t>
        <a:bodyPr/>
        <a:lstStyle/>
        <a:p>
          <a:endParaRPr lang="cs-CZ"/>
        </a:p>
      </dgm:t>
    </dgm:pt>
    <dgm:pt modelId="{3665CE57-6AA3-45E5-BD94-BCFB97F30315}" type="sibTrans" cxnId="{2DD33A41-503A-4BFD-9CA2-AF81E2DCC64C}">
      <dgm:prSet/>
      <dgm:spPr/>
      <dgm:t>
        <a:bodyPr/>
        <a:lstStyle/>
        <a:p>
          <a:endParaRPr lang="cs-CZ"/>
        </a:p>
      </dgm:t>
    </dgm:pt>
    <dgm:pt modelId="{2AB071CC-E4EB-445E-A63C-AE996105E60C}">
      <dgm:prSet phldrT="[Text]" custScaleX="103571" custScaleY="152856"/>
      <dgm:spPr/>
      <dgm:t>
        <a:bodyPr/>
        <a:lstStyle/>
        <a:p>
          <a:endParaRPr lang="cs-CZ"/>
        </a:p>
      </dgm:t>
    </dgm:pt>
    <dgm:pt modelId="{3F9C1244-2614-49D0-8B61-42F2F68621D6}" type="parTrans" cxnId="{0D5869E6-0EC3-4FC2-937B-4D8EF1BFDE2C}">
      <dgm:prSet/>
      <dgm:spPr/>
      <dgm:t>
        <a:bodyPr/>
        <a:lstStyle/>
        <a:p>
          <a:endParaRPr lang="cs-CZ"/>
        </a:p>
      </dgm:t>
    </dgm:pt>
    <dgm:pt modelId="{680BAD60-2C46-40E9-9054-21C3E788274D}" type="sibTrans" cxnId="{0D5869E6-0EC3-4FC2-937B-4D8EF1BFDE2C}">
      <dgm:prSet/>
      <dgm:spPr/>
      <dgm:t>
        <a:bodyPr/>
        <a:lstStyle/>
        <a:p>
          <a:endParaRPr lang="cs-CZ"/>
        </a:p>
      </dgm:t>
    </dgm:pt>
    <dgm:pt modelId="{B1EC5E6B-6B60-4089-A362-E9CA57F97259}">
      <dgm:prSet phldrT="[Text]" custScaleX="109383" custScaleY="152034"/>
      <dgm:spPr/>
      <dgm:t>
        <a:bodyPr/>
        <a:lstStyle/>
        <a:p>
          <a:endParaRPr lang="cs-CZ"/>
        </a:p>
      </dgm:t>
    </dgm:pt>
    <dgm:pt modelId="{1AB558C3-7702-4099-9EDA-13F407EE11C6}" type="parTrans" cxnId="{133CBF43-7002-4FD6-964A-69399B724024}">
      <dgm:prSet/>
      <dgm:spPr/>
      <dgm:t>
        <a:bodyPr/>
        <a:lstStyle/>
        <a:p>
          <a:endParaRPr lang="cs-CZ"/>
        </a:p>
      </dgm:t>
    </dgm:pt>
    <dgm:pt modelId="{114925E3-518C-49F3-9571-C8853D18004D}" type="sibTrans" cxnId="{133CBF43-7002-4FD6-964A-69399B724024}">
      <dgm:prSet/>
      <dgm:spPr/>
      <dgm:t>
        <a:bodyPr/>
        <a:lstStyle/>
        <a:p>
          <a:endParaRPr lang="cs-CZ"/>
        </a:p>
      </dgm:t>
    </dgm:pt>
    <dgm:pt modelId="{E5513ED7-1F76-4354-B08C-1B55046748D4}">
      <dgm:prSet phldrT="[Text]" custT="1"/>
      <dgm:spPr/>
      <dgm:t>
        <a:bodyPr/>
        <a:lstStyle/>
        <a:p>
          <a:r>
            <a:rPr lang="cs-CZ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DISTRIBUCE</a:t>
          </a:r>
        </a:p>
        <a:p>
          <a:r>
            <a:rPr lang="cs-CZ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MÍSTO</a:t>
          </a:r>
        </a:p>
        <a:p>
          <a:r>
            <a:rPr lang="cs-CZ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firemní kultura</a:t>
          </a:r>
        </a:p>
        <a:p>
          <a:r>
            <a:rPr lang="cs-CZ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pracovní prostředí</a:t>
          </a:r>
        </a:p>
        <a:p>
          <a:r>
            <a:rPr lang="cs-CZ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vybavenost pracovišť</a:t>
          </a:r>
        </a:p>
      </dgm:t>
    </dgm:pt>
    <dgm:pt modelId="{E6E33951-6259-44F6-92C2-1C71E27AF8DB}" type="parTrans" cxnId="{3A5CD823-F481-484A-B9A4-00E9AF09FA7F}">
      <dgm:prSet/>
      <dgm:spPr/>
      <dgm:t>
        <a:bodyPr/>
        <a:lstStyle/>
        <a:p>
          <a:endParaRPr lang="cs-CZ"/>
        </a:p>
      </dgm:t>
    </dgm:pt>
    <dgm:pt modelId="{1266E3C0-8191-4CA0-9883-5A342D2CCA15}" type="sibTrans" cxnId="{3A5CD823-F481-484A-B9A4-00E9AF09FA7F}">
      <dgm:prSet/>
      <dgm:spPr/>
      <dgm:t>
        <a:bodyPr/>
        <a:lstStyle/>
        <a:p>
          <a:endParaRPr lang="cs-CZ"/>
        </a:p>
      </dgm:t>
    </dgm:pt>
    <dgm:pt modelId="{2F1A3584-F563-45F5-B6E1-B6655CE7A3CF}" type="pres">
      <dgm:prSet presAssocID="{E8B13DB5-F71B-40A6-B1C7-5CAFF96D894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18B59AB-48F4-4F4D-9DE4-DE246B6F5912}" type="pres">
      <dgm:prSet presAssocID="{AC5A3041-FB82-4DAC-AA6B-86E64270132F}" presName="centerShape" presStyleLbl="node0" presStyleIdx="0" presStyleCnt="1"/>
      <dgm:spPr/>
    </dgm:pt>
    <dgm:pt modelId="{4BB58EDC-7562-4A39-863B-7E4E8ABC6F4E}" type="pres">
      <dgm:prSet presAssocID="{E6E33951-6259-44F6-92C2-1C71E27AF8DB}" presName="parTrans" presStyleLbl="bgSibTrans2D1" presStyleIdx="0" presStyleCnt="4"/>
      <dgm:spPr/>
    </dgm:pt>
    <dgm:pt modelId="{0DE2E72F-3496-495A-8009-72C603062F6B}" type="pres">
      <dgm:prSet presAssocID="{E5513ED7-1F76-4354-B08C-1B55046748D4}" presName="node" presStyleLbl="node1" presStyleIdx="0" presStyleCnt="4" custScaleX="122733" custScaleY="152856" custRadScaleRad="96437" custRadScaleInc="-21276">
        <dgm:presLayoutVars>
          <dgm:bulletEnabled val="1"/>
        </dgm:presLayoutVars>
      </dgm:prSet>
      <dgm:spPr/>
    </dgm:pt>
    <dgm:pt modelId="{8D0104A1-F6C3-43EC-A988-59AFDE3F6060}" type="pres">
      <dgm:prSet presAssocID="{9062C705-0757-42AC-A2B0-DAAD0D4A8F76}" presName="parTrans" presStyleLbl="bgSibTrans2D1" presStyleIdx="1" presStyleCnt="4"/>
      <dgm:spPr/>
    </dgm:pt>
    <dgm:pt modelId="{E7B2790B-1E21-4B0C-9D45-6A8D51555C50}" type="pres">
      <dgm:prSet presAssocID="{2487EA80-9C06-4B5A-9457-3405354A9FC2}" presName="node" presStyleLbl="node1" presStyleIdx="1" presStyleCnt="4" custScaleX="103571" custScaleY="152856">
        <dgm:presLayoutVars>
          <dgm:bulletEnabled val="1"/>
        </dgm:presLayoutVars>
      </dgm:prSet>
      <dgm:spPr/>
    </dgm:pt>
    <dgm:pt modelId="{0C7E4673-DFE3-4BF4-8154-A0D63DE7CF0D}" type="pres">
      <dgm:prSet presAssocID="{FE345A9E-8051-4D5A-B72A-37D1368F3DBB}" presName="parTrans" presStyleLbl="bgSibTrans2D1" presStyleIdx="2" presStyleCnt="4"/>
      <dgm:spPr/>
    </dgm:pt>
    <dgm:pt modelId="{81B9F732-6CAD-4669-9755-0D85570A7B44}" type="pres">
      <dgm:prSet presAssocID="{5AD218DA-BFDE-4470-B100-563C0F03F4E4}" presName="node" presStyleLbl="node1" presStyleIdx="2" presStyleCnt="4" custScaleX="109383" custScaleY="152034">
        <dgm:presLayoutVars>
          <dgm:bulletEnabled val="1"/>
        </dgm:presLayoutVars>
      </dgm:prSet>
      <dgm:spPr/>
    </dgm:pt>
    <dgm:pt modelId="{809037CF-8A29-491C-A6AF-907A872A5E12}" type="pres">
      <dgm:prSet presAssocID="{FED3E55A-D789-4B4A-AE40-4FC0CEF6B040}" presName="parTrans" presStyleLbl="bgSibTrans2D1" presStyleIdx="3" presStyleCnt="4"/>
      <dgm:spPr/>
    </dgm:pt>
    <dgm:pt modelId="{54AC9BF9-C042-4A21-8FA4-2CEE083F09D7}" type="pres">
      <dgm:prSet presAssocID="{19FDA341-EB98-4BB3-8733-479239E180D4}" presName="node" presStyleLbl="node1" presStyleIdx="3" presStyleCnt="4" custScaleX="105708" custScaleY="152034" custRadScaleRad="97608" custRadScaleInc="21419">
        <dgm:presLayoutVars>
          <dgm:bulletEnabled val="1"/>
        </dgm:presLayoutVars>
      </dgm:prSet>
      <dgm:spPr/>
    </dgm:pt>
  </dgm:ptLst>
  <dgm:cxnLst>
    <dgm:cxn modelId="{3A5CD823-F481-484A-B9A4-00E9AF09FA7F}" srcId="{AC5A3041-FB82-4DAC-AA6B-86E64270132F}" destId="{E5513ED7-1F76-4354-B08C-1B55046748D4}" srcOrd="0" destOrd="0" parTransId="{E6E33951-6259-44F6-92C2-1C71E27AF8DB}" sibTransId="{1266E3C0-8191-4CA0-9883-5A342D2CCA15}"/>
    <dgm:cxn modelId="{2DD33A41-503A-4BFD-9CA2-AF81E2DCC64C}" srcId="{E8B13DB5-F71B-40A6-B1C7-5CAFF96D8947}" destId="{91EA571A-BE65-4922-A6A2-976A691FDEF1}" srcOrd="3" destOrd="0" parTransId="{28814F6A-7907-467A-B301-28F8E95DF063}" sibTransId="{3665CE57-6AA3-45E5-BD94-BCFB97F30315}"/>
    <dgm:cxn modelId="{133CBF43-7002-4FD6-964A-69399B724024}" srcId="{E8B13DB5-F71B-40A6-B1C7-5CAFF96D8947}" destId="{B1EC5E6B-6B60-4089-A362-E9CA57F97259}" srcOrd="5" destOrd="0" parTransId="{1AB558C3-7702-4099-9EDA-13F407EE11C6}" sibTransId="{114925E3-518C-49F3-9571-C8853D18004D}"/>
    <dgm:cxn modelId="{D0668E68-A14C-45C8-8E5E-B7F0857B4257}" type="presOf" srcId="{E5513ED7-1F76-4354-B08C-1B55046748D4}" destId="{0DE2E72F-3496-495A-8009-72C603062F6B}" srcOrd="0" destOrd="0" presId="urn:microsoft.com/office/officeart/2005/8/layout/radial4"/>
    <dgm:cxn modelId="{4076F868-BE5D-4A31-861D-7D7C2C8F1180}" type="presOf" srcId="{5AD218DA-BFDE-4470-B100-563C0F03F4E4}" destId="{81B9F732-6CAD-4669-9755-0D85570A7B44}" srcOrd="0" destOrd="0" presId="urn:microsoft.com/office/officeart/2005/8/layout/radial4"/>
    <dgm:cxn modelId="{CD050649-6AA5-410C-8EFC-C9A36B1E0853}" srcId="{AC5A3041-FB82-4DAC-AA6B-86E64270132F}" destId="{2487EA80-9C06-4B5A-9457-3405354A9FC2}" srcOrd="1" destOrd="0" parTransId="{9062C705-0757-42AC-A2B0-DAAD0D4A8F76}" sibTransId="{A74E9B21-7F8F-4BE7-B31C-E192CE6EC4E5}"/>
    <dgm:cxn modelId="{21B90A58-1BE7-4D97-ADD5-6975EE2A9439}" type="presOf" srcId="{FE345A9E-8051-4D5A-B72A-37D1368F3DBB}" destId="{0C7E4673-DFE3-4BF4-8154-A0D63DE7CF0D}" srcOrd="0" destOrd="0" presId="urn:microsoft.com/office/officeart/2005/8/layout/radial4"/>
    <dgm:cxn modelId="{E7AE6F82-B939-4D93-A99B-B646C1C87CA1}" srcId="{E8B13DB5-F71B-40A6-B1C7-5CAFF96D8947}" destId="{6F314A08-45A0-40BE-89B0-13CE9E6831E6}" srcOrd="1" destOrd="0" parTransId="{DE17FAFB-C608-4769-95FF-80A4E8749717}" sibTransId="{5E1999F3-3511-4B90-B6DB-EF5A62B88DFD}"/>
    <dgm:cxn modelId="{6A07B787-6AA7-4D1D-B50A-F3785C48DF3E}" type="presOf" srcId="{2487EA80-9C06-4B5A-9457-3405354A9FC2}" destId="{E7B2790B-1E21-4B0C-9D45-6A8D51555C50}" srcOrd="0" destOrd="0" presId="urn:microsoft.com/office/officeart/2005/8/layout/radial4"/>
    <dgm:cxn modelId="{E646AF89-7919-48FD-BF9C-16887F1C0DF3}" type="presOf" srcId="{19FDA341-EB98-4BB3-8733-479239E180D4}" destId="{54AC9BF9-C042-4A21-8FA4-2CEE083F09D7}" srcOrd="0" destOrd="0" presId="urn:microsoft.com/office/officeart/2005/8/layout/radial4"/>
    <dgm:cxn modelId="{151C0E8A-FA94-4B81-9FE7-EDA1C7C30A7F}" srcId="{AC5A3041-FB82-4DAC-AA6B-86E64270132F}" destId="{5AD218DA-BFDE-4470-B100-563C0F03F4E4}" srcOrd="2" destOrd="0" parTransId="{FE345A9E-8051-4D5A-B72A-37D1368F3DBB}" sibTransId="{A34C6FE3-5D4F-44C4-A8CF-A6866D7E9437}"/>
    <dgm:cxn modelId="{E5593D8E-9F9A-4B0B-A8EC-F2F741972596}" type="presOf" srcId="{AC5A3041-FB82-4DAC-AA6B-86E64270132F}" destId="{118B59AB-48F4-4F4D-9DE4-DE246B6F5912}" srcOrd="0" destOrd="0" presId="urn:microsoft.com/office/officeart/2005/8/layout/radial4"/>
    <dgm:cxn modelId="{4FD5E092-74F4-4CD8-9C8E-BB381333CCB8}" type="presOf" srcId="{FED3E55A-D789-4B4A-AE40-4FC0CEF6B040}" destId="{809037CF-8A29-491C-A6AF-907A872A5E12}" srcOrd="0" destOrd="0" presId="urn:microsoft.com/office/officeart/2005/8/layout/radial4"/>
    <dgm:cxn modelId="{4214F4C0-C1D8-490E-8CB5-991C69DE4D5E}" srcId="{AC5A3041-FB82-4DAC-AA6B-86E64270132F}" destId="{19FDA341-EB98-4BB3-8733-479239E180D4}" srcOrd="3" destOrd="0" parTransId="{FED3E55A-D789-4B4A-AE40-4FC0CEF6B040}" sibTransId="{F3CF84FA-8169-4475-8ED1-9B4135515240}"/>
    <dgm:cxn modelId="{7C6297C9-0413-48F5-9F33-E9009B5F4B51}" srcId="{E8B13DB5-F71B-40A6-B1C7-5CAFF96D8947}" destId="{A71A5240-00A8-4B17-8336-7C7F41BDA7C8}" srcOrd="2" destOrd="0" parTransId="{69849A81-BA1A-45E3-8340-BA3DB04B26FA}" sibTransId="{4C251A84-9CC4-4D47-99F8-FEE0FB1F3621}"/>
    <dgm:cxn modelId="{0D5869E6-0EC3-4FC2-937B-4D8EF1BFDE2C}" srcId="{E8B13DB5-F71B-40A6-B1C7-5CAFF96D8947}" destId="{2AB071CC-E4EB-445E-A63C-AE996105E60C}" srcOrd="4" destOrd="0" parTransId="{3F9C1244-2614-49D0-8B61-42F2F68621D6}" sibTransId="{680BAD60-2C46-40E9-9054-21C3E788274D}"/>
    <dgm:cxn modelId="{BAAC6FE6-7F2F-4B2F-9092-C185A7767C55}" type="presOf" srcId="{E6E33951-6259-44F6-92C2-1C71E27AF8DB}" destId="{4BB58EDC-7562-4A39-863B-7E4E8ABC6F4E}" srcOrd="0" destOrd="0" presId="urn:microsoft.com/office/officeart/2005/8/layout/radial4"/>
    <dgm:cxn modelId="{D2C0E0EA-CD17-489D-8DCE-998A169BB119}" srcId="{E8B13DB5-F71B-40A6-B1C7-5CAFF96D8947}" destId="{AC5A3041-FB82-4DAC-AA6B-86E64270132F}" srcOrd="0" destOrd="0" parTransId="{703DBDD1-493A-4A6A-B15D-9990213B5C03}" sibTransId="{1C2CC45C-6B62-462E-BC94-9383F5AA1C9C}"/>
    <dgm:cxn modelId="{DC2C92EE-A242-479B-B118-647D64DDE6B2}" type="presOf" srcId="{9062C705-0757-42AC-A2B0-DAAD0D4A8F76}" destId="{8D0104A1-F6C3-43EC-A988-59AFDE3F6060}" srcOrd="0" destOrd="0" presId="urn:microsoft.com/office/officeart/2005/8/layout/radial4"/>
    <dgm:cxn modelId="{6D9FCDEE-5A41-4178-B975-BD13A784960A}" type="presOf" srcId="{E8B13DB5-F71B-40A6-B1C7-5CAFF96D8947}" destId="{2F1A3584-F563-45F5-B6E1-B6655CE7A3CF}" srcOrd="0" destOrd="0" presId="urn:microsoft.com/office/officeart/2005/8/layout/radial4"/>
    <dgm:cxn modelId="{27968D5A-935B-4CFE-BFBB-C84E51276329}" type="presParOf" srcId="{2F1A3584-F563-45F5-B6E1-B6655CE7A3CF}" destId="{118B59AB-48F4-4F4D-9DE4-DE246B6F5912}" srcOrd="0" destOrd="0" presId="urn:microsoft.com/office/officeart/2005/8/layout/radial4"/>
    <dgm:cxn modelId="{57DB2977-1347-4F3E-967C-9218AE074CB6}" type="presParOf" srcId="{2F1A3584-F563-45F5-B6E1-B6655CE7A3CF}" destId="{4BB58EDC-7562-4A39-863B-7E4E8ABC6F4E}" srcOrd="1" destOrd="0" presId="urn:microsoft.com/office/officeart/2005/8/layout/radial4"/>
    <dgm:cxn modelId="{FB3644BA-ED0E-4A11-A0E8-AFFA18F5E654}" type="presParOf" srcId="{2F1A3584-F563-45F5-B6E1-B6655CE7A3CF}" destId="{0DE2E72F-3496-495A-8009-72C603062F6B}" srcOrd="2" destOrd="0" presId="urn:microsoft.com/office/officeart/2005/8/layout/radial4"/>
    <dgm:cxn modelId="{A3956B57-9D28-4FE7-A8FD-914A09435780}" type="presParOf" srcId="{2F1A3584-F563-45F5-B6E1-B6655CE7A3CF}" destId="{8D0104A1-F6C3-43EC-A988-59AFDE3F6060}" srcOrd="3" destOrd="0" presId="urn:microsoft.com/office/officeart/2005/8/layout/radial4"/>
    <dgm:cxn modelId="{3FEB5352-B17D-4C4E-9025-EC55167C1369}" type="presParOf" srcId="{2F1A3584-F563-45F5-B6E1-B6655CE7A3CF}" destId="{E7B2790B-1E21-4B0C-9D45-6A8D51555C50}" srcOrd="4" destOrd="0" presId="urn:microsoft.com/office/officeart/2005/8/layout/radial4"/>
    <dgm:cxn modelId="{1AEEB40E-ED43-4B3D-AD5D-198B00359D02}" type="presParOf" srcId="{2F1A3584-F563-45F5-B6E1-B6655CE7A3CF}" destId="{0C7E4673-DFE3-4BF4-8154-A0D63DE7CF0D}" srcOrd="5" destOrd="0" presId="urn:microsoft.com/office/officeart/2005/8/layout/radial4"/>
    <dgm:cxn modelId="{2B27AC63-6FC1-4D83-A0AD-BD1202D90E93}" type="presParOf" srcId="{2F1A3584-F563-45F5-B6E1-B6655CE7A3CF}" destId="{81B9F732-6CAD-4669-9755-0D85570A7B44}" srcOrd="6" destOrd="0" presId="urn:microsoft.com/office/officeart/2005/8/layout/radial4"/>
    <dgm:cxn modelId="{5854BF88-D6E4-4323-990A-0ECB0A0655EA}" type="presParOf" srcId="{2F1A3584-F563-45F5-B6E1-B6655CE7A3CF}" destId="{809037CF-8A29-491C-A6AF-907A872A5E12}" srcOrd="7" destOrd="0" presId="urn:microsoft.com/office/officeart/2005/8/layout/radial4"/>
    <dgm:cxn modelId="{0525174B-1BE9-4FF9-9203-7B5D738C1DC4}" type="presParOf" srcId="{2F1A3584-F563-45F5-B6E1-B6655CE7A3CF}" destId="{54AC9BF9-C042-4A21-8FA4-2CEE083F09D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9F265-A4DC-4791-91FA-B70C3B57F600}">
      <dsp:nvSpPr>
        <dsp:cNvPr id="0" name=""/>
        <dsp:cNvSpPr/>
      </dsp:nvSpPr>
      <dsp:spPr>
        <a:xfrm>
          <a:off x="2296250" y="0"/>
          <a:ext cx="3930884" cy="3930884"/>
        </a:xfrm>
        <a:prstGeom prst="diamond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036DB-5689-47DE-83F6-280A9306FBAB}">
      <dsp:nvSpPr>
        <dsp:cNvPr id="0" name=""/>
        <dsp:cNvSpPr/>
      </dsp:nvSpPr>
      <dsp:spPr>
        <a:xfrm>
          <a:off x="278241" y="309245"/>
          <a:ext cx="3716713" cy="892799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>
              <a:latin typeface="Calibri"/>
              <a:ea typeface="+mn-ea"/>
              <a:cs typeface="+mn-cs"/>
            </a:rPr>
            <a:t>Vymezení, definování vnitřních služeb firmy</a:t>
          </a:r>
        </a:p>
      </dsp:txBody>
      <dsp:txXfrm>
        <a:off x="321824" y="352828"/>
        <a:ext cx="3629547" cy="805633"/>
      </dsp:txXfrm>
    </dsp:sp>
    <dsp:sp modelId="{C85F9CF5-1340-4DFB-856D-2111C3503CD7}">
      <dsp:nvSpPr>
        <dsp:cNvPr id="0" name=""/>
        <dsp:cNvSpPr/>
      </dsp:nvSpPr>
      <dsp:spPr>
        <a:xfrm>
          <a:off x="4349538" y="304278"/>
          <a:ext cx="3622124" cy="972578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>
              <a:latin typeface="Calibri"/>
              <a:ea typeface="+mn-ea"/>
              <a:cs typeface="+mn-cs"/>
            </a:rPr>
            <a:t>Vnitřní zajištění externího marketingu</a:t>
          </a:r>
        </a:p>
      </dsp:txBody>
      <dsp:txXfrm>
        <a:off x="4397015" y="351755"/>
        <a:ext cx="3527170" cy="877624"/>
      </dsp:txXfrm>
    </dsp:sp>
    <dsp:sp modelId="{9338CDD8-DFA2-4642-B794-89846F1D19C2}">
      <dsp:nvSpPr>
        <dsp:cNvPr id="0" name=""/>
        <dsp:cNvSpPr/>
      </dsp:nvSpPr>
      <dsp:spPr>
        <a:xfrm>
          <a:off x="350026" y="1476479"/>
          <a:ext cx="3616927" cy="1121606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/>
              <a:ea typeface="+mn-ea"/>
              <a:cs typeface="+mn-cs"/>
            </a:rPr>
            <a:t>Tvorba pracovních míst</a:t>
          </a:r>
        </a:p>
      </dsp:txBody>
      <dsp:txXfrm>
        <a:off x="404778" y="1531231"/>
        <a:ext cx="3507423" cy="1012102"/>
      </dsp:txXfrm>
    </dsp:sp>
    <dsp:sp modelId="{280B42C1-D8AF-43B1-B17D-8143F54B635F}">
      <dsp:nvSpPr>
        <dsp:cNvPr id="0" name=""/>
        <dsp:cNvSpPr/>
      </dsp:nvSpPr>
      <dsp:spPr>
        <a:xfrm>
          <a:off x="4426458" y="1518224"/>
          <a:ext cx="3510105" cy="1146242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>
              <a:latin typeface="Calibri"/>
              <a:ea typeface="+mn-ea"/>
              <a:cs typeface="+mn-cs"/>
            </a:rPr>
            <a:t>Pochopení interního marketingu</a:t>
          </a:r>
        </a:p>
      </dsp:txBody>
      <dsp:txXfrm>
        <a:off x="4482413" y="1574179"/>
        <a:ext cx="3398195" cy="1034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3B69A-EC8B-466A-860B-BE8FA44F9EFD}">
      <dsp:nvSpPr>
        <dsp:cNvPr id="0" name=""/>
        <dsp:cNvSpPr/>
      </dsp:nvSpPr>
      <dsp:spPr>
        <a:xfrm>
          <a:off x="3146779" y="7718"/>
          <a:ext cx="1440740" cy="7294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Hodnoty pro zaměstnance</a:t>
          </a:r>
        </a:p>
      </dsp:txBody>
      <dsp:txXfrm>
        <a:off x="3182386" y="43325"/>
        <a:ext cx="1369526" cy="658207"/>
      </dsp:txXfrm>
    </dsp:sp>
    <dsp:sp modelId="{5D08E3FD-0A0A-46B0-B37B-896D72B4F86E}">
      <dsp:nvSpPr>
        <dsp:cNvPr id="0" name=""/>
        <dsp:cNvSpPr/>
      </dsp:nvSpPr>
      <dsp:spPr>
        <a:xfrm>
          <a:off x="1317466" y="372429"/>
          <a:ext cx="5099366" cy="5099366"/>
        </a:xfrm>
        <a:custGeom>
          <a:avLst/>
          <a:gdLst/>
          <a:ahLst/>
          <a:cxnLst/>
          <a:rect l="0" t="0" r="0" b="0"/>
          <a:pathLst>
            <a:path>
              <a:moveTo>
                <a:pt x="3399711" y="145866"/>
              </a:moveTo>
              <a:arcTo wR="2549683" hR="2549683" stAng="17368464" swAng="554089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30140-F1D2-4D11-BC90-C9E7B84A33A8}">
      <dsp:nvSpPr>
        <dsp:cNvPr id="0" name=""/>
        <dsp:cNvSpPr/>
      </dsp:nvSpPr>
      <dsp:spPr>
        <a:xfrm>
          <a:off x="4949678" y="754503"/>
          <a:ext cx="1440740" cy="729421"/>
        </a:xfrm>
        <a:prstGeom prst="roundRect">
          <a:avLst/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Spokojenost zaměstnanců</a:t>
          </a:r>
        </a:p>
      </dsp:txBody>
      <dsp:txXfrm>
        <a:off x="4985285" y="790110"/>
        <a:ext cx="1369526" cy="658207"/>
      </dsp:txXfrm>
    </dsp:sp>
    <dsp:sp modelId="{E91076A1-A6CB-46FD-B0FA-1CAF4D7B6470}">
      <dsp:nvSpPr>
        <dsp:cNvPr id="0" name=""/>
        <dsp:cNvSpPr/>
      </dsp:nvSpPr>
      <dsp:spPr>
        <a:xfrm>
          <a:off x="1317466" y="372429"/>
          <a:ext cx="5099366" cy="5099366"/>
        </a:xfrm>
        <a:custGeom>
          <a:avLst/>
          <a:gdLst/>
          <a:ahLst/>
          <a:cxnLst/>
          <a:rect l="0" t="0" r="0" b="0"/>
          <a:pathLst>
            <a:path>
              <a:moveTo>
                <a:pt x="4776230" y="1307358"/>
              </a:moveTo>
              <a:arcTo wR="2549683" hR="2549683" stAng="19850413" swAng="945497"/>
            </a:path>
          </a:pathLst>
        </a:custGeom>
        <a:noFill/>
        <a:ln w="6350" cap="flat" cmpd="sng" algn="ctr">
          <a:solidFill>
            <a:schemeClr val="accent5">
              <a:hueOff val="-1050478"/>
              <a:satOff val="-1461"/>
              <a:lumOff val="-56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9276-64AB-422C-BC0E-C8D1627B7AF3}">
      <dsp:nvSpPr>
        <dsp:cNvPr id="0" name=""/>
        <dsp:cNvSpPr/>
      </dsp:nvSpPr>
      <dsp:spPr>
        <a:xfrm>
          <a:off x="5696462" y="2557401"/>
          <a:ext cx="1440740" cy="729421"/>
        </a:xfrm>
        <a:prstGeom prst="roundRect">
          <a:avLst/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Loajální zaměstnanci</a:t>
          </a:r>
        </a:p>
      </dsp:txBody>
      <dsp:txXfrm>
        <a:off x="5732069" y="2593008"/>
        <a:ext cx="1369526" cy="658207"/>
      </dsp:txXfrm>
    </dsp:sp>
    <dsp:sp modelId="{0551F72B-A344-4517-A87C-C13C81648088}">
      <dsp:nvSpPr>
        <dsp:cNvPr id="0" name=""/>
        <dsp:cNvSpPr/>
      </dsp:nvSpPr>
      <dsp:spPr>
        <a:xfrm>
          <a:off x="1317466" y="372429"/>
          <a:ext cx="5099366" cy="5099366"/>
        </a:xfrm>
        <a:custGeom>
          <a:avLst/>
          <a:gdLst/>
          <a:ahLst/>
          <a:cxnLst/>
          <a:rect l="0" t="0" r="0" b="0"/>
          <a:pathLst>
            <a:path>
              <a:moveTo>
                <a:pt x="5029937" y="3140632"/>
              </a:moveTo>
              <a:arcTo wR="2549683" hR="2549683" stAng="804090" swAng="945497"/>
            </a:path>
          </a:pathLst>
        </a:custGeom>
        <a:noFill/>
        <a:ln w="6350" cap="flat" cmpd="sng" algn="ctr">
          <a:solidFill>
            <a:schemeClr val="accent5">
              <a:hueOff val="-2100956"/>
              <a:satOff val="-2922"/>
              <a:lumOff val="-112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A0F3DB-B04F-4E49-8F7B-1C849047E54E}">
      <dsp:nvSpPr>
        <dsp:cNvPr id="0" name=""/>
        <dsp:cNvSpPr/>
      </dsp:nvSpPr>
      <dsp:spPr>
        <a:xfrm>
          <a:off x="4949678" y="4360299"/>
          <a:ext cx="1440740" cy="729421"/>
        </a:xfrm>
        <a:prstGeom prst="roundRect">
          <a:avLst/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Hodnoty pro zákazníky</a:t>
          </a:r>
        </a:p>
      </dsp:txBody>
      <dsp:txXfrm>
        <a:off x="4985285" y="4395906"/>
        <a:ext cx="1369526" cy="658207"/>
      </dsp:txXfrm>
    </dsp:sp>
    <dsp:sp modelId="{1827AF02-8D4B-4F9F-8A6B-FD69E22E080D}">
      <dsp:nvSpPr>
        <dsp:cNvPr id="0" name=""/>
        <dsp:cNvSpPr/>
      </dsp:nvSpPr>
      <dsp:spPr>
        <a:xfrm>
          <a:off x="1317466" y="372429"/>
          <a:ext cx="5099366" cy="5099366"/>
        </a:xfrm>
        <a:custGeom>
          <a:avLst/>
          <a:gdLst/>
          <a:ahLst/>
          <a:cxnLst/>
          <a:rect l="0" t="0" r="0" b="0"/>
          <a:pathLst>
            <a:path>
              <a:moveTo>
                <a:pt x="3774461" y="4785930"/>
              </a:moveTo>
              <a:arcTo wR="2549683" hR="2549683" stAng="3677446" swAng="554089"/>
            </a:path>
          </a:pathLst>
        </a:custGeom>
        <a:noFill/>
        <a:ln w="6350" cap="flat" cmpd="sng" algn="ctr">
          <a:solidFill>
            <a:schemeClr val="accent5">
              <a:hueOff val="-3151433"/>
              <a:satOff val="-4383"/>
              <a:lumOff val="-16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1AF07-D241-4D07-947E-ED89C6EAEF4A}">
      <dsp:nvSpPr>
        <dsp:cNvPr id="0" name=""/>
        <dsp:cNvSpPr/>
      </dsp:nvSpPr>
      <dsp:spPr>
        <a:xfrm>
          <a:off x="3146779" y="5107084"/>
          <a:ext cx="1440740" cy="729421"/>
        </a:xfrm>
        <a:prstGeom prst="roundRect">
          <a:avLst/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Spokojenost zákazníků</a:t>
          </a:r>
        </a:p>
      </dsp:txBody>
      <dsp:txXfrm>
        <a:off x="3182386" y="5142691"/>
        <a:ext cx="1369526" cy="658207"/>
      </dsp:txXfrm>
    </dsp:sp>
    <dsp:sp modelId="{1A7E973C-90BD-4E73-935A-17EC59500ACF}">
      <dsp:nvSpPr>
        <dsp:cNvPr id="0" name=""/>
        <dsp:cNvSpPr/>
      </dsp:nvSpPr>
      <dsp:spPr>
        <a:xfrm>
          <a:off x="1317466" y="372429"/>
          <a:ext cx="5099366" cy="5099366"/>
        </a:xfrm>
        <a:custGeom>
          <a:avLst/>
          <a:gdLst/>
          <a:ahLst/>
          <a:cxnLst/>
          <a:rect l="0" t="0" r="0" b="0"/>
          <a:pathLst>
            <a:path>
              <a:moveTo>
                <a:pt x="1699655" y="4953500"/>
              </a:moveTo>
              <a:arcTo wR="2549683" hR="2549683" stAng="6568464" swAng="554089"/>
            </a:path>
          </a:pathLst>
        </a:custGeom>
        <a:noFill/>
        <a:ln w="6350" cap="flat" cmpd="sng" algn="ctr">
          <a:solidFill>
            <a:schemeClr val="accent5">
              <a:hueOff val="-4201911"/>
              <a:satOff val="-5845"/>
              <a:lumOff val="-22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D395E-2503-43FE-81D0-16225764EA7F}">
      <dsp:nvSpPr>
        <dsp:cNvPr id="0" name=""/>
        <dsp:cNvSpPr/>
      </dsp:nvSpPr>
      <dsp:spPr>
        <a:xfrm>
          <a:off x="1343881" y="4360299"/>
          <a:ext cx="1440740" cy="729421"/>
        </a:xfrm>
        <a:prstGeom prst="roundRect">
          <a:avLst/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Loajální zákazníky</a:t>
          </a:r>
        </a:p>
      </dsp:txBody>
      <dsp:txXfrm>
        <a:off x="1379488" y="4395906"/>
        <a:ext cx="1369526" cy="658207"/>
      </dsp:txXfrm>
    </dsp:sp>
    <dsp:sp modelId="{87FAA751-DBC5-43AD-AB05-85441163F850}">
      <dsp:nvSpPr>
        <dsp:cNvPr id="0" name=""/>
        <dsp:cNvSpPr/>
      </dsp:nvSpPr>
      <dsp:spPr>
        <a:xfrm>
          <a:off x="1317466" y="372429"/>
          <a:ext cx="5099366" cy="5099366"/>
        </a:xfrm>
        <a:custGeom>
          <a:avLst/>
          <a:gdLst/>
          <a:ahLst/>
          <a:cxnLst/>
          <a:rect l="0" t="0" r="0" b="0"/>
          <a:pathLst>
            <a:path>
              <a:moveTo>
                <a:pt x="323135" y="3792008"/>
              </a:moveTo>
              <a:arcTo wR="2549683" hR="2549683" stAng="9050413" swAng="945497"/>
            </a:path>
          </a:pathLst>
        </a:custGeom>
        <a:noFill/>
        <a:ln w="6350" cap="flat" cmpd="sng" algn="ctr">
          <a:solidFill>
            <a:schemeClr val="accent5">
              <a:hueOff val="-5252389"/>
              <a:satOff val="-7306"/>
              <a:lumOff val="-280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851A1-6550-4343-B5B6-752A710B641B}">
      <dsp:nvSpPr>
        <dsp:cNvPr id="0" name=""/>
        <dsp:cNvSpPr/>
      </dsp:nvSpPr>
      <dsp:spPr>
        <a:xfrm>
          <a:off x="597096" y="2557401"/>
          <a:ext cx="1440740" cy="729421"/>
        </a:xfrm>
        <a:prstGeom prst="roundRect">
          <a:avLst/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Udržení zákazníků</a:t>
          </a:r>
        </a:p>
      </dsp:txBody>
      <dsp:txXfrm>
        <a:off x="632703" y="2593008"/>
        <a:ext cx="1369526" cy="658207"/>
      </dsp:txXfrm>
    </dsp:sp>
    <dsp:sp modelId="{B29649FE-37A0-442F-B3D5-36D4AD8E0289}">
      <dsp:nvSpPr>
        <dsp:cNvPr id="0" name=""/>
        <dsp:cNvSpPr/>
      </dsp:nvSpPr>
      <dsp:spPr>
        <a:xfrm>
          <a:off x="1317466" y="372429"/>
          <a:ext cx="5099366" cy="5099366"/>
        </a:xfrm>
        <a:custGeom>
          <a:avLst/>
          <a:gdLst/>
          <a:ahLst/>
          <a:cxnLst/>
          <a:rect l="0" t="0" r="0" b="0"/>
          <a:pathLst>
            <a:path>
              <a:moveTo>
                <a:pt x="69428" y="1958734"/>
              </a:moveTo>
              <a:arcTo wR="2549683" hR="2549683" stAng="11604090" swAng="945497"/>
            </a:path>
          </a:pathLst>
        </a:custGeom>
        <a:noFill/>
        <a:ln w="6350" cap="flat" cmpd="sng" algn="ctr">
          <a:solidFill>
            <a:schemeClr val="accent5">
              <a:hueOff val="-6302867"/>
              <a:satOff val="-8767"/>
              <a:lumOff val="-336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00708-F7A1-4BE9-8EB3-8EB79916298D}">
      <dsp:nvSpPr>
        <dsp:cNvPr id="0" name=""/>
        <dsp:cNvSpPr/>
      </dsp:nvSpPr>
      <dsp:spPr>
        <a:xfrm>
          <a:off x="1343881" y="754503"/>
          <a:ext cx="1440740" cy="729421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Zisk</a:t>
          </a:r>
        </a:p>
      </dsp:txBody>
      <dsp:txXfrm>
        <a:off x="1379488" y="790110"/>
        <a:ext cx="1369526" cy="658207"/>
      </dsp:txXfrm>
    </dsp:sp>
    <dsp:sp modelId="{D379DDEB-F9C4-4516-BB2C-91D9313FD8D0}">
      <dsp:nvSpPr>
        <dsp:cNvPr id="0" name=""/>
        <dsp:cNvSpPr/>
      </dsp:nvSpPr>
      <dsp:spPr>
        <a:xfrm>
          <a:off x="1317466" y="372429"/>
          <a:ext cx="5099366" cy="5099366"/>
        </a:xfrm>
        <a:custGeom>
          <a:avLst/>
          <a:gdLst/>
          <a:ahLst/>
          <a:cxnLst/>
          <a:rect l="0" t="0" r="0" b="0"/>
          <a:pathLst>
            <a:path>
              <a:moveTo>
                <a:pt x="1324904" y="313435"/>
              </a:moveTo>
              <a:arcTo wR="2549683" hR="2549683" stAng="14477446" swAng="554089"/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AE67A-DE5D-445B-9ADE-0AE459C36D21}">
      <dsp:nvSpPr>
        <dsp:cNvPr id="0" name=""/>
        <dsp:cNvSpPr/>
      </dsp:nvSpPr>
      <dsp:spPr>
        <a:xfrm>
          <a:off x="3212950" y="-125290"/>
          <a:ext cx="1755935" cy="15477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800" kern="1200" dirty="0"/>
            <a:t>Vize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800" kern="1200" dirty="0"/>
            <a:t>Mise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000" kern="1200" dirty="0"/>
            <a:t>Strategie</a:t>
          </a:r>
          <a:endParaRPr lang="cs-CZ" sz="1800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800" kern="1200" dirty="0"/>
            <a:t>Marketing</a:t>
          </a:r>
        </a:p>
      </dsp:txBody>
      <dsp:txXfrm>
        <a:off x="3288503" y="-49737"/>
        <a:ext cx="1604829" cy="1396613"/>
      </dsp:txXfrm>
    </dsp:sp>
    <dsp:sp modelId="{D65B6381-C806-4420-8871-1369359D8B1E}">
      <dsp:nvSpPr>
        <dsp:cNvPr id="0" name=""/>
        <dsp:cNvSpPr/>
      </dsp:nvSpPr>
      <dsp:spPr>
        <a:xfrm>
          <a:off x="2006565" y="648569"/>
          <a:ext cx="4168706" cy="4168706"/>
        </a:xfrm>
        <a:custGeom>
          <a:avLst/>
          <a:gdLst/>
          <a:ahLst/>
          <a:cxnLst/>
          <a:rect l="0" t="0" r="0" b="0"/>
          <a:pathLst>
            <a:path>
              <a:moveTo>
                <a:pt x="3023979" y="223807"/>
              </a:moveTo>
              <a:arcTo wR="2084353" hR="2084353" stAng="17807702" swAng="339668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66337-7B15-41CA-A328-6FFC3C6DF748}">
      <dsp:nvSpPr>
        <dsp:cNvPr id="0" name=""/>
        <dsp:cNvSpPr/>
      </dsp:nvSpPr>
      <dsp:spPr>
        <a:xfrm>
          <a:off x="5149497" y="1011855"/>
          <a:ext cx="1847518" cy="215393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800" u="sng" kern="1200" dirty="0"/>
            <a:t>Externí marketing: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800" kern="1200" dirty="0"/>
            <a:t>- Produkt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800" kern="1200" dirty="0"/>
            <a:t>- Cena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800" kern="1200" dirty="0"/>
            <a:t>- Distribuce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800" kern="1200" dirty="0"/>
            <a:t>- Propagace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800" kern="1200" dirty="0"/>
            <a:t>(komunikace)</a:t>
          </a:r>
        </a:p>
      </dsp:txBody>
      <dsp:txXfrm>
        <a:off x="5239685" y="1102043"/>
        <a:ext cx="1667142" cy="1973556"/>
      </dsp:txXfrm>
    </dsp:sp>
    <dsp:sp modelId="{9F443987-DC99-438F-8936-42596130731B}">
      <dsp:nvSpPr>
        <dsp:cNvPr id="0" name=""/>
        <dsp:cNvSpPr/>
      </dsp:nvSpPr>
      <dsp:spPr>
        <a:xfrm>
          <a:off x="2006565" y="648569"/>
          <a:ext cx="4168706" cy="4168706"/>
        </a:xfrm>
        <a:custGeom>
          <a:avLst/>
          <a:gdLst/>
          <a:ahLst/>
          <a:cxnLst/>
          <a:rect l="0" t="0" r="0" b="0"/>
          <a:pathLst>
            <a:path>
              <a:moveTo>
                <a:pt x="4084324" y="2671416"/>
              </a:moveTo>
              <a:arcTo wR="2084353" hR="2084353" stAng="981532" swAng="795194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9A5A9-438B-4F20-A064-019D7A1C1C66}">
      <dsp:nvSpPr>
        <dsp:cNvPr id="0" name=""/>
        <dsp:cNvSpPr/>
      </dsp:nvSpPr>
      <dsp:spPr>
        <a:xfrm>
          <a:off x="4514259" y="3898022"/>
          <a:ext cx="1603623" cy="1042354"/>
        </a:xfrm>
        <a:prstGeom prst="roundRect">
          <a:avLst/>
        </a:prstGeom>
        <a:solidFill>
          <a:srgbClr val="FFFF66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Uspokojení zákazníků</a:t>
          </a:r>
        </a:p>
      </dsp:txBody>
      <dsp:txXfrm>
        <a:off x="4565143" y="3948906"/>
        <a:ext cx="1501855" cy="940586"/>
      </dsp:txXfrm>
    </dsp:sp>
    <dsp:sp modelId="{A4136B18-B69E-49E4-B98C-A4728A9A8436}">
      <dsp:nvSpPr>
        <dsp:cNvPr id="0" name=""/>
        <dsp:cNvSpPr/>
      </dsp:nvSpPr>
      <dsp:spPr>
        <a:xfrm>
          <a:off x="2006565" y="648569"/>
          <a:ext cx="4168706" cy="4168706"/>
        </a:xfrm>
        <a:custGeom>
          <a:avLst/>
          <a:gdLst/>
          <a:ahLst/>
          <a:cxnLst/>
          <a:rect l="0" t="0" r="0" b="0"/>
          <a:pathLst>
            <a:path>
              <a:moveTo>
                <a:pt x="2340672" y="4152885"/>
              </a:moveTo>
              <a:arcTo wR="2084353" hR="2084353" stAng="4976176" swAng="847648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0B08D-DBCA-4442-9D6C-DBAABB84F4FD}">
      <dsp:nvSpPr>
        <dsp:cNvPr id="0" name=""/>
        <dsp:cNvSpPr/>
      </dsp:nvSpPr>
      <dsp:spPr>
        <a:xfrm>
          <a:off x="2063955" y="3898022"/>
          <a:ext cx="1603623" cy="1042354"/>
        </a:xfrm>
        <a:prstGeom prst="roundRect">
          <a:avLst/>
        </a:prstGeom>
        <a:solidFill>
          <a:srgbClr val="FFFF66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Uspokojení zaměstnanců</a:t>
          </a:r>
        </a:p>
      </dsp:txBody>
      <dsp:txXfrm>
        <a:off x="2114839" y="3948906"/>
        <a:ext cx="1501855" cy="940586"/>
      </dsp:txXfrm>
    </dsp:sp>
    <dsp:sp modelId="{72E4E114-48CB-46DC-B17D-ED5C4795D323}">
      <dsp:nvSpPr>
        <dsp:cNvPr id="0" name=""/>
        <dsp:cNvSpPr/>
      </dsp:nvSpPr>
      <dsp:spPr>
        <a:xfrm>
          <a:off x="2006565" y="648569"/>
          <a:ext cx="4168706" cy="4168706"/>
        </a:xfrm>
        <a:custGeom>
          <a:avLst/>
          <a:gdLst/>
          <a:ahLst/>
          <a:cxnLst/>
          <a:rect l="0" t="0" r="0" b="0"/>
          <a:pathLst>
            <a:path>
              <a:moveTo>
                <a:pt x="273461" y="3116438"/>
              </a:moveTo>
              <a:arcTo wR="2084353" hR="2084353" stAng="9019187" swAng="782556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0F793-F175-4E49-872D-1EBF8B4415A7}">
      <dsp:nvSpPr>
        <dsp:cNvPr id="0" name=""/>
        <dsp:cNvSpPr/>
      </dsp:nvSpPr>
      <dsp:spPr>
        <a:xfrm>
          <a:off x="1213534" y="999519"/>
          <a:ext cx="1790092" cy="2178605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800" u="sng" kern="1200" dirty="0"/>
            <a:t>Interní marketing:</a:t>
          </a:r>
        </a:p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800" kern="1200" dirty="0"/>
            <a:t>- Produkt</a:t>
          </a:r>
        </a:p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800" kern="1200" dirty="0"/>
            <a:t>- Cena</a:t>
          </a:r>
        </a:p>
        <a:p>
          <a:pPr marL="0" marR="0" lvl="0" indent="0" algn="ctr" defTabSz="8001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kern="1200" dirty="0"/>
            <a:t>- Distribuce</a:t>
          </a:r>
        </a:p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800" kern="1200" dirty="0"/>
            <a:t>- Propagace (komunikace)</a:t>
          </a:r>
        </a:p>
      </dsp:txBody>
      <dsp:txXfrm>
        <a:off x="1300919" y="1086904"/>
        <a:ext cx="1615322" cy="2003835"/>
      </dsp:txXfrm>
    </dsp:sp>
    <dsp:sp modelId="{EBBEA130-1C1F-488E-9469-8A5FE03D7E1D}">
      <dsp:nvSpPr>
        <dsp:cNvPr id="0" name=""/>
        <dsp:cNvSpPr/>
      </dsp:nvSpPr>
      <dsp:spPr>
        <a:xfrm>
          <a:off x="2006565" y="648569"/>
          <a:ext cx="4168706" cy="4168706"/>
        </a:xfrm>
        <a:custGeom>
          <a:avLst/>
          <a:gdLst/>
          <a:ahLst/>
          <a:cxnLst/>
          <a:rect l="0" t="0" r="0" b="0"/>
          <a:pathLst>
            <a:path>
              <a:moveTo>
                <a:pt x="980705" y="316164"/>
              </a:moveTo>
              <a:arcTo wR="2084353" hR="2084353" stAng="14281734" swAng="317812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B59AB-48F4-4F4D-9DE4-DE246B6F5912}">
      <dsp:nvSpPr>
        <dsp:cNvPr id="0" name=""/>
        <dsp:cNvSpPr/>
      </dsp:nvSpPr>
      <dsp:spPr>
        <a:xfrm>
          <a:off x="3075745" y="2971691"/>
          <a:ext cx="2209133" cy="2209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Zákazníci</a:t>
          </a:r>
        </a:p>
      </dsp:txBody>
      <dsp:txXfrm>
        <a:off x="3399265" y="3295211"/>
        <a:ext cx="1562093" cy="1562093"/>
      </dsp:txXfrm>
    </dsp:sp>
    <dsp:sp modelId="{4BB58EDC-7562-4A39-863B-7E4E8ABC6F4E}">
      <dsp:nvSpPr>
        <dsp:cNvPr id="0" name=""/>
        <dsp:cNvSpPr/>
      </dsp:nvSpPr>
      <dsp:spPr>
        <a:xfrm rot="11125548">
          <a:off x="1154446" y="3560705"/>
          <a:ext cx="1824616" cy="629602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2E72F-3496-495A-8009-72C603062F6B}">
      <dsp:nvSpPr>
        <dsp:cNvPr id="0" name=""/>
        <dsp:cNvSpPr/>
      </dsp:nvSpPr>
      <dsp:spPr>
        <a:xfrm>
          <a:off x="-129349" y="2506061"/>
          <a:ext cx="2575768" cy="25663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DISTRIBUCE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MÍSTO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firemní kultura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pracovní prostředí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vybavenost pracovišť</a:t>
          </a:r>
        </a:p>
      </dsp:txBody>
      <dsp:txXfrm>
        <a:off x="-54183" y="2581227"/>
        <a:ext cx="2425436" cy="2416030"/>
      </dsp:txXfrm>
    </dsp:sp>
    <dsp:sp modelId="{8D0104A1-F6C3-43EC-A988-59AFDE3F6060}">
      <dsp:nvSpPr>
        <dsp:cNvPr id="0" name=""/>
        <dsp:cNvSpPr/>
      </dsp:nvSpPr>
      <dsp:spPr>
        <a:xfrm rot="14700000">
          <a:off x="2292766" y="1783687"/>
          <a:ext cx="1930594" cy="629602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2790B-1E21-4B0C-9D45-6A8D51555C50}">
      <dsp:nvSpPr>
        <dsp:cNvPr id="0" name=""/>
        <dsp:cNvSpPr/>
      </dsp:nvSpPr>
      <dsp:spPr>
        <a:xfrm>
          <a:off x="1763301" y="-59549"/>
          <a:ext cx="2173620" cy="25663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PRODUKT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pracovní místo, pracovní pozice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pracovník jako produkt</a:t>
          </a:r>
        </a:p>
      </dsp:txBody>
      <dsp:txXfrm>
        <a:off x="1826964" y="4114"/>
        <a:ext cx="2046294" cy="2439036"/>
      </dsp:txXfrm>
    </dsp:sp>
    <dsp:sp modelId="{0C7E4673-DFE3-4BF4-8154-A0D63DE7CF0D}">
      <dsp:nvSpPr>
        <dsp:cNvPr id="0" name=""/>
        <dsp:cNvSpPr/>
      </dsp:nvSpPr>
      <dsp:spPr>
        <a:xfrm rot="17700000">
          <a:off x="4137263" y="1783687"/>
          <a:ext cx="1930594" cy="629602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9F732-6CAD-4669-9755-0D85570A7B44}">
      <dsp:nvSpPr>
        <dsp:cNvPr id="0" name=""/>
        <dsp:cNvSpPr/>
      </dsp:nvSpPr>
      <dsp:spPr>
        <a:xfrm>
          <a:off x="4362715" y="-52648"/>
          <a:ext cx="2295595" cy="25525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CENA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motivace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mzda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odměna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bonusy</a:t>
          </a:r>
        </a:p>
      </dsp:txBody>
      <dsp:txXfrm>
        <a:off x="4429951" y="14588"/>
        <a:ext cx="2161123" cy="2418089"/>
      </dsp:txXfrm>
    </dsp:sp>
    <dsp:sp modelId="{809037CF-8A29-491C-A6AF-907A872A5E12}">
      <dsp:nvSpPr>
        <dsp:cNvPr id="0" name=""/>
        <dsp:cNvSpPr/>
      </dsp:nvSpPr>
      <dsp:spPr>
        <a:xfrm rot="21276365">
          <a:off x="5382642" y="3560968"/>
          <a:ext cx="1842022" cy="629602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C9BF9-C042-4A21-8FA4-2CEE083F09D7}">
      <dsp:nvSpPr>
        <dsp:cNvPr id="0" name=""/>
        <dsp:cNvSpPr/>
      </dsp:nvSpPr>
      <dsp:spPr>
        <a:xfrm>
          <a:off x="6111352" y="2512911"/>
          <a:ext cx="2218469" cy="25525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KOMUNIKACE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interní komunikace</a:t>
          </a:r>
        </a:p>
      </dsp:txBody>
      <dsp:txXfrm>
        <a:off x="6176329" y="2577888"/>
        <a:ext cx="2088515" cy="2422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Layout" Target="../diagrams/layout4.xml"/><Relationship Id="rId7" Type="http://schemas.openxmlformats.org/officeDocument/2006/relationships/hyperlink" Target="https://retailnews.cz/2016/09/02/omnichannel-spojuje-vsechny-komunikacni-a-prodejni-kanaly/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274187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248309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endParaRPr lang="cs-CZ" sz="4000" b="1" cap="all" dirty="0"/>
          </a:p>
          <a:p>
            <a:pPr lvl="0"/>
            <a:r>
              <a:rPr lang="cs-CZ" sz="4200" b="1" cap="all" dirty="0"/>
              <a:t>Interní marketing, jeho přínosy</a:t>
            </a:r>
          </a:p>
          <a:p>
            <a:pPr lvl="0"/>
            <a:r>
              <a:rPr lang="cs-CZ" sz="4200" b="1" cap="all" dirty="0"/>
              <a:t>A marketingový mix</a:t>
            </a:r>
          </a:p>
          <a:p>
            <a:pPr marL="742950" lvl="0" indent="-742950">
              <a:buAutoNum type="arabicPeriod"/>
            </a:pPr>
            <a:r>
              <a:rPr lang="cs-CZ" sz="4200" b="1" cap="all" dirty="0"/>
              <a:t>Část</a:t>
            </a:r>
          </a:p>
          <a:p>
            <a:pPr marL="742950" lvl="0" indent="-742950">
              <a:buAutoNum type="arabicPeriod"/>
            </a:pPr>
            <a:endParaRPr lang="cs-CZ" sz="4200" b="1" cap="all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2212932"/>
            <a:ext cx="4806091" cy="25228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Cílem přednášky </a:t>
            </a:r>
          </a:p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je pochopit podstatu interního marketingu, jeho přínosy a prvky marketingového mixu</a:t>
            </a:r>
          </a:p>
          <a:p>
            <a:pPr marL="0" indent="0" algn="ctr">
              <a:buNone/>
            </a:pPr>
            <a:endParaRPr lang="cs-CZ" b="1" i="1" dirty="0">
              <a:solidFill>
                <a:srgbClr val="008080"/>
              </a:solidFill>
            </a:endParaRPr>
          </a:p>
          <a:p>
            <a:pPr marL="0" indent="0" algn="ctr">
              <a:buNone/>
            </a:pPr>
            <a:r>
              <a:rPr lang="cs-CZ" b="1" i="1" dirty="0">
                <a:solidFill>
                  <a:srgbClr val="002060"/>
                </a:solidFill>
              </a:rPr>
              <a:t> </a:t>
            </a:r>
            <a:endParaRPr lang="en-GB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  <a:p>
            <a:pPr algn="r"/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2. Zákaznická orientace a marketingové smýšlení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0AA3176-2FD7-43F2-B804-D2E16A24DE75}"/>
              </a:ext>
            </a:extLst>
          </p:cNvPr>
          <p:cNvSpPr txBox="1"/>
          <p:nvPr/>
        </p:nvSpPr>
        <p:spPr>
          <a:xfrm>
            <a:off x="531380" y="1690688"/>
            <a:ext cx="10573775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je nedostačující pouze zaměstnance motivovat, ale také jim poskytovat pravidelné vzdělávání i v oblasti marketingu. </a:t>
            </a:r>
          </a:p>
          <a:p>
            <a:pPr marL="457200" indent="-457200" algn="just">
              <a:buFontTx/>
              <a:buChar char="-"/>
            </a:pPr>
            <a:endParaRPr lang="cs-CZ" sz="2800" dirty="0">
              <a:solidFill>
                <a:srgbClr val="008080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interní marketing zaměřen na tvorbu zákaznicky orientovaných zaměstnanců. </a:t>
            </a:r>
            <a:endParaRPr lang="cs-CZ" sz="2800" b="1" dirty="0">
              <a:solidFill>
                <a:srgbClr val="00808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A9D7436-288E-4C05-A6D5-F32A1A09DC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46" y="4071369"/>
            <a:ext cx="3465966" cy="2421506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901210A9-6130-4EFD-BFAD-352DD2F9AE8F}"/>
              </a:ext>
            </a:extLst>
          </p:cNvPr>
          <p:cNvSpPr/>
          <p:nvPr/>
        </p:nvSpPr>
        <p:spPr>
          <a:xfrm>
            <a:off x="1795571" y="6503676"/>
            <a:ext cx="21932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/>
              <a:t>http://www.pngall.com/customer-png</a:t>
            </a:r>
            <a:endParaRPr lang="cs-CZ" sz="1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B8D74CE-590C-4986-8EB5-982A3CB80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243" y="4171949"/>
            <a:ext cx="2286000" cy="1990725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B1F7560C-ACB2-4480-BD53-0FCBE40DF502}"/>
              </a:ext>
            </a:extLst>
          </p:cNvPr>
          <p:cNvSpPr/>
          <p:nvPr/>
        </p:nvSpPr>
        <p:spPr>
          <a:xfrm>
            <a:off x="5994057" y="6503676"/>
            <a:ext cx="44023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http://www.apexbusinessmanagement.co.uk/customer-service/customer-focus/</a:t>
            </a:r>
          </a:p>
        </p:txBody>
      </p:sp>
    </p:spTree>
    <p:extLst>
      <p:ext uri="{BB962C8B-B14F-4D97-AF65-F5344CB8AC3E}">
        <p14:creationId xmlns:p14="http://schemas.microsoft.com/office/powerpoint/2010/main" val="3489641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782175" cy="132556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cs-CZ" sz="3600" b="1" dirty="0">
                <a:solidFill>
                  <a:srgbClr val="008080"/>
                </a:solidFill>
                <a:latin typeface="Calibri "/>
              </a:rPr>
              <a:t>3. Interní marketing jako strategický nástroj</a:t>
            </a:r>
            <a:endParaRPr lang="en-GB" sz="3600" b="1" kern="0" dirty="0">
              <a:solidFill>
                <a:srgbClr val="008080"/>
              </a:solidFill>
              <a:latin typeface="Calibri 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370C530-4AAF-4260-B39A-4592176540F1}"/>
              </a:ext>
            </a:extLst>
          </p:cNvPr>
          <p:cNvSpPr txBox="1"/>
          <p:nvPr/>
        </p:nvSpPr>
        <p:spPr>
          <a:xfrm>
            <a:off x="531380" y="1690688"/>
            <a:ext cx="10573775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poskytuje strategický směr firmy s cílem motivovat a integrovat jednotlivé zaměstnance do celkové strategie firmy. </a:t>
            </a:r>
          </a:p>
          <a:p>
            <a:pPr marL="457200" indent="-457200" algn="just">
              <a:buFontTx/>
              <a:buChar char="-"/>
            </a:pPr>
            <a:endParaRPr lang="cs-CZ" sz="2800" dirty="0">
              <a:solidFill>
                <a:srgbClr val="008080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implementace nejen ve firmách v oblasti služeb, ale také v ostatních oblastech, a to ve výrobě a obchodu. </a:t>
            </a:r>
            <a:endParaRPr lang="cs-CZ" sz="2800" b="1" dirty="0">
              <a:solidFill>
                <a:srgbClr val="008080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21803CD-7942-4DE4-B123-7C3268A55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176780"/>
            <a:ext cx="6170692" cy="268122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BF0DEE2-466B-4733-8E40-F7A3DDB813CF}"/>
              </a:ext>
            </a:extLst>
          </p:cNvPr>
          <p:cNvSpPr/>
          <p:nvPr/>
        </p:nvSpPr>
        <p:spPr>
          <a:xfrm>
            <a:off x="4290514" y="6611779"/>
            <a:ext cx="18325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http://www.adoptimizer.co.uk/</a:t>
            </a:r>
          </a:p>
        </p:txBody>
      </p:sp>
    </p:spTree>
    <p:extLst>
      <p:ext uri="{BB962C8B-B14F-4D97-AF65-F5344CB8AC3E}">
        <p14:creationId xmlns:p14="http://schemas.microsoft.com/office/powerpoint/2010/main" val="3089534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3537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Vztah interního a externího marketingu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C18D1D8-BDFF-44D9-BAB4-D4EE921D8B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0098"/>
              </p:ext>
            </p:extLst>
          </p:nvPr>
        </p:nvGraphicFramePr>
        <p:xfrm>
          <a:off x="3417003" y="1608455"/>
          <a:ext cx="8210550" cy="488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5A3BB212-703E-4D25-A2D8-06654B6896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9" y="2905664"/>
            <a:ext cx="2625507" cy="189221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E8CD6DCA-9EF0-4327-B034-24BA74A2FD06}"/>
              </a:ext>
            </a:extLst>
          </p:cNvPr>
          <p:cNvSpPr/>
          <p:nvPr/>
        </p:nvSpPr>
        <p:spPr>
          <a:xfrm>
            <a:off x="830947" y="5003324"/>
            <a:ext cx="27911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https://pngtree.com/free-icons/build-relationship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6C85B80-1869-452C-B696-DD5CA6D42B41}"/>
              </a:ext>
            </a:extLst>
          </p:cNvPr>
          <p:cNvSpPr/>
          <p:nvPr/>
        </p:nvSpPr>
        <p:spPr>
          <a:xfrm>
            <a:off x="6407251" y="6564541"/>
            <a:ext cx="2351285" cy="255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zpracováno dle </a:t>
            </a:r>
            <a:r>
              <a:rPr lang="cs-CZ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Pervaiz</a:t>
            </a:r>
            <a:r>
              <a:rPr lang="cs-CZ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Rafiq</a:t>
            </a:r>
            <a:r>
              <a:rPr lang="cs-CZ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(2004)</a:t>
            </a:r>
            <a:endParaRPr lang="cs-CZ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149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91570" y="233271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Přínosy interního marketingu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BA587C2-2CDE-4FFA-AA6C-895F7B3D7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84" y="3504712"/>
            <a:ext cx="4328091" cy="324802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1520" y="1257943"/>
            <a:ext cx="10073580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2800" dirty="0">
                <a:solidFill>
                  <a:srgbClr val="008080"/>
                </a:solidFill>
              </a:rPr>
              <a:t>+ zlepšení </a:t>
            </a:r>
            <a:r>
              <a:rPr lang="cs-CZ" sz="2800" dirty="0">
                <a:solidFill>
                  <a:srgbClr val="FF0000"/>
                </a:solidFill>
              </a:rPr>
              <a:t>komunikace </a:t>
            </a:r>
            <a:r>
              <a:rPr lang="cs-CZ" sz="2800" dirty="0">
                <a:solidFill>
                  <a:srgbClr val="008080"/>
                </a:solidFill>
              </a:rPr>
              <a:t>a </a:t>
            </a:r>
            <a:r>
              <a:rPr lang="cs-CZ" sz="2800" dirty="0">
                <a:solidFill>
                  <a:srgbClr val="FF0000"/>
                </a:solidFill>
              </a:rPr>
              <a:t>kooperace </a:t>
            </a:r>
            <a:r>
              <a:rPr lang="cs-CZ" sz="2800" dirty="0">
                <a:solidFill>
                  <a:srgbClr val="008080"/>
                </a:solidFill>
              </a:rPr>
              <a:t>mezi zaměstnanci a odděleními,</a:t>
            </a:r>
          </a:p>
          <a:p>
            <a:pPr lvl="0"/>
            <a:r>
              <a:rPr lang="cs-CZ" sz="2800" dirty="0">
                <a:solidFill>
                  <a:srgbClr val="008080"/>
                </a:solidFill>
              </a:rPr>
              <a:t>+ </a:t>
            </a:r>
            <a:r>
              <a:rPr lang="cs-CZ" sz="2800" dirty="0">
                <a:solidFill>
                  <a:srgbClr val="FF0000"/>
                </a:solidFill>
              </a:rPr>
              <a:t>zákaznicky</a:t>
            </a:r>
            <a:r>
              <a:rPr lang="cs-CZ" sz="2800" dirty="0">
                <a:solidFill>
                  <a:srgbClr val="008080"/>
                </a:solidFill>
              </a:rPr>
              <a:t> orientovaný </a:t>
            </a:r>
            <a:r>
              <a:rPr lang="cs-CZ" sz="2800" dirty="0">
                <a:solidFill>
                  <a:srgbClr val="FF0000"/>
                </a:solidFill>
              </a:rPr>
              <a:t>přístup</a:t>
            </a:r>
            <a:r>
              <a:rPr lang="cs-CZ" sz="2800" dirty="0">
                <a:solidFill>
                  <a:srgbClr val="008080"/>
                </a:solidFill>
              </a:rPr>
              <a:t>,</a:t>
            </a:r>
          </a:p>
          <a:p>
            <a:pPr lvl="0"/>
            <a:r>
              <a:rPr lang="cs-CZ" sz="2800" dirty="0">
                <a:solidFill>
                  <a:srgbClr val="008080"/>
                </a:solidFill>
              </a:rPr>
              <a:t>+ </a:t>
            </a:r>
            <a:r>
              <a:rPr lang="cs-CZ" sz="2800" dirty="0">
                <a:solidFill>
                  <a:srgbClr val="FF0000"/>
                </a:solidFill>
              </a:rPr>
              <a:t>lepší vztahy </a:t>
            </a:r>
            <a:r>
              <a:rPr lang="cs-CZ" sz="2800" dirty="0">
                <a:solidFill>
                  <a:srgbClr val="008080"/>
                </a:solidFill>
              </a:rPr>
              <a:t>se zákazníky,</a:t>
            </a:r>
          </a:p>
          <a:p>
            <a:pPr lvl="0"/>
            <a:r>
              <a:rPr lang="cs-CZ" sz="2800" dirty="0">
                <a:solidFill>
                  <a:srgbClr val="008080"/>
                </a:solidFill>
              </a:rPr>
              <a:t>+ podpora </a:t>
            </a:r>
            <a:r>
              <a:rPr lang="cs-CZ" sz="2800" dirty="0">
                <a:solidFill>
                  <a:srgbClr val="FF0000"/>
                </a:solidFill>
              </a:rPr>
              <a:t>vzdělávání </a:t>
            </a:r>
            <a:r>
              <a:rPr lang="cs-CZ" sz="2800" dirty="0">
                <a:solidFill>
                  <a:srgbClr val="008080"/>
                </a:solidFill>
              </a:rPr>
              <a:t>zaměstnanců,</a:t>
            </a:r>
          </a:p>
          <a:p>
            <a:pPr lvl="0"/>
            <a:r>
              <a:rPr lang="cs-CZ" sz="2800" dirty="0">
                <a:solidFill>
                  <a:srgbClr val="008080"/>
                </a:solidFill>
              </a:rPr>
              <a:t>+ snižování fluktuace zaměstnanců.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4BF23AE-A242-46D4-9BDF-1F2454F0FC58}"/>
              </a:ext>
            </a:extLst>
          </p:cNvPr>
          <p:cNvSpPr/>
          <p:nvPr/>
        </p:nvSpPr>
        <p:spPr>
          <a:xfrm>
            <a:off x="4665159" y="6556185"/>
            <a:ext cx="2861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https://www.podnikajte.sk/zivnost/vyhody-zivnosti</a:t>
            </a:r>
          </a:p>
        </p:txBody>
      </p:sp>
    </p:spTree>
    <p:extLst>
      <p:ext uri="{BB962C8B-B14F-4D97-AF65-F5344CB8AC3E}">
        <p14:creationId xmlns:p14="http://schemas.microsoft.com/office/powerpoint/2010/main" val="3411330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0B432FF0-CDFA-40B2-B228-B3332783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231561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Marketingový mix interního marketingu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31DC24-B564-43B6-BF28-CF897B32CD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7402143"/>
              </p:ext>
            </p:extLst>
          </p:nvPr>
        </p:nvGraphicFramePr>
        <p:xfrm>
          <a:off x="1238250" y="1371600"/>
          <a:ext cx="8181975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093E2776-BFC8-4F92-8892-AA27E6D650E3}"/>
              </a:ext>
            </a:extLst>
          </p:cNvPr>
          <p:cNvSpPr/>
          <p:nvPr/>
        </p:nvSpPr>
        <p:spPr>
          <a:xfrm>
            <a:off x="2800350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https://www.sun.cz/</a:t>
            </a:r>
            <a:r>
              <a:rPr lang="cs-CZ" sz="1000" dirty="0" err="1"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nastroje</a:t>
            </a:r>
            <a:r>
              <a:rPr lang="cs-CZ" sz="1000" dirty="0"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1000" dirty="0" err="1"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navody</a:t>
            </a:r>
            <a:r>
              <a:rPr lang="cs-CZ" sz="1000" dirty="0"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-pro-klienty/</a:t>
            </a:r>
            <a:r>
              <a:rPr lang="cs-CZ" sz="1000" dirty="0" err="1"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marketingovy</a:t>
            </a:r>
            <a:r>
              <a:rPr lang="cs-CZ" sz="1000" dirty="0"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-mix</a:t>
            </a:r>
            <a:r>
              <a:rPr lang="cs-CZ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. Upraveno pro interní marketing</a:t>
            </a:r>
            <a:endParaRPr lang="cs-CZ" sz="1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D801ED3-352D-4D82-ADB3-80B189F4FC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10" y="984668"/>
            <a:ext cx="2965838" cy="2690824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1343A120-DABD-473A-A414-63FD4B441E80}"/>
              </a:ext>
            </a:extLst>
          </p:cNvPr>
          <p:cNvSpPr/>
          <p:nvPr/>
        </p:nvSpPr>
        <p:spPr>
          <a:xfrm>
            <a:off x="9705165" y="3655238"/>
            <a:ext cx="18639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https://www.tutorialspoint.com/international_marketing/international_marketing_mix.htm</a:t>
            </a:r>
          </a:p>
        </p:txBody>
      </p:sp>
    </p:spTree>
    <p:extLst>
      <p:ext uri="{BB962C8B-B14F-4D97-AF65-F5344CB8AC3E}">
        <p14:creationId xmlns:p14="http://schemas.microsoft.com/office/powerpoint/2010/main" val="308398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41695" y="586854"/>
            <a:ext cx="775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Produkt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2A5E600-48D7-447E-A577-962A2219962B}"/>
              </a:ext>
            </a:extLst>
          </p:cNvPr>
          <p:cNvSpPr txBox="1"/>
          <p:nvPr/>
        </p:nvSpPr>
        <p:spPr>
          <a:xfrm>
            <a:off x="503409" y="1186897"/>
            <a:ext cx="6096001" cy="4401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firma nenabízí pouze výrobek nebo službu svým cílovým zákazníkům, ale nabízí také </a:t>
            </a:r>
            <a:r>
              <a:rPr lang="cs-CZ" sz="2800" b="1" dirty="0">
                <a:solidFill>
                  <a:srgbClr val="FF0000"/>
                </a:solidFill>
              </a:rPr>
              <a:t>pracovní místo, </a:t>
            </a:r>
            <a:r>
              <a:rPr lang="cs-CZ" sz="2800" dirty="0">
                <a:solidFill>
                  <a:srgbClr val="008080"/>
                </a:solidFill>
              </a:rPr>
              <a:t>a to nově vytvořené nebo již existující. </a:t>
            </a:r>
          </a:p>
          <a:p>
            <a:pPr marL="457200" indent="-457200" algn="just">
              <a:buFontTx/>
              <a:buChar char="-"/>
            </a:pPr>
            <a:endParaRPr lang="cs-CZ" sz="2800" dirty="0">
              <a:solidFill>
                <a:srgbClr val="008080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předpoklad pro úspěšnou pracovní nabídku, tedy produkt, je popis a specifikace požadavků na budoucího zaměstnance (jeho znalosti, dovednosti a kvalifikace).  </a:t>
            </a:r>
            <a:endParaRPr lang="cs-CZ" sz="2800" b="1" dirty="0">
              <a:solidFill>
                <a:srgbClr val="008080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DE005B2-CC27-480D-8713-F7B1312143DC}"/>
              </a:ext>
            </a:extLst>
          </p:cNvPr>
          <p:cNvSpPr/>
          <p:nvPr/>
        </p:nvSpPr>
        <p:spPr>
          <a:xfrm>
            <a:off x="251520" y="662622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 dirty="0"/>
              <a:t>https://www.marketingdonut.co.uk/marketing-strategy/pricing/seven-ways-to-price-your-product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E3778F5-A2FD-4D8C-A857-E11495E15643}"/>
              </a:ext>
            </a:extLst>
          </p:cNvPr>
          <p:cNvSpPr/>
          <p:nvPr/>
        </p:nvSpPr>
        <p:spPr>
          <a:xfrm>
            <a:off x="5999708" y="6626224"/>
            <a:ext cx="47522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https://www.lynda.com/Business-Skills-tutorials/What-Product/713378/718231-4.html</a:t>
            </a:r>
          </a:p>
        </p:txBody>
      </p:sp>
      <p:pic>
        <p:nvPicPr>
          <p:cNvPr id="1026" name="Picture 2" descr="Analýza pracovních míst (Job Analysis) - ManagementMania.com">
            <a:extLst>
              <a:ext uri="{FF2B5EF4-FFF2-40B4-BE49-F238E27FC236}">
                <a16:creationId xmlns:a16="http://schemas.microsoft.com/office/drawing/2014/main" id="{3C6F4D75-36EB-47AB-8740-B5FAB1C7C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98" y="1950952"/>
            <a:ext cx="5027828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0C5687B-44AC-4CC1-9909-AE45764F97C3}"/>
              </a:ext>
            </a:extLst>
          </p:cNvPr>
          <p:cNvSpPr txBox="1"/>
          <p:nvPr/>
        </p:nvSpPr>
        <p:spPr>
          <a:xfrm>
            <a:off x="461639" y="5805996"/>
            <a:ext cx="7439487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Případová studie: Produkt interního marketingu v praxi (opora s. 30)</a:t>
            </a:r>
          </a:p>
        </p:txBody>
      </p:sp>
    </p:spTree>
    <p:extLst>
      <p:ext uri="{BB962C8B-B14F-4D97-AF65-F5344CB8AC3E}">
        <p14:creationId xmlns:p14="http://schemas.microsoft.com/office/powerpoint/2010/main" val="1222144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926C62CE-0C90-4622-A062-1BD74D4AD5B6}"/>
              </a:ext>
            </a:extLst>
          </p:cNvPr>
          <p:cNvSpPr txBox="1"/>
          <p:nvPr/>
        </p:nvSpPr>
        <p:spPr>
          <a:xfrm>
            <a:off x="941695" y="586854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Analýza pracovních míst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422FABC-D460-41F5-B554-D9AB2C210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50" y="2279999"/>
            <a:ext cx="4266847" cy="2298002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20151A4-B746-48AE-86C8-A535BCA62760}"/>
              </a:ext>
            </a:extLst>
          </p:cNvPr>
          <p:cNvSpPr/>
          <p:nvPr/>
        </p:nvSpPr>
        <p:spPr>
          <a:xfrm>
            <a:off x="9153525" y="4506010"/>
            <a:ext cx="2209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https://digitalworkplacegroup.com/2015/09/02/gartner-digital-workplace-8-building-blocks-analysis/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15806A1-BFCC-453F-A11C-FE1D650EE856}"/>
              </a:ext>
            </a:extLst>
          </p:cNvPr>
          <p:cNvSpPr txBox="1"/>
          <p:nvPr/>
        </p:nvSpPr>
        <p:spPr>
          <a:xfrm>
            <a:off x="428542" y="1369558"/>
            <a:ext cx="6838950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výstupem je popis práce a požadovaný profil zaměstnance vhodného pro nabízenou pracovní pozici </a:t>
            </a:r>
          </a:p>
          <a:p>
            <a:pPr marL="457200" indent="-457200" algn="just">
              <a:buFontTx/>
              <a:buChar char="-"/>
            </a:pPr>
            <a:endParaRPr lang="cs-CZ" sz="2800" dirty="0">
              <a:solidFill>
                <a:srgbClr val="008080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vzdělání, zkušenosti, měkké a tvrdé dovednosti, přístup k práci, očekávání aj.</a:t>
            </a:r>
            <a:endParaRPr lang="cs-CZ" sz="4000" dirty="0">
              <a:solidFill>
                <a:srgbClr val="00808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802C513-251F-4EF1-8074-D28137345B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33" y="4213013"/>
            <a:ext cx="4136429" cy="250780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804F5BC-9164-45A4-B2C3-28568AB138A1}"/>
              </a:ext>
            </a:extLst>
          </p:cNvPr>
          <p:cNvSpPr/>
          <p:nvPr/>
        </p:nvSpPr>
        <p:spPr>
          <a:xfrm>
            <a:off x="572494" y="6640391"/>
            <a:ext cx="69653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https://www.marketingdonut.co.uk/marketing-strategy/marketing-recruitment-and-management/marketing-job-description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9B44F39-2BB9-4629-82F2-5AF79BC5E4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15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8EA2358-9D97-4CBD-8199-EDF7D30F286A}"/>
              </a:ext>
            </a:extLst>
          </p:cNvPr>
          <p:cNvSpPr txBox="1"/>
          <p:nvPr/>
        </p:nvSpPr>
        <p:spPr>
          <a:xfrm>
            <a:off x="941695" y="586854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>
                <a:solidFill>
                  <a:srgbClr val="008080"/>
                </a:solidFill>
              </a:rPr>
              <a:t>Profesiogram</a:t>
            </a:r>
            <a:endParaRPr lang="cs-CZ" sz="3600" b="1" dirty="0">
              <a:solidFill>
                <a:srgbClr val="00808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865DE67-AF14-4714-8F10-75ADB630F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027" y="3591579"/>
            <a:ext cx="4670477" cy="248414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1E51B16E-9E0F-490B-8E79-8186AFC0DE15}"/>
              </a:ext>
            </a:extLst>
          </p:cNvPr>
          <p:cNvSpPr/>
          <p:nvPr/>
        </p:nvSpPr>
        <p:spPr>
          <a:xfrm>
            <a:off x="4278572" y="6132646"/>
            <a:ext cx="43493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https://cepymenews.es/el-profesiograma-que-es-y-para-que-sirve/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6CD7BE4-6A75-4C33-A334-6DCE2CEB2FD1}"/>
              </a:ext>
            </a:extLst>
          </p:cNvPr>
          <p:cNvSpPr txBox="1"/>
          <p:nvPr/>
        </p:nvSpPr>
        <p:spPr>
          <a:xfrm>
            <a:off x="1017787" y="1688386"/>
            <a:ext cx="9315821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přesný a srozumitelný popis práce (vymezení pracovního předmětu, výsledků pracovní činnosti a pracovních podmínek</a:t>
            </a:r>
          </a:p>
          <a:p>
            <a:pPr marL="457200" indent="-457200" algn="just">
              <a:buFontTx/>
              <a:buChar char="-"/>
            </a:pP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východisko pro </a:t>
            </a:r>
            <a:r>
              <a:rPr lang="cs-CZ" sz="2800" dirty="0">
                <a:solidFill>
                  <a:srgbClr val="FF0000"/>
                </a:solidFill>
                <a:ea typeface="Calibri" panose="020F0502020204030204" pitchFamily="34" charset="0"/>
              </a:rPr>
              <a:t>návrh vzdělávání 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pracovníků.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69D4763-BF9A-4A9E-AE79-3D2BCB64CF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1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>
            <a:extLst>
              <a:ext uri="{FF2B5EF4-FFF2-40B4-BE49-F238E27FC236}">
                <a16:creationId xmlns:a16="http://schemas.microsoft.com/office/drawing/2014/main" id="{D59595DF-A492-4F8A-BB81-9ADA6B63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55" y="348448"/>
            <a:ext cx="8753382" cy="5493059"/>
          </a:xfrm>
          <a:prstGeom prst="vertic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4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D30BB4D-89AA-444A-B14D-332B825B15EF}"/>
              </a:ext>
            </a:extLst>
          </p:cNvPr>
          <p:cNvSpPr txBox="1"/>
          <p:nvPr/>
        </p:nvSpPr>
        <p:spPr>
          <a:xfrm>
            <a:off x="1147439" y="1220856"/>
            <a:ext cx="665381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Profesiogram – servírka – činnosti, dovednosti</a:t>
            </a:r>
          </a:p>
          <a:p>
            <a:r>
              <a:rPr lang="cs-CZ" sz="2000" dirty="0"/>
              <a:t>- příprava a aranžování místností a tabulí,</a:t>
            </a:r>
          </a:p>
          <a:p>
            <a:r>
              <a:rPr lang="cs-CZ" sz="2000" dirty="0"/>
              <a:t>- přijímání a umisťování hostů, poskytování rady při výběru pokrmů a nápojů, </a:t>
            </a:r>
          </a:p>
          <a:p>
            <a:r>
              <a:rPr lang="cs-CZ" sz="2000" dirty="0"/>
              <a:t>- servírování a vydávání pokrmů a nápojů, </a:t>
            </a:r>
          </a:p>
          <a:p>
            <a:r>
              <a:rPr lang="cs-CZ" sz="2000" dirty="0"/>
              <a:t>- dokončování přípravy jídel u stolu (např. flambování …), </a:t>
            </a:r>
          </a:p>
          <a:p>
            <a:r>
              <a:rPr lang="cs-CZ" sz="2000" dirty="0"/>
              <a:t>- ošetřování a nalévání nápojů,</a:t>
            </a:r>
          </a:p>
          <a:p>
            <a:r>
              <a:rPr lang="cs-CZ" sz="2000" dirty="0"/>
              <a:t>- účast na přípravě a obsluze při slavnostních akcích, </a:t>
            </a:r>
          </a:p>
          <a:p>
            <a:r>
              <a:rPr lang="cs-CZ" sz="2000" dirty="0"/>
              <a:t>- přijímání objednávek,</a:t>
            </a:r>
          </a:p>
          <a:p>
            <a:r>
              <a:rPr lang="cs-CZ" sz="2000" dirty="0"/>
              <a:t>- inkaso plateb a spolupráce s pokladnou, péče o používané předměty (sklenice, nádobí, příbory, atd.),</a:t>
            </a:r>
          </a:p>
          <a:p>
            <a:r>
              <a:rPr lang="cs-CZ" sz="2000" dirty="0"/>
              <a:t> - uskladňování a kontrola zboží a předmětů používaných v restauraci, </a:t>
            </a:r>
          </a:p>
          <a:p>
            <a:r>
              <a:rPr lang="cs-CZ" sz="2000" dirty="0"/>
              <a:t>- odborná instruktáž u speciálních pokrmů a nápojů.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07E49B2-17F3-4F09-8085-ED4208F3C8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F65A236-A0B6-4815-AD9C-29E10D85B813}"/>
              </a:ext>
            </a:extLst>
          </p:cNvPr>
          <p:cNvSpPr txBox="1"/>
          <p:nvPr/>
        </p:nvSpPr>
        <p:spPr>
          <a:xfrm>
            <a:off x="8828842" y="1749264"/>
            <a:ext cx="2982898" cy="286232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Požadavky:</a:t>
            </a:r>
          </a:p>
          <a:p>
            <a:pPr marL="285750" indent="-285750">
              <a:buFontTx/>
              <a:buChar char="-"/>
            </a:pPr>
            <a:r>
              <a:rPr lang="cs-CZ" dirty="0"/>
              <a:t>efektivní komunikace</a:t>
            </a:r>
          </a:p>
          <a:p>
            <a:pPr marL="285750" indent="-285750">
              <a:buFontTx/>
              <a:buChar char="-"/>
            </a:pPr>
            <a:r>
              <a:rPr lang="cs-CZ" dirty="0"/>
              <a:t>kooperace</a:t>
            </a:r>
          </a:p>
          <a:p>
            <a:pPr marL="285750" indent="-285750">
              <a:buFontTx/>
              <a:buChar char="-"/>
            </a:pPr>
            <a:r>
              <a:rPr lang="cs-CZ" dirty="0"/>
              <a:t>samostatnost</a:t>
            </a:r>
          </a:p>
          <a:p>
            <a:pPr marL="285750" indent="-285750">
              <a:buFontTx/>
              <a:buChar char="-"/>
            </a:pPr>
            <a:r>
              <a:rPr lang="cs-CZ" dirty="0"/>
              <a:t> počítačová způsobilost (pokladna, příjem zboží na sklad…)</a:t>
            </a:r>
          </a:p>
          <a:p>
            <a:pPr marL="285750" indent="-285750">
              <a:buFontTx/>
              <a:buChar char="-"/>
            </a:pPr>
            <a:r>
              <a:rPr lang="cs-CZ" dirty="0"/>
              <a:t>jazyková způsobilost</a:t>
            </a:r>
          </a:p>
          <a:p>
            <a:pPr marL="285750" indent="-285750">
              <a:buFontTx/>
              <a:buChar char="-"/>
            </a:pPr>
            <a:r>
              <a:rPr lang="cs-CZ" dirty="0"/>
              <a:t>střední vzdělání s výučním listem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CC06BC7-B6C5-4625-BA85-C4F2E8EB1A1F}"/>
              </a:ext>
            </a:extLst>
          </p:cNvPr>
          <p:cNvSpPr/>
          <p:nvPr/>
        </p:nvSpPr>
        <p:spPr>
          <a:xfrm>
            <a:off x="8694238" y="5361676"/>
            <a:ext cx="25456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dirty="0"/>
              <a:t>https://is.vsh.cz/th/jau80/Diplomova_prace_-_</a:t>
            </a:r>
            <a:r>
              <a:rPr lang="cs-CZ" altLang="cs-CZ" sz="1000" dirty="0"/>
              <a:t>Hermankova.pdf</a:t>
            </a: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8F9C48D7-7C0B-46D0-ADFC-550683708036}"/>
              </a:ext>
            </a:extLst>
          </p:cNvPr>
          <p:cNvSpPr/>
          <p:nvPr/>
        </p:nvSpPr>
        <p:spPr>
          <a:xfrm>
            <a:off x="8187816" y="3045041"/>
            <a:ext cx="423524" cy="383959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2BCEA09-464A-4117-84E6-49A9712A33F3}"/>
              </a:ext>
            </a:extLst>
          </p:cNvPr>
          <p:cNvSpPr txBox="1"/>
          <p:nvPr/>
        </p:nvSpPr>
        <p:spPr>
          <a:xfrm>
            <a:off x="952091" y="6107837"/>
            <a:ext cx="1675699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Pracovní náplň</a:t>
            </a:r>
          </a:p>
        </p:txBody>
      </p:sp>
    </p:spTree>
    <p:extLst>
      <p:ext uri="{BB962C8B-B14F-4D97-AF65-F5344CB8AC3E}">
        <p14:creationId xmlns:p14="http://schemas.microsoft.com/office/powerpoint/2010/main" val="2327555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8EA2358-9D97-4CBD-8199-EDF7D30F286A}"/>
              </a:ext>
            </a:extLst>
          </p:cNvPr>
          <p:cNvSpPr txBox="1"/>
          <p:nvPr/>
        </p:nvSpPr>
        <p:spPr>
          <a:xfrm>
            <a:off x="941695" y="586854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>
                <a:solidFill>
                  <a:srgbClr val="008080"/>
                </a:solidFill>
              </a:rPr>
              <a:t>Profesiogram</a:t>
            </a:r>
            <a:endParaRPr lang="cs-CZ" sz="3600" b="1" dirty="0">
              <a:solidFill>
                <a:srgbClr val="00808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6CD7BE4-6A75-4C33-A334-6DCE2CEB2FD1}"/>
              </a:ext>
            </a:extLst>
          </p:cNvPr>
          <p:cNvSpPr txBox="1"/>
          <p:nvPr/>
        </p:nvSpPr>
        <p:spPr>
          <a:xfrm>
            <a:off x="629274" y="1233185"/>
            <a:ext cx="4564163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Komplexní profesiogram obsahuje kromě popisu pracovní pozice, soupis nároků a požadavků, které se od zaměstnance očekávají. Určuje také </a:t>
            </a:r>
            <a:r>
              <a:rPr lang="cs-CZ" sz="2800" dirty="0">
                <a:solidFill>
                  <a:srgbClr val="FF0000"/>
                </a:solidFill>
                <a:ea typeface="Calibri" panose="020F0502020204030204" pitchFamily="34" charset="0"/>
              </a:rPr>
              <a:t>stupeň pracovní zátěže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, nároky na psychické a fyzické funkce zaměstnance a rozsah </a:t>
            </a:r>
            <a:r>
              <a:rPr lang="cs-CZ" sz="2800" dirty="0">
                <a:solidFill>
                  <a:srgbClr val="FF0000"/>
                </a:solidFill>
                <a:ea typeface="Calibri" panose="020F0502020204030204" pitchFamily="34" charset="0"/>
              </a:rPr>
              <a:t>odpovědnosti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 nutné pro výkon konkrétní-ho pracovního místa.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0B11548-36CD-4E43-A5D4-2B713A43A0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2050" name="Picture 2" descr="PPT - Pracovní zátěž a stres PowerPoint Presentation, free download -  ID:4658528">
            <a:extLst>
              <a:ext uri="{FF2B5EF4-FFF2-40B4-BE49-F238E27FC236}">
                <a16:creationId xmlns:a16="http://schemas.microsoft.com/office/drawing/2014/main" id="{BF064FC3-9E29-413D-807F-878CBD445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229" y="1498106"/>
            <a:ext cx="5385786" cy="386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gulovat pracovní zátěž zákonem je k ničemu, musí to přijít přirozeně -  Podnikatel.cz">
            <a:extLst>
              <a:ext uri="{FF2B5EF4-FFF2-40B4-BE49-F238E27FC236}">
                <a16:creationId xmlns:a16="http://schemas.microsoft.com/office/drawing/2014/main" id="{ED12A295-3237-440B-AB72-7F0A77C5F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60173"/>
            <a:ext cx="4832411" cy="21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37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r>
              <a:rPr lang="cs-CZ" sz="4000" b="1" cap="all" dirty="0"/>
              <a:t>Interní marketing </a:t>
            </a:r>
          </a:p>
          <a:p>
            <a:pPr lvl="0"/>
            <a:r>
              <a:rPr lang="cs-CZ" sz="4000" b="1" cap="all" dirty="0"/>
              <a:t>a jeho přínosy, marketingový mix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878821" y="2496012"/>
            <a:ext cx="4628671" cy="31268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Definice interního marketingu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Vývoj interního marketingu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Přínosy interního marketingu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Marketingový mix 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Produkt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Cena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8EA2358-9D97-4CBD-8199-EDF7D30F286A}"/>
              </a:ext>
            </a:extLst>
          </p:cNvPr>
          <p:cNvSpPr txBox="1"/>
          <p:nvPr/>
        </p:nvSpPr>
        <p:spPr>
          <a:xfrm>
            <a:off x="941695" y="586854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Cena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75D7ADF-136D-4B32-A58A-E9F8F1F2C8DC}"/>
              </a:ext>
            </a:extLst>
          </p:cNvPr>
          <p:cNvSpPr txBox="1"/>
          <p:nvPr/>
        </p:nvSpPr>
        <p:spPr>
          <a:xfrm>
            <a:off x="278967" y="1888919"/>
            <a:ext cx="657051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</a:rPr>
              <a:t>Množství peněžních jednotek, které jsou požadovány za konkrétní nabízený produkt na trhu (externí marketing).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6F700FA-7AFB-495A-B85E-9448FAEB9042}"/>
              </a:ext>
            </a:extLst>
          </p:cNvPr>
          <p:cNvSpPr txBox="1"/>
          <p:nvPr/>
        </p:nvSpPr>
        <p:spPr>
          <a:xfrm>
            <a:off x="203147" y="3744982"/>
            <a:ext cx="650623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</a:rPr>
              <a:t>Cena představuje náklady na pracovní sílu, na jeho odměňování a motivaci, případně cena školení (interní marketing).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46ED8B04-16AC-429C-8273-485E979BB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76" y="1942420"/>
            <a:ext cx="2085178" cy="2085178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DE704DED-3B27-468A-AEEF-C97DD18A7B25}"/>
              </a:ext>
            </a:extLst>
          </p:cNvPr>
          <p:cNvSpPr/>
          <p:nvPr/>
        </p:nvSpPr>
        <p:spPr>
          <a:xfrm>
            <a:off x="4044593" y="643344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https://www.kisspng.com/png-salary-business-payment-wage-job-4181419/preview.html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7710EFF-B0D7-4159-B9D5-22E9DF6F7F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41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8EA2358-9D97-4CBD-8199-EDF7D30F286A}"/>
              </a:ext>
            </a:extLst>
          </p:cNvPr>
          <p:cNvSpPr txBox="1"/>
          <p:nvPr/>
        </p:nvSpPr>
        <p:spPr>
          <a:xfrm>
            <a:off x="941695" y="586854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Cena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75D7ADF-136D-4B32-A58A-E9F8F1F2C8DC}"/>
              </a:ext>
            </a:extLst>
          </p:cNvPr>
          <p:cNvSpPr txBox="1"/>
          <p:nvPr/>
        </p:nvSpPr>
        <p:spPr>
          <a:xfrm>
            <a:off x="416211" y="1650248"/>
            <a:ext cx="10580444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</a:rPr>
              <a:t>Motivace a odměna určuje cenu 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pracovní pozice (produktu). Cena pracovní nabídky se odvíjí od současné ekonomické situace, pozice firmy na trhu, od tlaku konkurence, ale také od odměňování stávajících zaměstnanců.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966E37-8E04-490A-B955-79DB2F253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B267BDF-E4BB-4B69-AFE9-13E8A78B9732}"/>
              </a:ext>
            </a:extLst>
          </p:cNvPr>
          <p:cNvSpPr txBox="1"/>
          <p:nvPr/>
        </p:nvSpPr>
        <p:spPr>
          <a:xfrm>
            <a:off x="416211" y="4004832"/>
            <a:ext cx="10580444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S touto motivací a stimulací je propojeno odměňování, a to ve formě mzdy, platu, prémií nebo jiných způsobů odměn, jako je např. nefinanční odměna – pochvaly, vzdělávání, každodenní nabídka ovoce na pracovišti, bezedný hrnek kávy aj.)</a:t>
            </a:r>
          </a:p>
        </p:txBody>
      </p:sp>
    </p:spTree>
    <p:extLst>
      <p:ext uri="{BB962C8B-B14F-4D97-AF65-F5344CB8AC3E}">
        <p14:creationId xmlns:p14="http://schemas.microsoft.com/office/powerpoint/2010/main" val="4203127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C650787-6E1F-47B5-9059-37113BEA1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462" y="2138006"/>
            <a:ext cx="5450864" cy="2581988"/>
          </a:xfr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5584392-3303-42CC-B7EF-EF3ACAEFAD97}"/>
              </a:ext>
            </a:extLst>
          </p:cNvPr>
          <p:cNvSpPr/>
          <p:nvPr/>
        </p:nvSpPr>
        <p:spPr>
          <a:xfrm>
            <a:off x="6378646" y="6457890"/>
            <a:ext cx="5450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https://www.olympiabenefits.com/blog/5-different-types-of-employee-benefits-for-a-small-business-to-know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B661777-CE8C-4BEF-A6C1-B4D40A3E6BCA}"/>
              </a:ext>
            </a:extLst>
          </p:cNvPr>
          <p:cNvSpPr txBox="1"/>
          <p:nvPr/>
        </p:nvSpPr>
        <p:spPr>
          <a:xfrm>
            <a:off x="645136" y="194931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Motivace zaměstnanců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16686F5-7A54-4DEB-8246-6EC3DE8DD034}"/>
              </a:ext>
            </a:extLst>
          </p:cNvPr>
          <p:cNvSpPr txBox="1"/>
          <p:nvPr/>
        </p:nvSpPr>
        <p:spPr>
          <a:xfrm>
            <a:off x="727969" y="925026"/>
            <a:ext cx="9498351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Motivovaní zaměstnanci vykonávají svou práci ochotněji, přistupují k ní zodpovědně a dochází k eliminaci počtu chyb.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E8FDCCA-19EA-4588-8AF5-00946417431D}"/>
              </a:ext>
            </a:extLst>
          </p:cNvPr>
          <p:cNvSpPr txBox="1"/>
          <p:nvPr/>
        </p:nvSpPr>
        <p:spPr>
          <a:xfrm>
            <a:off x="727969" y="2057521"/>
            <a:ext cx="545086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Motivaci zaměstnanců ovlivňují vnější a vnitřní faktory.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8209517-A73E-4B3C-B4D4-C3A9CF3851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93E8916-7479-4DBE-B4A2-C2E159D71945}"/>
              </a:ext>
            </a:extLst>
          </p:cNvPr>
          <p:cNvSpPr txBox="1"/>
          <p:nvPr/>
        </p:nvSpPr>
        <p:spPr>
          <a:xfrm>
            <a:off x="727969" y="3246208"/>
            <a:ext cx="5450864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Vnitřní faktory </a:t>
            </a:r>
            <a:r>
              <a:rPr lang="cs-CZ" sz="2400" dirty="0">
                <a:solidFill>
                  <a:srgbClr val="008080"/>
                </a:solidFill>
              </a:rPr>
              <a:t>– potřeby zaměstnanců – samostatnost, dovednosti získané prací, viditelné výsledky práce.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B411454-6F48-4FF3-9471-D870E5792F0B}"/>
              </a:ext>
            </a:extLst>
          </p:cNvPr>
          <p:cNvSpPr txBox="1"/>
          <p:nvPr/>
        </p:nvSpPr>
        <p:spPr>
          <a:xfrm>
            <a:off x="727969" y="4904885"/>
            <a:ext cx="5450864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Vnější faktory </a:t>
            </a:r>
            <a:r>
              <a:rPr lang="cs-CZ" sz="2400" dirty="0">
                <a:solidFill>
                  <a:srgbClr val="008080"/>
                </a:solidFill>
              </a:rPr>
              <a:t>– ze strany zaměstnavatele – finanční ohodnocení, možnost povýšení, pochvala, uznání kolegů i managementu.</a:t>
            </a:r>
          </a:p>
        </p:txBody>
      </p:sp>
    </p:spTree>
    <p:extLst>
      <p:ext uri="{BB962C8B-B14F-4D97-AF65-F5344CB8AC3E}">
        <p14:creationId xmlns:p14="http://schemas.microsoft.com/office/powerpoint/2010/main" val="1481299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B661777-CE8C-4BEF-A6C1-B4D40A3E6BCA}"/>
              </a:ext>
            </a:extLst>
          </p:cNvPr>
          <p:cNvSpPr txBox="1"/>
          <p:nvPr/>
        </p:nvSpPr>
        <p:spPr>
          <a:xfrm>
            <a:off x="941695" y="586854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Motivace zaměstnanců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E8FDCCA-19EA-4588-8AF5-00946417431D}"/>
              </a:ext>
            </a:extLst>
          </p:cNvPr>
          <p:cNvSpPr txBox="1"/>
          <p:nvPr/>
        </p:nvSpPr>
        <p:spPr>
          <a:xfrm>
            <a:off x="612801" y="2057085"/>
            <a:ext cx="9894692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Armstrong (2007, s. 109) definuje motivaci jako: </a:t>
            </a:r>
          </a:p>
          <a:p>
            <a:pPr algn="just"/>
            <a:endParaRPr lang="cs-CZ" sz="2800" dirty="0">
              <a:solidFill>
                <a:srgbClr val="008080"/>
              </a:solidFill>
              <a:ea typeface="Calibri" panose="020F0502020204030204" pitchFamily="34" charset="0"/>
            </a:endParaRPr>
          </a:p>
          <a:p>
            <a:pPr algn="just"/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„</a:t>
            </a:r>
            <a:r>
              <a:rPr lang="cs-CZ" sz="2800" b="1" dirty="0">
                <a:solidFill>
                  <a:srgbClr val="FF0000"/>
                </a:solidFill>
                <a:ea typeface="Calibri" panose="020F0502020204030204" pitchFamily="34" charset="0"/>
              </a:rPr>
              <a:t>Motiv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 je důvod něco dělat – dát se určitým směrem. Lidé jsou motivováni, když očekávají, že jejich kroky, jejich činnost pravděpodobně povede k </a:t>
            </a:r>
            <a:r>
              <a:rPr lang="cs-CZ" sz="2800" b="1" dirty="0">
                <a:solidFill>
                  <a:srgbClr val="FF0000"/>
                </a:solidFill>
                <a:ea typeface="Calibri" panose="020F0502020204030204" pitchFamily="34" charset="0"/>
              </a:rPr>
              <a:t>dosažení cíle 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– hodnotné odměny, uspokojující jejich konkrétní potřeb. Dobře motivovaní lidé jsou lidé s jasně definovanými cíli, kteří podnikají kroky, od nichž očekávají dosažení těchto cílů.“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8209517-A73E-4B3C-B4D4-C3A9CF3851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1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1940ED8-EF42-4180-90D8-3FBBDCCD4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119756"/>
              </p:ext>
            </p:extLst>
          </p:nvPr>
        </p:nvGraphicFramePr>
        <p:xfrm>
          <a:off x="489381" y="1382582"/>
          <a:ext cx="7824350" cy="385478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657037">
                  <a:extLst>
                    <a:ext uri="{9D8B030D-6E8A-4147-A177-3AD203B41FA5}">
                      <a16:colId xmlns:a16="http://schemas.microsoft.com/office/drawing/2014/main" val="3268693173"/>
                    </a:ext>
                  </a:extLst>
                </a:gridCol>
                <a:gridCol w="5167313">
                  <a:extLst>
                    <a:ext uri="{9D8B030D-6E8A-4147-A177-3AD203B41FA5}">
                      <a16:colId xmlns:a16="http://schemas.microsoft.com/office/drawing/2014/main" val="4286449823"/>
                    </a:ext>
                  </a:extLst>
                </a:gridCol>
              </a:tblGrid>
              <a:tr h="505945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HMOTNÉ ODMĚNY</a:t>
                      </a:r>
                    </a:p>
                  </a:txBody>
                  <a:tcPr marL="62646" marR="6264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652589"/>
                  </a:ext>
                </a:extLst>
              </a:tr>
              <a:tr h="260599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u="sng" dirty="0">
                          <a:effectLst/>
                        </a:rPr>
                        <a:t>Peněžní odměny:</a:t>
                      </a:r>
                      <a:endParaRPr lang="cs-CZ" sz="2000" b="0" dirty="0">
                        <a:effectLst/>
                      </a:endParaRPr>
                    </a:p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- základní mzda/plat</a:t>
                      </a:r>
                    </a:p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- zásluhová odměna</a:t>
                      </a:r>
                    </a:p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- peněžní bonusy</a:t>
                      </a:r>
                    </a:p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- dlouhodobé pobídky</a:t>
                      </a:r>
                    </a:p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- akcie, podíly na zisku</a:t>
                      </a:r>
                      <a:endParaRPr lang="cs-CZ" sz="2000" b="0" dirty="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6" marR="6264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u="sng" dirty="0">
                          <a:effectLst/>
                        </a:rPr>
                        <a:t>Zaměstnanecké výhody:</a:t>
                      </a:r>
                      <a:endParaRPr lang="cs-CZ" sz="2000" b="0" dirty="0">
                        <a:effectLst/>
                      </a:endParaRPr>
                    </a:p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- důchody</a:t>
                      </a:r>
                    </a:p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- dovolená</a:t>
                      </a:r>
                    </a:p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- zdravotní péče</a:t>
                      </a:r>
                    </a:p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- jiné funkční výhody</a:t>
                      </a:r>
                    </a:p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- flexibilita</a:t>
                      </a:r>
                      <a:endParaRPr lang="cs-CZ" sz="2000" b="0" dirty="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6" marR="6264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919835"/>
                  </a:ext>
                </a:extLst>
              </a:tr>
              <a:tr h="505945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cs-CZ" sz="2400" b="0" dirty="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6" marR="6264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928626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F2AB7D7F-5D59-4647-AE73-586E2A2DC15D}"/>
              </a:ext>
            </a:extLst>
          </p:cNvPr>
          <p:cNvSpPr txBox="1"/>
          <p:nvPr/>
        </p:nvSpPr>
        <p:spPr>
          <a:xfrm>
            <a:off x="569280" y="522605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Formy odměn (vnější faktor)</a:t>
            </a:r>
          </a:p>
        </p:txBody>
      </p:sp>
    </p:spTree>
    <p:extLst>
      <p:ext uri="{BB962C8B-B14F-4D97-AF65-F5344CB8AC3E}">
        <p14:creationId xmlns:p14="http://schemas.microsoft.com/office/powerpoint/2010/main" val="3459067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1940ED8-EF42-4180-90D8-3FBBDCCD4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213678"/>
              </p:ext>
            </p:extLst>
          </p:nvPr>
        </p:nvGraphicFramePr>
        <p:xfrm>
          <a:off x="376375" y="1450105"/>
          <a:ext cx="8343902" cy="335186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71951">
                  <a:extLst>
                    <a:ext uri="{9D8B030D-6E8A-4147-A177-3AD203B41FA5}">
                      <a16:colId xmlns:a16="http://schemas.microsoft.com/office/drawing/2014/main" val="3268693173"/>
                    </a:ext>
                  </a:extLst>
                </a:gridCol>
                <a:gridCol w="4171951">
                  <a:extLst>
                    <a:ext uri="{9D8B030D-6E8A-4147-A177-3AD203B41FA5}">
                      <a16:colId xmlns:a16="http://schemas.microsoft.com/office/drawing/2014/main" val="4286449823"/>
                    </a:ext>
                  </a:extLst>
                </a:gridCol>
              </a:tblGrid>
              <a:tr h="505945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cs-CZ" sz="2400" b="0" dirty="0">
                        <a:effectLst/>
                      </a:endParaRPr>
                    </a:p>
                  </a:txBody>
                  <a:tcPr marL="62646" marR="6264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652589"/>
                  </a:ext>
                </a:extLst>
              </a:tr>
              <a:tr h="505945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NEHMOTNÉ ODMĚNY </a:t>
                      </a:r>
                      <a:endParaRPr lang="cs-CZ" sz="2400" b="0" dirty="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6" marR="6264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928626"/>
                  </a:ext>
                </a:extLst>
              </a:tr>
              <a:tr h="214498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u="sng" dirty="0">
                          <a:effectLst/>
                        </a:rPr>
                        <a:t>Vzdělávání a rozvoj:</a:t>
                      </a:r>
                      <a:endParaRPr lang="cs-CZ" sz="2000" b="0" dirty="0">
                        <a:effectLst/>
                      </a:endParaRPr>
                    </a:p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- vzdělávání a rozvoj na pracovišti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- vzdělávání a výcvik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- řízení pracovního výkonu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- rozvoj kariéry</a:t>
                      </a:r>
                      <a:endParaRPr lang="cs-CZ" sz="2000" b="0" dirty="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6" marR="6264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u="sng" dirty="0">
                          <a:effectLst/>
                        </a:rPr>
                        <a:t>Pracovní prostředí:</a:t>
                      </a:r>
                      <a:endParaRPr lang="cs-CZ" sz="2000" b="0" dirty="0">
                        <a:effectLst/>
                      </a:endParaRPr>
                    </a:p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- základní hodnoty organizace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- styl a kvalita vedení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- uznání, úspěch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- kvalita pracovního života</a:t>
                      </a:r>
                      <a:endParaRPr lang="cs-CZ" sz="2000" b="0" dirty="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6" marR="6264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321089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F2AB7D7F-5D59-4647-AE73-586E2A2DC15D}"/>
              </a:ext>
            </a:extLst>
          </p:cNvPr>
          <p:cNvSpPr txBox="1"/>
          <p:nvPr/>
        </p:nvSpPr>
        <p:spPr>
          <a:xfrm>
            <a:off x="465152" y="531483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Formy odměn (vnější faktor)</a:t>
            </a:r>
          </a:p>
        </p:txBody>
      </p:sp>
    </p:spTree>
    <p:extLst>
      <p:ext uri="{BB962C8B-B14F-4D97-AF65-F5344CB8AC3E}">
        <p14:creationId xmlns:p14="http://schemas.microsoft.com/office/powerpoint/2010/main" val="2370209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41695" y="586854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Hmotné odměny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CC0BE04-939D-4321-AF35-0CDC75ADC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787" y="1523254"/>
            <a:ext cx="5267325" cy="223837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560EC5A9-0F39-42E3-9A94-A87797F82332}"/>
              </a:ext>
            </a:extLst>
          </p:cNvPr>
          <p:cNvSpPr/>
          <p:nvPr/>
        </p:nvSpPr>
        <p:spPr>
          <a:xfrm>
            <a:off x="6258977" y="3761629"/>
            <a:ext cx="24075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http://www.ifebp.org/Resources/benefits-communication/Pages/benefits-communication-for-plan-sponsors.aspx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EC54109-3E5C-4124-BDEC-E6839293DDB4}"/>
              </a:ext>
            </a:extLst>
          </p:cNvPr>
          <p:cNvSpPr/>
          <p:nvPr/>
        </p:nvSpPr>
        <p:spPr>
          <a:xfrm>
            <a:off x="941695" y="2069980"/>
            <a:ext cx="3794589" cy="33832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2400" u="sng" dirty="0"/>
              <a:t>Peněžní odměny:</a:t>
            </a:r>
            <a:endParaRPr lang="cs-CZ" sz="2400" dirty="0"/>
          </a:p>
          <a:p>
            <a:pPr indent="180340">
              <a:lnSpc>
                <a:spcPct val="115000"/>
              </a:lnSpc>
              <a:spcBef>
                <a:spcPts val="1200"/>
              </a:spcBef>
            </a:pPr>
            <a:r>
              <a:rPr lang="cs-CZ" sz="2400" dirty="0"/>
              <a:t>- základní mzda/plat</a:t>
            </a:r>
          </a:p>
          <a:p>
            <a:pPr indent="180340">
              <a:lnSpc>
                <a:spcPct val="115000"/>
              </a:lnSpc>
              <a:spcBef>
                <a:spcPts val="1200"/>
              </a:spcBef>
            </a:pPr>
            <a:r>
              <a:rPr lang="cs-CZ" sz="2400" dirty="0"/>
              <a:t>- zásluhová odměna</a:t>
            </a:r>
          </a:p>
          <a:p>
            <a:pPr indent="180340">
              <a:lnSpc>
                <a:spcPct val="115000"/>
              </a:lnSpc>
              <a:spcBef>
                <a:spcPts val="1200"/>
              </a:spcBef>
            </a:pPr>
            <a:r>
              <a:rPr lang="cs-CZ" sz="2400" dirty="0"/>
              <a:t>- peněžní bonusy</a:t>
            </a:r>
          </a:p>
          <a:p>
            <a:pPr indent="180340">
              <a:lnSpc>
                <a:spcPct val="115000"/>
              </a:lnSpc>
              <a:spcBef>
                <a:spcPts val="1200"/>
              </a:spcBef>
            </a:pPr>
            <a:r>
              <a:rPr lang="cs-CZ" sz="2400" dirty="0"/>
              <a:t>- dlouhodobé pobídky</a:t>
            </a:r>
          </a:p>
          <a:p>
            <a:pPr indent="180340">
              <a:lnSpc>
                <a:spcPct val="115000"/>
              </a:lnSpc>
              <a:spcBef>
                <a:spcPts val="1200"/>
              </a:spcBef>
            </a:pPr>
            <a:r>
              <a:rPr lang="cs-CZ" sz="2400" dirty="0"/>
              <a:t>- akcie, podíly na zisku</a:t>
            </a:r>
            <a:endParaRPr lang="cs-CZ" sz="2400" dirty="0">
              <a:solidFill>
                <a:srgbClr val="E36C0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3BE43C-8E6E-426E-9D9D-75FD5114A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048" y="3421048"/>
            <a:ext cx="3436952" cy="343695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C2189BB8-4D24-481A-A403-225B38AD75B8}"/>
              </a:ext>
            </a:extLst>
          </p:cNvPr>
          <p:cNvSpPr/>
          <p:nvPr/>
        </p:nvSpPr>
        <p:spPr>
          <a:xfrm>
            <a:off x="9468505" y="5139524"/>
            <a:ext cx="28119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https://thenounproject.com/term/salary/787436/</a:t>
            </a:r>
          </a:p>
        </p:txBody>
      </p:sp>
    </p:spTree>
    <p:extLst>
      <p:ext uri="{BB962C8B-B14F-4D97-AF65-F5344CB8AC3E}">
        <p14:creationId xmlns:p14="http://schemas.microsoft.com/office/powerpoint/2010/main" val="2229767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41695" y="586854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Hmotné odměny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AB26C8B-B1A4-49FC-8063-1B2DCD443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25" y="412679"/>
            <a:ext cx="4543425" cy="28956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520ACD8F-E1CF-4F03-94BB-20F8E4ACB8CF}"/>
              </a:ext>
            </a:extLst>
          </p:cNvPr>
          <p:cNvSpPr/>
          <p:nvPr/>
        </p:nvSpPr>
        <p:spPr>
          <a:xfrm>
            <a:off x="5699166" y="2970698"/>
            <a:ext cx="23599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http://www.pngmart.com/image/115288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18225B4-2B3B-4B41-AE56-6A347B3464B9}"/>
              </a:ext>
            </a:extLst>
          </p:cNvPr>
          <p:cNvSpPr/>
          <p:nvPr/>
        </p:nvSpPr>
        <p:spPr>
          <a:xfrm>
            <a:off x="941695" y="2069980"/>
            <a:ext cx="3794589" cy="33832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2400" u="sng" dirty="0"/>
              <a:t>Zaměstnanecké výhody:</a:t>
            </a:r>
            <a:endParaRPr lang="cs-CZ" sz="2400" dirty="0"/>
          </a:p>
          <a:p>
            <a:pPr indent="180340">
              <a:lnSpc>
                <a:spcPct val="115000"/>
              </a:lnSpc>
              <a:spcBef>
                <a:spcPts val="1200"/>
              </a:spcBef>
            </a:pPr>
            <a:r>
              <a:rPr lang="cs-CZ" sz="2400" dirty="0"/>
              <a:t>- důchody</a:t>
            </a:r>
          </a:p>
          <a:p>
            <a:pPr indent="180340">
              <a:lnSpc>
                <a:spcPct val="115000"/>
              </a:lnSpc>
              <a:spcBef>
                <a:spcPts val="1200"/>
              </a:spcBef>
            </a:pPr>
            <a:r>
              <a:rPr lang="cs-CZ" sz="2400" dirty="0"/>
              <a:t>- dovolená</a:t>
            </a:r>
          </a:p>
          <a:p>
            <a:pPr indent="180340">
              <a:lnSpc>
                <a:spcPct val="115000"/>
              </a:lnSpc>
              <a:spcBef>
                <a:spcPts val="1200"/>
              </a:spcBef>
            </a:pPr>
            <a:r>
              <a:rPr lang="cs-CZ" sz="2400" dirty="0"/>
              <a:t>- zdravotní péče</a:t>
            </a:r>
          </a:p>
          <a:p>
            <a:pPr indent="180340">
              <a:lnSpc>
                <a:spcPct val="115000"/>
              </a:lnSpc>
              <a:spcBef>
                <a:spcPts val="1200"/>
              </a:spcBef>
            </a:pPr>
            <a:r>
              <a:rPr lang="cs-CZ" sz="2400" dirty="0"/>
              <a:t>- jiné funkční výhody</a:t>
            </a:r>
          </a:p>
          <a:p>
            <a:pPr indent="180340">
              <a:lnSpc>
                <a:spcPct val="115000"/>
              </a:lnSpc>
              <a:spcBef>
                <a:spcPts val="1200"/>
              </a:spcBef>
            </a:pPr>
            <a:r>
              <a:rPr lang="cs-CZ" sz="2400" dirty="0"/>
              <a:t>- flexibilita</a:t>
            </a:r>
            <a:endParaRPr lang="cs-CZ" sz="2400" dirty="0">
              <a:solidFill>
                <a:srgbClr val="E36C0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60C17F9-6AFD-4CE8-931A-4383457E5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593" y="3016321"/>
            <a:ext cx="3423733" cy="3429000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00078135-9C20-4C02-94FB-43B6F0A4E51E}"/>
              </a:ext>
            </a:extLst>
          </p:cNvPr>
          <p:cNvSpPr/>
          <p:nvPr/>
        </p:nvSpPr>
        <p:spPr>
          <a:xfrm>
            <a:off x="8548593" y="6460702"/>
            <a:ext cx="37945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https://pngtree.com/freepng/vacation-and-work_3233980.html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9BD6D70-7595-465C-9B54-6863C1B0C1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09" y="4734927"/>
            <a:ext cx="2518458" cy="2080022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791438FE-D8F5-4DB5-8EA4-06FA22C9187C}"/>
              </a:ext>
            </a:extLst>
          </p:cNvPr>
          <p:cNvSpPr/>
          <p:nvPr/>
        </p:nvSpPr>
        <p:spPr>
          <a:xfrm>
            <a:off x="5447494" y="6611779"/>
            <a:ext cx="28632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http://chittagongit.com/icon/benefits-icon-19.html</a:t>
            </a:r>
          </a:p>
        </p:txBody>
      </p:sp>
    </p:spTree>
    <p:extLst>
      <p:ext uri="{BB962C8B-B14F-4D97-AF65-F5344CB8AC3E}">
        <p14:creationId xmlns:p14="http://schemas.microsoft.com/office/powerpoint/2010/main" val="2729701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41695" y="586854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Nehmotné odměny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1365666-37EE-4572-BE7B-FA367859EECF}"/>
              </a:ext>
            </a:extLst>
          </p:cNvPr>
          <p:cNvSpPr/>
          <p:nvPr/>
        </p:nvSpPr>
        <p:spPr>
          <a:xfrm>
            <a:off x="883506" y="1729719"/>
            <a:ext cx="4585802" cy="28046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2400" u="sng" dirty="0"/>
              <a:t>Vzdělávání a rozvoj:</a:t>
            </a:r>
            <a:endParaRPr lang="cs-CZ" sz="2400" dirty="0"/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2400" dirty="0"/>
              <a:t>- vzdělávání a rozvoj na pracovišti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2400" dirty="0"/>
              <a:t>- vzdělávání a výcvik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2400" dirty="0"/>
              <a:t>- řízení pracovního výkonu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2400" dirty="0"/>
              <a:t>- rozvoj kariéry</a:t>
            </a:r>
            <a:endParaRPr lang="cs-CZ" sz="2400" dirty="0">
              <a:solidFill>
                <a:srgbClr val="E36C0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0FEB138-FE99-4E7B-AC5C-E59EDDD88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24" y="2635321"/>
            <a:ext cx="5501302" cy="422267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78C7B28-CCAA-4CB8-ACF8-AD5B04355BE5}"/>
              </a:ext>
            </a:extLst>
          </p:cNvPr>
          <p:cNvSpPr/>
          <p:nvPr/>
        </p:nvSpPr>
        <p:spPr>
          <a:xfrm>
            <a:off x="10785783" y="4623549"/>
            <a:ext cx="11865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https://vemo.com/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FEDB809-8656-4791-8142-E15298549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5" y="4623549"/>
            <a:ext cx="4123039" cy="2216134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FB07D4C5-623E-4C69-9259-D63F680C3387}"/>
              </a:ext>
            </a:extLst>
          </p:cNvPr>
          <p:cNvSpPr/>
          <p:nvPr/>
        </p:nvSpPr>
        <p:spPr>
          <a:xfrm>
            <a:off x="-88588" y="6439573"/>
            <a:ext cx="2224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https://www.salakhmer.org/news/education-website-design-development/</a:t>
            </a:r>
          </a:p>
        </p:txBody>
      </p:sp>
    </p:spTree>
    <p:extLst>
      <p:ext uri="{BB962C8B-B14F-4D97-AF65-F5344CB8AC3E}">
        <p14:creationId xmlns:p14="http://schemas.microsoft.com/office/powerpoint/2010/main" val="3717346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41695" y="586854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Nehmotné odměny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D47152B-5CF3-40D8-9527-2F64C031CD4C}"/>
              </a:ext>
            </a:extLst>
          </p:cNvPr>
          <p:cNvSpPr/>
          <p:nvPr/>
        </p:nvSpPr>
        <p:spPr>
          <a:xfrm>
            <a:off x="941695" y="2306286"/>
            <a:ext cx="4174835" cy="28046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2400" u="sng" dirty="0"/>
              <a:t>Pracovní prostředí:</a:t>
            </a:r>
            <a:endParaRPr lang="cs-CZ" sz="2400" dirty="0"/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2400" dirty="0"/>
              <a:t>- základní hodnoty organizace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2400" dirty="0"/>
              <a:t>- styl a kvalita vedení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2400" dirty="0"/>
              <a:t>- uznání, úspěch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2400" dirty="0"/>
              <a:t>- kvalita pracovního života</a:t>
            </a:r>
            <a:endParaRPr lang="cs-CZ" sz="2400" dirty="0">
              <a:solidFill>
                <a:srgbClr val="E36C0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1E3C283-5643-46A9-8C34-20E3D9E91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762" y="3049289"/>
            <a:ext cx="5655238" cy="353452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E9AA6221-7BE0-4CDF-A369-8FF449ADD0B7}"/>
              </a:ext>
            </a:extLst>
          </p:cNvPr>
          <p:cNvSpPr/>
          <p:nvPr/>
        </p:nvSpPr>
        <p:spPr>
          <a:xfrm>
            <a:off x="7459493" y="658381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https://think.kera.org/2017/09/04/the-culture-of-the-modern-workplace/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DD00CB9-C724-4780-AA91-6999FB1C45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9" y="281875"/>
            <a:ext cx="4057115" cy="224041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BC7D1314-6E8E-41D7-A2FD-50B98DBC741D}"/>
              </a:ext>
            </a:extLst>
          </p:cNvPr>
          <p:cNvSpPr/>
          <p:nvPr/>
        </p:nvSpPr>
        <p:spPr>
          <a:xfrm>
            <a:off x="5651509" y="252228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https://www.bluejeans.com/de/blog/video-has-taken-over-the-workplace</a:t>
            </a:r>
          </a:p>
        </p:txBody>
      </p:sp>
    </p:spTree>
    <p:extLst>
      <p:ext uri="{BB962C8B-B14F-4D97-AF65-F5344CB8AC3E}">
        <p14:creationId xmlns:p14="http://schemas.microsoft.com/office/powerpoint/2010/main" val="411623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62349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Interní marketing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38201" y="1423273"/>
            <a:ext cx="8794072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>
                <a:solidFill>
                  <a:srgbClr val="FF0000"/>
                </a:solidFill>
              </a:rPr>
              <a:t>Význam interního marketingu: </a:t>
            </a:r>
          </a:p>
          <a:p>
            <a:pPr marL="457200" indent="-457200" algn="just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interní marketing se zaměřuje na uspokojování potřeb a získání loajality </a:t>
            </a:r>
            <a:r>
              <a:rPr lang="cs-CZ" sz="2400" dirty="0">
                <a:solidFill>
                  <a:srgbClr val="FF0000"/>
                </a:solidFill>
              </a:rPr>
              <a:t>vnitřních zákazníků, </a:t>
            </a:r>
            <a:r>
              <a:rPr lang="cs-CZ" sz="2400" dirty="0">
                <a:solidFill>
                  <a:srgbClr val="008080"/>
                </a:solidFill>
              </a:rPr>
              <a:t>tedy</a:t>
            </a:r>
            <a:r>
              <a:rPr lang="cs-CZ" sz="2400" dirty="0">
                <a:solidFill>
                  <a:srgbClr val="FF0000"/>
                </a:solidFill>
              </a:rPr>
              <a:t> zaměstnanců</a:t>
            </a:r>
            <a:r>
              <a:rPr lang="cs-CZ" sz="2400" dirty="0">
                <a:solidFill>
                  <a:srgbClr val="00808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pomáhá firmě stanovit, jakým způsobem se starat o zaměstnance a jak s nimi vybudovat pozitivní vztah, která je výsledkem spokojenosti během vykonávání jejich práce. </a:t>
            </a:r>
            <a:endParaRPr lang="cs-CZ" sz="2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AFEFD79-6939-4D4E-AE82-F094CBB13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22" y="4122122"/>
            <a:ext cx="3663469" cy="209940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66C1AA50-50BC-480A-B8B6-5C1D446A50F8}"/>
              </a:ext>
            </a:extLst>
          </p:cNvPr>
          <p:cNvSpPr/>
          <p:nvPr/>
        </p:nvSpPr>
        <p:spPr>
          <a:xfrm>
            <a:off x="2860557" y="661205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https://volunteermanagers.org.uk/event/the-end-of-the-committee-volunteering-structures-in-a-changing-world/</a:t>
            </a:r>
          </a:p>
        </p:txBody>
      </p:sp>
    </p:spTree>
    <p:extLst>
      <p:ext uri="{BB962C8B-B14F-4D97-AF65-F5344CB8AC3E}">
        <p14:creationId xmlns:p14="http://schemas.microsoft.com/office/powerpoint/2010/main" val="1748698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827234" y="576523"/>
            <a:ext cx="3071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67683" y="2512146"/>
            <a:ext cx="9940573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Interní marketing 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– význam, vývoj a jeho přínosy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Marketingový mix 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– význam v interním marketingu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Produkt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 – význam, analýza pracovních míst, </a:t>
            </a:r>
            <a:r>
              <a:rPr lang="cs-CZ" sz="3200" b="1" dirty="0" err="1">
                <a:solidFill>
                  <a:srgbClr val="008080"/>
                </a:solidFill>
                <a:cs typeface="Arial" panose="020B0604020202020204" pitchFamily="34" charset="0"/>
              </a:rPr>
              <a:t>profesiogram</a:t>
            </a:r>
            <a:endParaRPr lang="cs-CZ" sz="3200" b="1" dirty="0">
              <a:solidFill>
                <a:srgbClr val="008080"/>
              </a:solidFill>
              <a:cs typeface="Arial" panose="020B0604020202020204" pitchFamily="34" charset="0"/>
            </a:endParaRP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Cena 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– motivace zaměstnanců, formy odměn </a:t>
            </a:r>
          </a:p>
          <a:p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	   (hmotné a nehmotné)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103484-7273-4948-9525-2309604308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58285"/>
            <a:ext cx="1464833" cy="1127893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672D34A3-0737-4396-80AC-565E7545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62349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Interní marketing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81B82C6-EA88-4C90-8CF6-14E0D0891D16}"/>
              </a:ext>
            </a:extLst>
          </p:cNvPr>
          <p:cNvSpPr txBox="1"/>
          <p:nvPr/>
        </p:nvSpPr>
        <p:spPr>
          <a:xfrm>
            <a:off x="389578" y="1859069"/>
            <a:ext cx="5957955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>
                <a:solidFill>
                  <a:srgbClr val="008080"/>
                </a:solidFill>
              </a:rPr>
              <a:t>Cílem je také:</a:t>
            </a:r>
          </a:p>
          <a:p>
            <a:pPr algn="just"/>
            <a:r>
              <a:rPr lang="cs-CZ" sz="2400" b="1" dirty="0">
                <a:solidFill>
                  <a:srgbClr val="008080"/>
                </a:solidFill>
              </a:rPr>
              <a:t>● školit a motivovat zaměstnance tak, aby dobře obsloužili zákazníky a </a:t>
            </a:r>
          </a:p>
          <a:p>
            <a:pPr algn="just"/>
            <a:r>
              <a:rPr lang="cs-CZ" sz="2400" b="1" dirty="0">
                <a:solidFill>
                  <a:srgbClr val="008080"/>
                </a:solidFill>
              </a:rPr>
              <a:t>● pozitivně reprezentovali firmu. </a:t>
            </a:r>
          </a:p>
          <a:p>
            <a:pPr algn="just"/>
            <a:r>
              <a:rPr lang="cs-CZ" sz="2400" b="1" dirty="0">
                <a:solidFill>
                  <a:srgbClr val="008080"/>
                </a:solidFill>
              </a:rPr>
              <a:t>Interní marketing také přispívá:</a:t>
            </a:r>
          </a:p>
          <a:p>
            <a:pPr algn="just"/>
            <a:r>
              <a:rPr lang="cs-CZ" sz="2400" b="1" dirty="0">
                <a:solidFill>
                  <a:srgbClr val="008080"/>
                </a:solidFill>
              </a:rPr>
              <a:t> ● k posílení sounáležitosti zaměstnanců s firmou a umožňuje</a:t>
            </a:r>
          </a:p>
          <a:p>
            <a:pPr algn="just"/>
            <a:r>
              <a:rPr lang="cs-CZ" sz="2400" b="1" dirty="0">
                <a:solidFill>
                  <a:srgbClr val="008080"/>
                </a:solidFill>
              </a:rPr>
              <a:t>● zapojení se do činností firmy (tvorba firemní kultury, strategií, plánů aj.)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15A3F021-1208-45AE-9C30-81AB1EC1501E}"/>
              </a:ext>
            </a:extLst>
          </p:cNvPr>
          <p:cNvSpPr/>
          <p:nvPr/>
        </p:nvSpPr>
        <p:spPr>
          <a:xfrm>
            <a:off x="7035552" y="1860330"/>
            <a:ext cx="1606858" cy="646808"/>
          </a:xfrm>
          <a:prstGeom prst="ellipse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školení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374AC36D-FD37-4431-8C98-BAA579620629}"/>
              </a:ext>
            </a:extLst>
          </p:cNvPr>
          <p:cNvSpPr/>
          <p:nvPr/>
        </p:nvSpPr>
        <p:spPr>
          <a:xfrm>
            <a:off x="9021193" y="2000216"/>
            <a:ext cx="1606858" cy="646808"/>
          </a:xfrm>
          <a:prstGeom prst="ellipse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motivace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D8CBF99-2E50-4411-B519-014D4C1E5079}"/>
              </a:ext>
            </a:extLst>
          </p:cNvPr>
          <p:cNvSpPr/>
          <p:nvPr/>
        </p:nvSpPr>
        <p:spPr>
          <a:xfrm>
            <a:off x="7022237" y="3243825"/>
            <a:ext cx="1998956" cy="646808"/>
          </a:xfrm>
          <a:prstGeom prst="ellipse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dirty="0"/>
              <a:t>pozitivní </a:t>
            </a:r>
            <a:r>
              <a:rPr lang="cs-CZ" dirty="0" err="1"/>
              <a:t>reprezentaceí</a:t>
            </a:r>
            <a:endParaRPr lang="cs-CZ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DC2526AE-AC70-4B11-A5EF-6FC4C0BB54AD}"/>
              </a:ext>
            </a:extLst>
          </p:cNvPr>
          <p:cNvSpPr/>
          <p:nvPr/>
        </p:nvSpPr>
        <p:spPr>
          <a:xfrm>
            <a:off x="9428086" y="3407436"/>
            <a:ext cx="1998956" cy="646808"/>
          </a:xfrm>
          <a:prstGeom prst="ellipse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sounáležitost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B5FA540F-46EE-42EB-AB3F-D678093B591A}"/>
              </a:ext>
            </a:extLst>
          </p:cNvPr>
          <p:cNvSpPr/>
          <p:nvPr/>
        </p:nvSpPr>
        <p:spPr>
          <a:xfrm>
            <a:off x="7825665" y="4491252"/>
            <a:ext cx="2472431" cy="646808"/>
          </a:xfrm>
          <a:prstGeom prst="ellipse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zapojení do činnosti firmy</a:t>
            </a:r>
          </a:p>
        </p:txBody>
      </p:sp>
    </p:spTree>
    <p:extLst>
      <p:ext uri="{BB962C8B-B14F-4D97-AF65-F5344CB8AC3E}">
        <p14:creationId xmlns:p14="http://schemas.microsoft.com/office/powerpoint/2010/main" val="2156570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BB211CC-F405-46D0-A906-6D9DA9C5F0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58285"/>
            <a:ext cx="1464833" cy="1127893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2E7DC2EA-5742-454A-B905-17565146F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91685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Podstata interního marketingu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F0EB1B7-99CA-4CC1-B1E2-18206533F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3975061"/>
              </p:ext>
            </p:extLst>
          </p:nvPr>
        </p:nvGraphicFramePr>
        <p:xfrm>
          <a:off x="954158" y="1690688"/>
          <a:ext cx="8476090" cy="3930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ové pole 14348">
            <a:extLst>
              <a:ext uri="{FF2B5EF4-FFF2-40B4-BE49-F238E27FC236}">
                <a16:creationId xmlns:a16="http://schemas.microsoft.com/office/drawing/2014/main" id="{A3F56C21-00A1-4F29-973B-A5DF2028F27C}"/>
              </a:ext>
            </a:extLst>
          </p:cNvPr>
          <p:cNvSpPr txBox="1"/>
          <p:nvPr/>
        </p:nvSpPr>
        <p:spPr>
          <a:xfrm>
            <a:off x="7529885" y="4994054"/>
            <a:ext cx="4543746" cy="1498821"/>
          </a:xfrm>
          <a:prstGeom prst="rect">
            <a:avLst/>
          </a:prstGeom>
          <a:solidFill>
            <a:schemeClr val="lt1"/>
          </a:solidFill>
          <a:ln w="28575">
            <a:solidFill>
              <a:srgbClr val="00808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just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Získání a udržování vysoce motivovaných, zákaznicky orientovaných zaměstnanců.</a:t>
            </a:r>
          </a:p>
        </p:txBody>
      </p:sp>
    </p:spTree>
    <p:extLst>
      <p:ext uri="{BB962C8B-B14F-4D97-AF65-F5344CB8AC3E}">
        <p14:creationId xmlns:p14="http://schemas.microsoft.com/office/powerpoint/2010/main" val="414300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0E68B49F-4EBE-4CD0-8C25-FC595C24121C}"/>
              </a:ext>
            </a:extLst>
          </p:cNvPr>
          <p:cNvSpPr txBox="1">
            <a:spLocks/>
          </p:cNvSpPr>
          <p:nvPr/>
        </p:nvSpPr>
        <p:spPr>
          <a:xfrm>
            <a:off x="609600" y="274187"/>
            <a:ext cx="83467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>
                <a:solidFill>
                  <a:srgbClr val="008080"/>
                </a:solidFill>
              </a:rPr>
              <a:t>Cyklus ziskovosti</a:t>
            </a:r>
            <a:endParaRPr lang="cs-CZ" sz="3600" b="1" dirty="0">
              <a:solidFill>
                <a:srgbClr val="00808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2CEC873-B336-444E-A2F8-F1B5B3AC38F6}"/>
              </a:ext>
            </a:extLst>
          </p:cNvPr>
          <p:cNvSpPr txBox="1"/>
          <p:nvPr/>
        </p:nvSpPr>
        <p:spPr>
          <a:xfrm>
            <a:off x="609599" y="3983593"/>
            <a:ext cx="10776045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</a:rPr>
              <a:t>Pokud je zaměstnanec ztotožněn s firemními hodnotami, souhlasí s nimi, významně to ovlivní jeho spokojenost a následně loajálnost ke svému zaměstnavateli = </a:t>
            </a:r>
            <a:r>
              <a:rPr lang="cs-CZ" sz="3200" u="sng" dirty="0">
                <a:solidFill>
                  <a:srgbClr val="008080"/>
                </a:solidFill>
              </a:rPr>
              <a:t>výsledek se výrazně projeví v komunikaci mezi spokojenými zaměstnanci a zákazníky.</a:t>
            </a:r>
            <a:endParaRPr lang="cs-CZ" sz="2800" u="sng" dirty="0">
              <a:solidFill>
                <a:srgbClr val="00808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42E20F8-40A9-4E6B-AA94-54AC147C0342}"/>
              </a:ext>
            </a:extLst>
          </p:cNvPr>
          <p:cNvSpPr txBox="1"/>
          <p:nvPr/>
        </p:nvSpPr>
        <p:spPr>
          <a:xfrm>
            <a:off x="609598" y="2696623"/>
            <a:ext cx="1077604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</a:rPr>
              <a:t>Je viditelný přímý vliv spokojenosti zaměstnanců na konečnou spokojenost zákazníků a celkový zisk.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0044DE-579F-41EB-AF46-FEA2110C89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74" y="702545"/>
            <a:ext cx="1766994" cy="179440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A0CA84DB-4A65-44EE-B6D2-3FD75F155A49}"/>
              </a:ext>
            </a:extLst>
          </p:cNvPr>
          <p:cNvSpPr/>
          <p:nvPr/>
        </p:nvSpPr>
        <p:spPr>
          <a:xfrm>
            <a:off x="5565169" y="1942956"/>
            <a:ext cx="27363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https://pixabay.com/sk/illustrations/cyklus-p%C3%A4%C5%A5-prim%C3%A1rne-etapa-%C5%A1abl%C3%B3na-3590308/</a:t>
            </a:r>
          </a:p>
        </p:txBody>
      </p:sp>
    </p:spTree>
    <p:extLst>
      <p:ext uri="{BB962C8B-B14F-4D97-AF65-F5344CB8AC3E}">
        <p14:creationId xmlns:p14="http://schemas.microsoft.com/office/powerpoint/2010/main" val="3314063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187"/>
            <a:ext cx="8346743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Cyklus ziskovosti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DECE978-D78E-405A-9C6C-5C19F368E9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4970387"/>
              </p:ext>
            </p:extLst>
          </p:nvPr>
        </p:nvGraphicFramePr>
        <p:xfrm>
          <a:off x="1997618" y="739588"/>
          <a:ext cx="7734300" cy="5844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655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78703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Vývoj interního marketingu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165958" y="1822080"/>
            <a:ext cx="7288645" cy="1877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>
                <a:solidFill>
                  <a:srgbClr val="FF0000"/>
                </a:solidFill>
              </a:rPr>
              <a:t>3 vývojové fáze interního marketingu: </a:t>
            </a:r>
          </a:p>
          <a:p>
            <a:r>
              <a:rPr lang="cs-CZ" sz="2800" dirty="0">
                <a:solidFill>
                  <a:srgbClr val="008080"/>
                </a:solidFill>
              </a:rPr>
              <a:t>1. Interní marketing jako motivační nástroj</a:t>
            </a:r>
          </a:p>
          <a:p>
            <a:r>
              <a:rPr lang="cs-CZ" sz="2800" dirty="0">
                <a:solidFill>
                  <a:srgbClr val="008080"/>
                </a:solidFill>
              </a:rPr>
              <a:t>2. Zákaznická orientace a marketingové smýšlení</a:t>
            </a:r>
          </a:p>
          <a:p>
            <a:r>
              <a:rPr lang="cs-CZ" sz="2800" dirty="0">
                <a:solidFill>
                  <a:srgbClr val="008080"/>
                </a:solidFill>
              </a:rPr>
              <a:t>3. Interní marketing jako motivační nástroj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D74620B-11FD-43C7-AEA4-73EFD96CA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903" y="3876675"/>
            <a:ext cx="3619500" cy="2981325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974DBAA8-2EE7-44D2-96F4-BE249F270F91}"/>
              </a:ext>
            </a:extLst>
          </p:cNvPr>
          <p:cNvSpPr/>
          <p:nvPr/>
        </p:nvSpPr>
        <p:spPr>
          <a:xfrm>
            <a:off x="6679592" y="6611779"/>
            <a:ext cx="39781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https://www.freepngimg.com/png/17156-software-development-png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88976CC-EFE2-46CB-8AD1-1D66B728DB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3" y="4097673"/>
            <a:ext cx="3807087" cy="2539327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16915548-158B-43A5-B8EF-02FC745C191E}"/>
              </a:ext>
            </a:extLst>
          </p:cNvPr>
          <p:cNvSpPr/>
          <p:nvPr/>
        </p:nvSpPr>
        <p:spPr>
          <a:xfrm>
            <a:off x="2884182" y="6611778"/>
            <a:ext cx="25010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http://www.mamvolbu.cz/services/koucink/</a:t>
            </a:r>
          </a:p>
        </p:txBody>
      </p:sp>
    </p:spTree>
    <p:extLst>
      <p:ext uri="{BB962C8B-B14F-4D97-AF65-F5344CB8AC3E}">
        <p14:creationId xmlns:p14="http://schemas.microsoft.com/office/powerpoint/2010/main" val="36801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315325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1. Interní marketing jako motivační nástroj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31380" y="1690688"/>
            <a:ext cx="10573775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způsob, jak získat motivované a spokojené zaměstnance</a:t>
            </a:r>
          </a:p>
          <a:p>
            <a:endParaRPr lang="cs-CZ" sz="2800" dirty="0">
              <a:solidFill>
                <a:srgbClr val="00808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implementace zejména ve firmách, kde byl klíčovým faktorem úspěchu přímý kontakt zaměstnanců se zákazníky, a to převážně v </a:t>
            </a:r>
            <a:r>
              <a:rPr lang="cs-CZ" sz="2800" b="1" dirty="0">
                <a:solidFill>
                  <a:srgbClr val="FF0000"/>
                </a:solidFill>
              </a:rPr>
              <a:t>oblasti služeb a obchodu</a:t>
            </a:r>
            <a:r>
              <a:rPr lang="cs-CZ" sz="2800" b="1" dirty="0">
                <a:solidFill>
                  <a:srgbClr val="008080"/>
                </a:solidFill>
              </a:rPr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0C9FCE1-22F4-4886-91F4-FB56429BF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93" y="4030224"/>
            <a:ext cx="2465592" cy="246559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A4B34A41-EC60-47C0-929D-63B4E020A2E9}"/>
              </a:ext>
            </a:extLst>
          </p:cNvPr>
          <p:cNvSpPr/>
          <p:nvPr/>
        </p:nvSpPr>
        <p:spPr>
          <a:xfrm>
            <a:off x="1556745" y="6611779"/>
            <a:ext cx="36671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http://www.sclance.com/pngs/motivation-png/view-page-2.htm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7EF0E33-4E84-4521-9A8A-2C2FC791B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62" y="4049392"/>
            <a:ext cx="3578439" cy="245045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36E6AAB-F2FD-4DEE-9865-21F14899F8E8}"/>
              </a:ext>
            </a:extLst>
          </p:cNvPr>
          <p:cNvSpPr/>
          <p:nvPr/>
        </p:nvSpPr>
        <p:spPr>
          <a:xfrm>
            <a:off x="5497002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https://workpress.com.br/en/internal-marketing-endomarketing-engagement-starts-internally/</a:t>
            </a:r>
          </a:p>
        </p:txBody>
      </p:sp>
    </p:spTree>
    <p:extLst>
      <p:ext uri="{BB962C8B-B14F-4D97-AF65-F5344CB8AC3E}">
        <p14:creationId xmlns:p14="http://schemas.microsoft.com/office/powerpoint/2010/main" val="24472266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1718</Words>
  <Application>Microsoft Office PowerPoint</Application>
  <PresentationFormat>Širokoúhlá obrazovka</PresentationFormat>
  <Paragraphs>257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Interní marketing</vt:lpstr>
      <vt:lpstr>Interní marketing</vt:lpstr>
      <vt:lpstr>Podstata interního marketingu</vt:lpstr>
      <vt:lpstr>Prezentace aplikace PowerPoint</vt:lpstr>
      <vt:lpstr>Cyklus ziskovosti</vt:lpstr>
      <vt:lpstr>Vývoj interního marketingu</vt:lpstr>
      <vt:lpstr>1. Interní marketing jako motivační nástroj</vt:lpstr>
      <vt:lpstr>2. Zákaznická orientace a marketingové smýšlení</vt:lpstr>
      <vt:lpstr>3. Interní marketing jako strategický nástroj</vt:lpstr>
      <vt:lpstr>Vztah interního a externího marketingu</vt:lpstr>
      <vt:lpstr>Prezentace aplikace PowerPoint</vt:lpstr>
      <vt:lpstr>Marketingový mix interního marketingu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322</cp:revision>
  <dcterms:created xsi:type="dcterms:W3CDTF">2016-11-25T20:36:16Z</dcterms:created>
  <dcterms:modified xsi:type="dcterms:W3CDTF">2021-11-22T16:19:28Z</dcterms:modified>
</cp:coreProperties>
</file>