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58" r:id="rId4"/>
    <p:sldId id="263" r:id="rId5"/>
    <p:sldId id="286" r:id="rId6"/>
    <p:sldId id="323" r:id="rId7"/>
    <p:sldId id="311" r:id="rId8"/>
    <p:sldId id="296" r:id="rId9"/>
    <p:sldId id="291" r:id="rId10"/>
    <p:sldId id="322" r:id="rId11"/>
    <p:sldId id="292" r:id="rId12"/>
    <p:sldId id="293" r:id="rId13"/>
    <p:sldId id="297" r:id="rId14"/>
    <p:sldId id="298" r:id="rId15"/>
    <p:sldId id="300" r:id="rId16"/>
    <p:sldId id="314" r:id="rId17"/>
    <p:sldId id="315" r:id="rId18"/>
    <p:sldId id="318" r:id="rId19"/>
    <p:sldId id="319" r:id="rId20"/>
    <p:sldId id="301" r:id="rId21"/>
    <p:sldId id="313" r:id="rId22"/>
    <p:sldId id="316" r:id="rId23"/>
    <p:sldId id="320" r:id="rId24"/>
    <p:sldId id="321" r:id="rId25"/>
    <p:sldId id="317" r:id="rId26"/>
    <p:sldId id="309" r:id="rId27"/>
    <p:sldId id="310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287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00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otivacni-citaty.cz/skvely-vztah-je-o-2-vecech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kritiky.cz/jak-funguje-lidske-telo-tajemstvi-a-zabavna-fakta-lidske-telo-v-nakresech-a-schematech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tica.marketing/en/from-marketing-3-0-to-marketing-4-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cs/photo/117191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Vztahový marketing a CRM</a:t>
            </a: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33885"/>
              </p:ext>
            </p:extLst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37589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346" y="0"/>
            <a:ext cx="8769824" cy="60386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Od transakčního marketingu ke vztahovému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749178"/>
              </p:ext>
            </p:extLst>
          </p:nvPr>
        </p:nvGraphicFramePr>
        <p:xfrm>
          <a:off x="159472" y="563946"/>
          <a:ext cx="10348021" cy="6145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085">
                  <a:extLst>
                    <a:ext uri="{9D8B030D-6E8A-4147-A177-3AD203B41FA5}">
                      <a16:colId xmlns:a16="http://schemas.microsoft.com/office/drawing/2014/main" val="558244300"/>
                    </a:ext>
                  </a:extLst>
                </a:gridCol>
                <a:gridCol w="8683936">
                  <a:extLst>
                    <a:ext uri="{9D8B030D-6E8A-4147-A177-3AD203B41FA5}">
                      <a16:colId xmlns:a16="http://schemas.microsoft.com/office/drawing/2014/main" val="3159144727"/>
                    </a:ext>
                  </a:extLst>
                </a:gridCol>
              </a:tblGrid>
              <a:tr h="10252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PŘECHOD OD TRANSAKČNÍHO KE VZTAHOVÉMU MARKETINGU 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342669"/>
                  </a:ext>
                </a:extLst>
              </a:tr>
              <a:tr h="7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90.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Rozšíření marketingových aktivit na další oblasti a trhy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Vůdčí funkce managementu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FF0000"/>
                          </a:solidFill>
                          <a:effectLst/>
                        </a:rPr>
                        <a:t>Přechod </a:t>
                      </a: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od transakčního marketingu k relačnímu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48459"/>
                  </a:ext>
                </a:extLst>
              </a:tr>
              <a:tr h="7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80.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Orientace na </a:t>
                      </a:r>
                      <a:r>
                        <a:rPr lang="cs-CZ" sz="2800" b="1" dirty="0">
                          <a:solidFill>
                            <a:srgbClr val="FF0000"/>
                          </a:solidFill>
                          <a:effectLst/>
                        </a:rPr>
                        <a:t>konkurenci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Marketing se stává funkcí vedení, strategický marketing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85066"/>
                  </a:ext>
                </a:extLst>
              </a:tr>
              <a:tr h="7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70.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SWOT analýza, důraz na MM</a:t>
                      </a:r>
                      <a:endParaRPr lang="cs-CZ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Marketing se stává paralelní funkcí vedení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69890"/>
                  </a:ext>
                </a:extLst>
              </a:tr>
              <a:tr h="873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60.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Orientace na </a:t>
                      </a:r>
                      <a:r>
                        <a:rPr lang="cs-CZ" sz="2800" b="1" dirty="0">
                          <a:solidFill>
                            <a:srgbClr val="FF0000"/>
                          </a:solidFill>
                          <a:effectLst/>
                        </a:rPr>
                        <a:t>potřeby a přání </a:t>
                      </a: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spotřebitelů, počátek marketingových nástrojů (produkt, cena, distribuce, komunikace- marketingový mix)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65311"/>
                  </a:ext>
                </a:extLst>
              </a:tr>
              <a:tr h="70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50. léta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Orientace na </a:t>
                      </a:r>
                      <a:r>
                        <a:rPr lang="cs-CZ" sz="2800" b="1" dirty="0">
                          <a:solidFill>
                            <a:srgbClr val="FF0000"/>
                          </a:solidFill>
                          <a:effectLst/>
                        </a:rPr>
                        <a:t>výrobu a prodej</a:t>
                      </a:r>
                      <a:r>
                        <a:rPr lang="cs-CZ" sz="28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cs-CZ" sz="2800" dirty="0">
                          <a:solidFill>
                            <a:srgbClr val="008080"/>
                          </a:solidFill>
                          <a:effectLst/>
                        </a:rPr>
                        <a:t>distribuční funkce marketingu</a:t>
                      </a:r>
                      <a:endParaRPr lang="cs-CZ" sz="2800" dirty="0">
                        <a:solidFill>
                          <a:srgbClr val="008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06869"/>
                  </a:ext>
                </a:extLst>
              </a:tr>
            </a:tbl>
          </a:graphicData>
        </a:graphic>
      </p:graphicFrame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10742180" y="4252779"/>
            <a:ext cx="265113" cy="2314575"/>
          </a:xfrm>
          <a:prstGeom prst="upArrow">
            <a:avLst>
              <a:gd name="adj1" fmla="val 50000"/>
              <a:gd name="adj2" fmla="val 218263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1A6761-469A-4FFC-BCAB-426235C32CFB}"/>
              </a:ext>
            </a:extLst>
          </p:cNvPr>
          <p:cNvSpPr txBox="1"/>
          <p:nvPr/>
        </p:nvSpPr>
        <p:spPr>
          <a:xfrm>
            <a:off x="10507493" y="1951672"/>
            <a:ext cx="1610615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Odlišnosti v jiných ekonomických systémech (CPE)</a:t>
            </a:r>
          </a:p>
        </p:txBody>
      </p:sp>
    </p:spTree>
    <p:extLst>
      <p:ext uri="{BB962C8B-B14F-4D97-AF65-F5344CB8AC3E}">
        <p14:creationId xmlns:p14="http://schemas.microsoft.com/office/powerpoint/2010/main" val="119607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9377" y="178928"/>
            <a:ext cx="8837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>
                <a:solidFill>
                  <a:srgbClr val="008080"/>
                </a:solidFill>
              </a:rPr>
              <a:t>Od transakčního marketingu ke vztahovému 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55854" y="754651"/>
            <a:ext cx="7664563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Pohled zákazníka ve vztahovém marketingu:</a:t>
            </a:r>
          </a:p>
          <a:p>
            <a:r>
              <a:rPr lang="cs-CZ" sz="3200" dirty="0">
                <a:solidFill>
                  <a:srgbClr val="008080"/>
                </a:solidFill>
              </a:rPr>
              <a:t>Zákazník nechce jen samotný produkt, ale hledá </a:t>
            </a:r>
            <a:r>
              <a:rPr lang="cs-CZ" sz="3200" dirty="0">
                <a:solidFill>
                  <a:srgbClr val="FF0000"/>
                </a:solidFill>
              </a:rPr>
              <a:t>komplexní proces, službu</a:t>
            </a:r>
            <a:r>
              <a:rPr lang="cs-CZ" sz="3200" dirty="0">
                <a:solidFill>
                  <a:srgbClr val="008080"/>
                </a:solidFill>
              </a:rPr>
              <a:t>, která mu přinese hodnotu, kterou potřebuje:</a:t>
            </a:r>
          </a:p>
          <a:p>
            <a:r>
              <a:rPr lang="cs-CZ" sz="3200" dirty="0">
                <a:solidFill>
                  <a:srgbClr val="00808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záleží mu také na tom, jak probíhal proces prodeje, tj. jaké byly jeho podmínky (prostředí a zejména chování pracovníků podniku)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tato pozice zákazníka je umocňována konkurenčním prostředím na trhu a možností jeho volby.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11" y="1542197"/>
            <a:ext cx="5540664" cy="404656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340610" y="5905586"/>
            <a:ext cx="233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https://openclipart.org/detail/240879/2-people-looking-at-a-clipboard</a:t>
            </a:r>
          </a:p>
        </p:txBody>
      </p:sp>
    </p:spTree>
    <p:extLst>
      <p:ext uri="{BB962C8B-B14F-4D97-AF65-F5344CB8AC3E}">
        <p14:creationId xmlns:p14="http://schemas.microsoft.com/office/powerpoint/2010/main" val="384179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3687" y="240780"/>
            <a:ext cx="8713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Od transakčního marketingu ke vztahovému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03687" y="887111"/>
            <a:ext cx="7971574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Pohled podniku ve vztahovém marketingu: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v 90. letech si podniky začaly postupně uvědomovat, že zaměření obchodních procesů na produkt samo o sobě nestačí</a:t>
            </a:r>
          </a:p>
          <a:p>
            <a:r>
              <a:rPr lang="cs-CZ" sz="3200" dirty="0">
                <a:solidFill>
                  <a:srgbClr val="00808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ale je </a:t>
            </a:r>
            <a:r>
              <a:rPr lang="cs-CZ" sz="3200" b="1" dirty="0">
                <a:solidFill>
                  <a:srgbClr val="008080"/>
                </a:solidFill>
              </a:rPr>
              <a:t>třeba marketingové aktivity rozšířit na </a:t>
            </a:r>
            <a:r>
              <a:rPr lang="cs-CZ" sz="3200" b="1" dirty="0">
                <a:solidFill>
                  <a:srgbClr val="FF0000"/>
                </a:solidFill>
              </a:rPr>
              <a:t>vztahy</a:t>
            </a:r>
            <a:r>
              <a:rPr lang="cs-CZ" sz="3200" b="1" dirty="0">
                <a:solidFill>
                  <a:srgbClr val="008080"/>
                </a:solidFill>
              </a:rPr>
              <a:t> mezi dodavatelem a odběratelem </a:t>
            </a:r>
            <a:r>
              <a:rPr lang="cs-CZ" sz="3200" dirty="0">
                <a:solidFill>
                  <a:srgbClr val="008080"/>
                </a:solidFill>
              </a:rPr>
              <a:t>(prodejcem a zákazníkem) daného produktu, na vztahy jak uvnitř logistického řetězce  tak na jeho konci ke konečnému zákazníkovi.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5" y="1907024"/>
            <a:ext cx="3091976" cy="270592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762966" y="5392075"/>
            <a:ext cx="2925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https://commons.wikimedia.org/wiki/File:Greven,_Firma_-Hermann_Biederlack-_--_2014_--_9858.jpg</a:t>
            </a:r>
          </a:p>
        </p:txBody>
      </p:sp>
    </p:spTree>
    <p:extLst>
      <p:ext uri="{BB962C8B-B14F-4D97-AF65-F5344CB8AC3E}">
        <p14:creationId xmlns:p14="http://schemas.microsoft.com/office/powerpoint/2010/main" val="205004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558" y="0"/>
            <a:ext cx="7820167" cy="726696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Nová paradigmata marketingu a zákazník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4137" y="1640644"/>
            <a:ext cx="889834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Marketing 1.0 (1950 - 2000)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transakční marketing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 a charakteristiky: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Corbae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Jensen a Schneider, 2001):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nalezení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takového množství zákazníků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jak je to jen možné (např. velkokapacitní prodejny)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masový marketing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soustřeďující se na nové zákazníky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zpřesnění definice značky (povědomí a představa)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využití informačních technologií ke zvýšení prodejní výkonnosti a efektivity.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(IT)</a:t>
            </a:r>
            <a:endParaRPr lang="cs-CZ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77" y="2107086"/>
            <a:ext cx="2609850" cy="17430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814417" y="4829354"/>
            <a:ext cx="1705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https://omeopatiadinamica.it/wordpress/2013/07/psicologia-esistenza/ansia-e-conflitti/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26A3D12-21C7-4609-8C70-3448A1938888}"/>
              </a:ext>
            </a:extLst>
          </p:cNvPr>
          <p:cNvSpPr txBox="1"/>
          <p:nvPr/>
        </p:nvSpPr>
        <p:spPr>
          <a:xfrm>
            <a:off x="749386" y="686537"/>
            <a:ext cx="721966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Marketing se vyvíjí - 4 fáze zatím…1.0, 2.0, 3.0, 4.0…</a:t>
            </a:r>
          </a:p>
        </p:txBody>
      </p:sp>
    </p:spTree>
    <p:extLst>
      <p:ext uri="{BB962C8B-B14F-4D97-AF65-F5344CB8AC3E}">
        <p14:creationId xmlns:p14="http://schemas.microsoft.com/office/powerpoint/2010/main" val="391124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824" y="200598"/>
            <a:ext cx="6217693" cy="72669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Nová paradigmata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87824" y="731354"/>
            <a:ext cx="7691651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3200" b="1" dirty="0">
                <a:solidFill>
                  <a:srgbClr val="FF0000"/>
                </a:solidFill>
              </a:rPr>
              <a:t>Marketing 2.0 (1980 - dosud)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vztahový marketing 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 a charakteristiky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Corbae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Jensen </a:t>
            </a:r>
          </a:p>
          <a:p>
            <a:pPr algn="just">
              <a:spcAft>
                <a:spcPts val="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Schneider, 2001):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vývoj toho správného produktu pro cenné (hodnotné) zákazníky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budování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přímého zákaznického vztahu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dlouhodobé zákaznické důvěry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široká definice značky: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souhrnné zákaznické zkušenosti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věrohodné kulturní hodnoty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využití IT ke zvýšení zákaznické hodnoty.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8D6399-BB5C-4336-AF16-03A9E8BA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75009" y="1859189"/>
            <a:ext cx="3892852" cy="31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0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949" y="0"/>
            <a:ext cx="6217693" cy="72669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Nová paradigmata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7949" y="563946"/>
            <a:ext cx="7459639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Marketing 3.0 (1.0+2.0) 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vztahový marketing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 a charakteristiky (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Kotler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Kartajaya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Setiawan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2010):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dosažení multi - dimensionální hodnoty zákazníka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holistický přístup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 zákazníkům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zákazníci jsou zastánci značky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vyšší uvědomělost a vliv zákazníků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zákazník jako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spolutvůrce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služby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její kvality.</a:t>
            </a:r>
          </a:p>
        </p:txBody>
      </p:sp>
      <p:sp>
        <p:nvSpPr>
          <p:cNvPr id="5" name="Ovál 4"/>
          <p:cNvSpPr/>
          <p:nvPr/>
        </p:nvSpPr>
        <p:spPr>
          <a:xfrm>
            <a:off x="9375385" y="3121214"/>
            <a:ext cx="1593859" cy="1023582"/>
          </a:xfrm>
          <a:prstGeom prst="ellips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8434316" y="3633005"/>
            <a:ext cx="723331" cy="0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10139645" y="4506035"/>
            <a:ext cx="96175" cy="666466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8795981" y="4203510"/>
            <a:ext cx="514065" cy="302526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8679976" y="2685197"/>
            <a:ext cx="630071" cy="494731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0263115" y="2497540"/>
            <a:ext cx="0" cy="375314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10969244" y="4203510"/>
            <a:ext cx="754183" cy="302525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0896938" y="2685197"/>
            <a:ext cx="594477" cy="309420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11194176" y="3649354"/>
            <a:ext cx="685945" cy="143302"/>
          </a:xfrm>
          <a:prstGeom prst="straightConnector1">
            <a:avLst/>
          </a:prstGeom>
          <a:ln>
            <a:solidFill>
              <a:srgbClr val="3399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9648962" y="3439156"/>
            <a:ext cx="124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zákazník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037FBAB-D9ED-4EAA-9135-7F2B106F85F5}"/>
              </a:ext>
            </a:extLst>
          </p:cNvPr>
          <p:cNvSpPr/>
          <p:nvPr/>
        </p:nvSpPr>
        <p:spPr>
          <a:xfrm>
            <a:off x="5781964" y="3649354"/>
            <a:ext cx="1930400" cy="251467"/>
          </a:xfrm>
          <a:prstGeom prst="rightArrow">
            <a:avLst/>
          </a:prstGeom>
          <a:solidFill>
            <a:srgbClr val="008080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E44B669-ACCF-4343-8E26-CB77DE5B2733}"/>
              </a:ext>
            </a:extLst>
          </p:cNvPr>
          <p:cNvCxnSpPr/>
          <p:nvPr/>
        </p:nvCxnSpPr>
        <p:spPr>
          <a:xfrm flipH="1">
            <a:off x="9157647" y="4506035"/>
            <a:ext cx="586717" cy="897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CBBD51D-2853-4F55-92C9-510C2AF52686}"/>
              </a:ext>
            </a:extLst>
          </p:cNvPr>
          <p:cNvCxnSpPr/>
          <p:nvPr/>
        </p:nvCxnSpPr>
        <p:spPr>
          <a:xfrm>
            <a:off x="10649527" y="4506035"/>
            <a:ext cx="757382" cy="897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DF32B18-A783-447D-952C-BCE2CB00C03D}"/>
              </a:ext>
            </a:extLst>
          </p:cNvPr>
          <p:cNvCxnSpPr/>
          <p:nvPr/>
        </p:nvCxnSpPr>
        <p:spPr>
          <a:xfrm flipH="1" flipV="1">
            <a:off x="9157647" y="1911927"/>
            <a:ext cx="586717" cy="96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43214A2E-244D-423E-88F2-ED03A3BBD371}"/>
              </a:ext>
            </a:extLst>
          </p:cNvPr>
          <p:cNvCxnSpPr/>
          <p:nvPr/>
        </p:nvCxnSpPr>
        <p:spPr>
          <a:xfrm flipV="1">
            <a:off x="10649527" y="1884218"/>
            <a:ext cx="452582" cy="98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1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54421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Holistické pojetí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1731464"/>
            <a:ext cx="8884692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Holistické – celostní, komplexní, záleží na všem!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1" y="2602063"/>
            <a:ext cx="10748748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Patří sem marketing: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Interní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-  nejvyšší vedení, marketingové oddělení, další oddělení a všichni zaměstnanci (samostatné kapitoly ve studijní opoře)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Vztahový</a:t>
            </a:r>
            <a:r>
              <a:rPr lang="cs-CZ" sz="3200" b="1" dirty="0">
                <a:solidFill>
                  <a:srgbClr val="008080"/>
                </a:solidFill>
              </a:rPr>
              <a:t> – </a:t>
            </a:r>
            <a:r>
              <a:rPr lang="cs-CZ" sz="3200" dirty="0">
                <a:solidFill>
                  <a:srgbClr val="008080"/>
                </a:solidFill>
              </a:rPr>
              <a:t>budeme dále řešit budování vztahů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Integrovaný</a:t>
            </a:r>
            <a:r>
              <a:rPr lang="cs-CZ" sz="3200" dirty="0">
                <a:solidFill>
                  <a:srgbClr val="008080"/>
                </a:solidFill>
              </a:rPr>
              <a:t> – integrace komunikace, integrace distribučních kanálů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Výkonový</a:t>
            </a:r>
            <a:r>
              <a:rPr lang="cs-CZ" sz="3200" dirty="0">
                <a:solidFill>
                  <a:srgbClr val="008080"/>
                </a:solidFill>
              </a:rPr>
              <a:t> -  tržby, hodnota značky  a zákazníků, etika,…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41696" y="6141493"/>
            <a:ext cx="216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Kotler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376873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54421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Holistické pojetí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1099" y="1949493"/>
            <a:ext cx="23610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Interní marketing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90054" y="1866146"/>
            <a:ext cx="23610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Integrovaný marketing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0" y="4365904"/>
            <a:ext cx="23610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Výkonový marketing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30199" y="4365904"/>
            <a:ext cx="23610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Vztahový marketing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32904" y="2020035"/>
            <a:ext cx="100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+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660443" y="4516622"/>
            <a:ext cx="100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+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446663" y="3402356"/>
            <a:ext cx="100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+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239509" y="3402355"/>
            <a:ext cx="100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+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29F638E-FF6E-4FC0-B593-DE7B31DEC624}"/>
              </a:ext>
            </a:extLst>
          </p:cNvPr>
          <p:cNvSpPr txBox="1"/>
          <p:nvPr/>
        </p:nvSpPr>
        <p:spPr>
          <a:xfrm>
            <a:off x="9326963" y="1866146"/>
            <a:ext cx="236106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Celostní medicína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E00AE79-37C8-487A-AC04-617F76A10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1666" y="3568815"/>
            <a:ext cx="2361063" cy="189561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263F15DC-34F1-4378-BC6D-49C814247AB0}"/>
              </a:ext>
            </a:extLst>
          </p:cNvPr>
          <p:cNvSpPr txBox="1"/>
          <p:nvPr/>
        </p:nvSpPr>
        <p:spPr>
          <a:xfrm>
            <a:off x="9441666" y="5464429"/>
            <a:ext cx="236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www.kritiky.cz/jak-funguje-lidske-telo-tajemstvi-a-zabavna-fakta-lidske-telo-v-nakresech-a-schematech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19388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655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Integrovaný marketing (</a:t>
            </a:r>
            <a:r>
              <a:rPr lang="cs-CZ" sz="3200" dirty="0">
                <a:solidFill>
                  <a:srgbClr val="FF0000"/>
                </a:solidFill>
                <a:latin typeface="+mn-lt"/>
              </a:rPr>
              <a:t>co spojujeme,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200" dirty="0">
                <a:solidFill>
                  <a:srgbClr val="FF0000"/>
                </a:solidFill>
                <a:latin typeface="+mn-lt"/>
              </a:rPr>
              <a:t>integrujeme</a:t>
            </a:r>
            <a:r>
              <a:rPr lang="cs-CZ" sz="3200" dirty="0">
                <a:solidFill>
                  <a:srgbClr val="008080"/>
                </a:solidFill>
                <a:latin typeface="+mn-lt"/>
              </a:rPr>
              <a:t>?)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46" y="35147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9337" y="1320564"/>
            <a:ext cx="929412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Marketingové aktivity a programy </a:t>
            </a:r>
            <a:r>
              <a:rPr lang="cs-CZ" sz="3200" dirty="0"/>
              <a:t>- komplexně poskytujících hodnotu zákazníkům (produkt a služby).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66749" y="4752606"/>
            <a:ext cx="929526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Integrace strategie distribučních kanálů </a:t>
            </a:r>
            <a:r>
              <a:rPr lang="cs-CZ" sz="3200" dirty="0"/>
              <a:t>– výběr vhodných kanálů, způsobů distribuce produktů a služeb (např. na prodejně, v e-</a:t>
            </a:r>
            <a:r>
              <a:rPr lang="cs-CZ" sz="3200" dirty="0" err="1"/>
              <a:t>shopu</a:t>
            </a:r>
            <a:r>
              <a:rPr lang="cs-CZ" sz="3200" dirty="0"/>
              <a:t>… 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66749" y="2804162"/>
            <a:ext cx="929526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Integrace komunikace </a:t>
            </a:r>
            <a:r>
              <a:rPr lang="cs-CZ" sz="3200" dirty="0"/>
              <a:t>– volba sdělení, která se navzájem doplňují a posilují (reklama v TV +reklama v rozhlase + reklama v tisku + internet….atd.)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F9408E5-EC81-4B90-B013-029488638380}"/>
              </a:ext>
            </a:extLst>
          </p:cNvPr>
          <p:cNvSpPr/>
          <p:nvPr/>
        </p:nvSpPr>
        <p:spPr>
          <a:xfrm>
            <a:off x="941696" y="3429000"/>
            <a:ext cx="1009934" cy="36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2A73B70C-4EC8-4731-BF55-84FFCE453B33}"/>
              </a:ext>
            </a:extLst>
          </p:cNvPr>
          <p:cNvSpPr/>
          <p:nvPr/>
        </p:nvSpPr>
        <p:spPr>
          <a:xfrm>
            <a:off x="941696" y="5354897"/>
            <a:ext cx="1009934" cy="36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5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468"/>
            <a:ext cx="8749145" cy="64659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Výkonový marketing </a:t>
            </a:r>
            <a:r>
              <a:rPr lang="cs-CZ" sz="3600" dirty="0">
                <a:solidFill>
                  <a:srgbClr val="FF0000"/>
                </a:solidFill>
                <a:latin typeface="+mn-lt"/>
              </a:rPr>
              <a:t>(kolik to bude stát, a co nám to přinese?)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46" y="35147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0501" y="1320564"/>
            <a:ext cx="953296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Jedná se o pochopení finančních i nefinančních přínosů marketingových aktivit.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0501" y="4585140"/>
            <a:ext cx="10276765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Marketing společenské zodpovědnosti – </a:t>
            </a:r>
            <a:r>
              <a:rPr lang="cs-CZ" sz="3200" dirty="0"/>
              <a:t>dopady marketingu se netýkají jen firem a jejich zákazníků, ale i celé společnosti (např. recyklační programy firem), forma odlišení od konkurence – pozitivní vliv na zákazníka, image firmy.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0501" y="2706631"/>
            <a:ext cx="1027676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Finanční přínosy </a:t>
            </a:r>
            <a:r>
              <a:rPr lang="cs-CZ" sz="3200" dirty="0"/>
              <a:t>– návrhy marketingových aktivit je třeba obhájit – cílem je efektivita vynaložených prostředků, ziskovost, v zájmu budování značky a základny zákazníků.</a:t>
            </a:r>
          </a:p>
        </p:txBody>
      </p:sp>
    </p:spTree>
    <p:extLst>
      <p:ext uri="{BB962C8B-B14F-4D97-AF65-F5344CB8AC3E}">
        <p14:creationId xmlns:p14="http://schemas.microsoft.com/office/powerpoint/2010/main" val="84611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5785" y="97472"/>
            <a:ext cx="419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Struktura předmětu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5193" y="707513"/>
            <a:ext cx="10116162" cy="47877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Marketing a jeho vývojové změny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CRM a jeho podstata, přínosy a bariéry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CRM a hodnota v marketingu, loajalita zákazníků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Hlavní části CRM – strategická a analytická část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Hlavní části CRM – operativní a </a:t>
            </a:r>
            <a:r>
              <a:rPr lang="cs-CZ" sz="2000" b="1" dirty="0" err="1">
                <a:solidFill>
                  <a:srgbClr val="008080"/>
                </a:solidFill>
                <a:cs typeface="Arial" panose="020B0604020202020204" pitchFamily="34" charset="0"/>
              </a:rPr>
              <a:t>kolaborativní</a:t>
            </a: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 část a prvky CRM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Budování vztahu se zákazníkem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Budování hodnoty vztahu se zákazníkem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Psychologické aspekty řízení vztahů se zákazníky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Základní přístupy k typologii zákazníků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Interní marketing – 1  část (</a:t>
            </a:r>
            <a:r>
              <a:rPr lang="cs-CZ" sz="2000" b="1" i="1" dirty="0">
                <a:solidFill>
                  <a:srgbClr val="00808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2. kap. ve studijní opoře</a:t>
            </a: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Interní marketing – 2. část (</a:t>
            </a:r>
            <a:r>
              <a:rPr lang="cs-CZ" sz="2000" b="1" i="1" dirty="0">
                <a:solidFill>
                  <a:srgbClr val="00808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3. kapitola ve studijní opoře</a:t>
            </a: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Interní komunikace (</a:t>
            </a:r>
            <a:r>
              <a:rPr lang="cs-CZ" sz="2000" b="1" dirty="0">
                <a:solidFill>
                  <a:srgbClr val="00808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3. kapitola ve studijní opoře</a:t>
            </a:r>
            <a:r>
              <a:rPr lang="cs-CZ" sz="2000" b="1" dirty="0">
                <a:solidFill>
                  <a:srgbClr val="008080"/>
                </a:solidFill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cs-CZ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D5200A8-4B22-4454-BFD9-E573B9AB373C}"/>
              </a:ext>
            </a:extLst>
          </p:cNvPr>
          <p:cNvSpPr txBox="1"/>
          <p:nvPr/>
        </p:nvSpPr>
        <p:spPr>
          <a:xfrm>
            <a:off x="146403" y="5624669"/>
            <a:ext cx="7390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Požadavky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na absolvování předmětu</a:t>
            </a:r>
            <a:r>
              <a:rPr lang="cs-CZ" dirty="0">
                <a:highlight>
                  <a:srgbClr val="FFFF00"/>
                </a:highlight>
              </a:rPr>
              <a:t>: </a:t>
            </a:r>
          </a:p>
          <a:p>
            <a:r>
              <a:rPr lang="cs-CZ" dirty="0">
                <a:highlight>
                  <a:srgbClr val="FFFF00"/>
                </a:highlight>
              </a:rPr>
              <a:t>● </a:t>
            </a:r>
            <a:r>
              <a:rPr lang="cs-CZ" b="1" dirty="0">
                <a:highlight>
                  <a:srgbClr val="FFFF00"/>
                </a:highlight>
              </a:rPr>
              <a:t>SP (30 bodů) </a:t>
            </a:r>
            <a:r>
              <a:rPr lang="cs-CZ" dirty="0">
                <a:highlight>
                  <a:srgbClr val="FFFF00"/>
                </a:highlight>
              </a:rPr>
              <a:t>– řízení elektronické komunikace se zákazníky (fiktivní firma) </a:t>
            </a:r>
          </a:p>
          <a:p>
            <a:r>
              <a:rPr lang="cs-CZ" dirty="0">
                <a:highlight>
                  <a:srgbClr val="FFFF00"/>
                </a:highlight>
              </a:rPr>
              <a:t>● </a:t>
            </a:r>
            <a:r>
              <a:rPr lang="cs-CZ" b="1" dirty="0">
                <a:highlight>
                  <a:srgbClr val="FFFF00"/>
                </a:highlight>
              </a:rPr>
              <a:t>Úkoly, aktivity v seminářích </a:t>
            </a:r>
            <a:r>
              <a:rPr lang="cs-CZ" dirty="0">
                <a:highlight>
                  <a:srgbClr val="FFFF00"/>
                </a:highlight>
              </a:rPr>
              <a:t>(10 bodů), </a:t>
            </a:r>
          </a:p>
          <a:p>
            <a:r>
              <a:rPr lang="cs-CZ" dirty="0">
                <a:highlight>
                  <a:srgbClr val="FFFF00"/>
                </a:highlight>
              </a:rPr>
              <a:t>● </a:t>
            </a:r>
            <a:r>
              <a:rPr lang="cs-CZ" b="1" dirty="0">
                <a:highlight>
                  <a:srgbClr val="FFFF00"/>
                </a:highlight>
              </a:rPr>
              <a:t>Závěrečný test </a:t>
            </a:r>
            <a:r>
              <a:rPr lang="cs-CZ" dirty="0">
                <a:highlight>
                  <a:srgbClr val="FFFF00"/>
                </a:highlight>
              </a:rPr>
              <a:t>(60 bodů)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DD7AE5-0EB6-4855-AFA6-21A7BB49015C}"/>
              </a:ext>
            </a:extLst>
          </p:cNvPr>
          <p:cNvSpPr txBox="1"/>
          <p:nvPr/>
        </p:nvSpPr>
        <p:spPr>
          <a:xfrm>
            <a:off x="8063345" y="5809334"/>
            <a:ext cx="3982252" cy="83099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Celkem : 100 bodů</a:t>
            </a:r>
          </a:p>
          <a:p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Minimum úspěšnosti: 60 bodů</a:t>
            </a:r>
          </a:p>
        </p:txBody>
      </p:sp>
    </p:spTree>
    <p:extLst>
      <p:ext uri="{BB962C8B-B14F-4D97-AF65-F5344CB8AC3E}">
        <p14:creationId xmlns:p14="http://schemas.microsoft.com/office/powerpoint/2010/main" val="169017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2901"/>
            <a:ext cx="6217693" cy="72669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Nová paradigmata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1257996"/>
            <a:ext cx="10953466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Marketing 4.0 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vztahový marketing </a:t>
            </a:r>
          </a:p>
          <a:p>
            <a:pPr algn="just">
              <a:spcAft>
                <a:spcPts val="0"/>
              </a:spcAft>
            </a:pPr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 a charakteristiky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Kotler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Kartajaya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3200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Setiawan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2016):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přechod k 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digitálnímu marketingu</a:t>
            </a:r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dosažení loajální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zákaznické základny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rozšíření 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humanistického marketingu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působícího na všechny cesty k zákazníkům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humanizace značky</a:t>
            </a:r>
            <a:endParaRPr lang="cs-C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omnichannelové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strategie.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BUCCI, G.,</a:t>
            </a: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2017.</a:t>
            </a: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marketing 3.0 to marketing 4.0.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[online]. [vid. 11. srpna 2018]. Dostupné z 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https://www.genetica.marketing/en/from-marketing-3-0-to-marketing-4-0/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3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7889" y="289308"/>
            <a:ext cx="7116984" cy="54927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Digitální marketing.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Praxe: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???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889" y="1312271"/>
            <a:ext cx="103120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Zahrnuje všechny online marketingové aktivity na internetu.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27889" y="2081424"/>
            <a:ext cx="383518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Tvorba a správa webových stránek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486774" y="2164179"/>
            <a:ext cx="37531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Sociální sítě (</a:t>
            </a:r>
            <a:r>
              <a:rPr lang="cs-CZ" sz="3200" dirty="0" err="1"/>
              <a:t>Twitter</a:t>
            </a:r>
            <a:r>
              <a:rPr lang="cs-CZ" sz="3200" dirty="0"/>
              <a:t>, </a:t>
            </a:r>
            <a:r>
              <a:rPr lang="cs-CZ" sz="3200" dirty="0" err="1"/>
              <a:t>Facebook</a:t>
            </a:r>
            <a:r>
              <a:rPr lang="cs-CZ" sz="3200" dirty="0"/>
              <a:t>…)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1897046"/>
            <a:ext cx="1904841" cy="220171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27889" y="6164954"/>
            <a:ext cx="2807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http://www.allin.cz/cs/sluzby/digitalni-marketing/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27889" y="3657086"/>
            <a:ext cx="383518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Obsahový  (content) marketing - texty pro weby, reklamní slogany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9228" y="3657086"/>
            <a:ext cx="4080682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Nástroje – optimalizace vyhledávačů, srovnávače zboží …</a:t>
            </a:r>
          </a:p>
          <a:p>
            <a:pPr algn="ctr"/>
            <a:r>
              <a:rPr lang="cs-CZ" sz="3200" dirty="0"/>
              <a:t>objednávkové systémy</a:t>
            </a:r>
          </a:p>
        </p:txBody>
      </p:sp>
    </p:spTree>
    <p:extLst>
      <p:ext uri="{BB962C8B-B14F-4D97-AF65-F5344CB8AC3E}">
        <p14:creationId xmlns:p14="http://schemas.microsoft.com/office/powerpoint/2010/main" val="367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934" y="88034"/>
            <a:ext cx="9405892" cy="132556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Humanistický marketing a humanizace značky </a:t>
            </a:r>
            <a:r>
              <a:rPr lang="cs-CZ" sz="3200" b="1" dirty="0">
                <a:solidFill>
                  <a:srgbClr val="008080"/>
                </a:solidFill>
              </a:rPr>
              <a:t>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09934" y="1322054"/>
            <a:ext cx="974450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Humanistický marketing </a:t>
            </a:r>
            <a:r>
              <a:rPr lang="cs-CZ" sz="3200" dirty="0">
                <a:solidFill>
                  <a:srgbClr val="008080"/>
                </a:solidFill>
              </a:rPr>
              <a:t>- v podstatě se jedná o společenské pojetí marketingu – pochopení pro potřeby zákazníků i pro společenské a etické potřeby světa (např. ochrana prostředí, lidských práv a práv zvířat).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Praxe: </a:t>
            </a:r>
            <a:r>
              <a:rPr lang="cs-CZ" sz="3200" dirty="0">
                <a:solidFill>
                  <a:srgbClr val="008080"/>
                </a:solidFill>
              </a:rPr>
              <a:t>podniky humanizují prodejny (</a:t>
            </a:r>
            <a:r>
              <a:rPr lang="cs-CZ" sz="3200" dirty="0" err="1">
                <a:solidFill>
                  <a:srgbClr val="008080"/>
                </a:solidFill>
              </a:rPr>
              <a:t>Datart</a:t>
            </a:r>
            <a:r>
              <a:rPr lang="cs-CZ" sz="3200" dirty="0">
                <a:solidFill>
                  <a:srgbClr val="008080"/>
                </a:solidFill>
              </a:rPr>
              <a:t>, Kaufland, </a:t>
            </a:r>
            <a:r>
              <a:rPr lang="cs-CZ" sz="3200" dirty="0" err="1">
                <a:solidFill>
                  <a:srgbClr val="008080"/>
                </a:solidFill>
              </a:rPr>
              <a:t>Lidl</a:t>
            </a:r>
            <a:r>
              <a:rPr lang="cs-CZ" sz="3200" dirty="0">
                <a:solidFill>
                  <a:srgbClr val="008080"/>
                </a:solidFill>
              </a:rPr>
              <a:t>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09934" y="4563204"/>
            <a:ext cx="1034500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Humanizace značky </a:t>
            </a:r>
            <a:r>
              <a:rPr lang="cs-CZ" sz="3200" dirty="0"/>
              <a:t>- </a:t>
            </a:r>
            <a:r>
              <a:rPr lang="cs-CZ" sz="3200" dirty="0">
                <a:solidFill>
                  <a:srgbClr val="008080"/>
                </a:solidFill>
              </a:rPr>
              <a:t>Značka by měla mít „lidské vlastnosti,“ aby si zákazníci k ní vytvořili vztah. </a:t>
            </a:r>
          </a:p>
        </p:txBody>
      </p:sp>
    </p:spTree>
    <p:extLst>
      <p:ext uri="{BB962C8B-B14F-4D97-AF65-F5344CB8AC3E}">
        <p14:creationId xmlns:p14="http://schemas.microsoft.com/office/powerpoint/2010/main" val="3512189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797" y="155416"/>
            <a:ext cx="7377752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Datart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humanizuje své prodejny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případová studie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084860" y="6135638"/>
            <a:ext cx="3107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https://www.mediar.cz/datart-humanizuje-prodejny-maji-i-vuni/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7797" y="1867891"/>
            <a:ext cx="9321421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Noto Serif"/>
              </a:rPr>
              <a:t>Řetězec elektroprodejen </a:t>
            </a:r>
            <a:r>
              <a:rPr lang="cs-CZ" sz="2800" dirty="0" err="1">
                <a:solidFill>
                  <a:srgbClr val="008080"/>
                </a:solidFill>
                <a:latin typeface="Noto Serif"/>
              </a:rPr>
              <a:t>Datart</a:t>
            </a:r>
            <a:r>
              <a:rPr lang="cs-CZ" sz="2800" dirty="0">
                <a:solidFill>
                  <a:srgbClr val="008080"/>
                </a:solidFill>
                <a:latin typeface="Noto Serif"/>
              </a:rPr>
              <a:t> otevírá prodejny s novým konceptem, označované jako </a:t>
            </a:r>
            <a:r>
              <a:rPr lang="cs-CZ" sz="2800" i="1" dirty="0">
                <a:solidFill>
                  <a:srgbClr val="008080"/>
                </a:solidFill>
                <a:latin typeface="&amp;quot"/>
              </a:rPr>
              <a:t>Prodejna 21. století</a:t>
            </a:r>
            <a:r>
              <a:rPr lang="cs-CZ" sz="2800" dirty="0">
                <a:solidFill>
                  <a:srgbClr val="008080"/>
                </a:solidFill>
                <a:latin typeface="Noto Serif"/>
              </a:rPr>
              <a:t>. Motivem ke změně má být “humanizace prostoru”. </a:t>
            </a:r>
          </a:p>
          <a:p>
            <a:r>
              <a:rPr lang="cs-CZ" sz="2800" dirty="0">
                <a:solidFill>
                  <a:srgbClr val="008080"/>
                </a:solidFill>
                <a:latin typeface="Noto Serif"/>
              </a:rPr>
              <a:t>Součástí prodejen je nově kuchyňské studio. To už </a:t>
            </a:r>
            <a:r>
              <a:rPr lang="cs-CZ" sz="2800" dirty="0" err="1">
                <a:solidFill>
                  <a:srgbClr val="008080"/>
                </a:solidFill>
                <a:latin typeface="Noto Serif"/>
              </a:rPr>
              <a:t>Datart</a:t>
            </a:r>
            <a:r>
              <a:rPr lang="cs-CZ" sz="2800" dirty="0">
                <a:solidFill>
                  <a:srgbClr val="008080"/>
                </a:solidFill>
                <a:latin typeface="Noto Serif"/>
              </a:rPr>
              <a:t> má např. v prodejnách v Praze na Pankráci, na Zličíně a v Ruzyni. Nový design prodejen je inspirován zahraničím. Propojuje se vzhled obchodu na internetu a kamenné prodejny.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7071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797" y="155416"/>
            <a:ext cx="7377752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Datart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humanizuje své prodejny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případová studie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111682" y="5794444"/>
            <a:ext cx="18606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https://www.mediar.cz/datart-humanizuje-prodejny-maji-i-vuni/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7797" y="1431163"/>
            <a:ext cx="1123210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Důraz je kladen  </a:t>
            </a:r>
            <a:r>
              <a:rPr lang="cs-CZ" sz="2800" dirty="0">
                <a:solidFill>
                  <a:srgbClr val="008080"/>
                </a:solidFill>
              </a:rPr>
              <a:t>- na „polidštění prostoru“, přehlednost vystaveného zboží a snazší orientaci v prodejně, zařazení odstínů zelené, více dřevěných prvků a prostoru na odpočinek,  speciální vůně Datart.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Interaktivní prvky </a:t>
            </a:r>
            <a:r>
              <a:rPr lang="cs-CZ" sz="2800" dirty="0">
                <a:solidFill>
                  <a:srgbClr val="008080"/>
                </a:solidFill>
              </a:rPr>
              <a:t>– e kiosky s nabídkou zboží, možnost objednání zboží, které není na prodejně.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4147952"/>
            <a:ext cx="3725839" cy="23877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5" y="4147952"/>
            <a:ext cx="4047130" cy="23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44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654" y="276873"/>
            <a:ext cx="9397621" cy="64480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Vícekanálový marketing - omnichannelová  řízení kanálů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0654" y="1264745"/>
            <a:ext cx="11130886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Jeden a ten samý potenciální zákazník přichází různými cestami na webovou stránku firmy.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Cesty zákazníka k objednávce zboží: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-    přes reklamu (nebo ji jenom vidí),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-    přes vyhledávače (přes placené i přirozené výsledky vyhledávání),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-    z jiných webů (skrze zmínky v článcích, na Wikipedii atd.),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-    použije zbožové vyhledávače,</a:t>
            </a:r>
          </a:p>
          <a:p>
            <a:pPr marL="457200" indent="-457200" fontAlgn="base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přes váš </a:t>
            </a:r>
            <a:r>
              <a:rPr lang="cs-CZ" sz="2800" dirty="0" err="1">
                <a:solidFill>
                  <a:srgbClr val="008080"/>
                </a:solidFill>
              </a:rPr>
              <a:t>newsletter</a:t>
            </a:r>
            <a:r>
              <a:rPr lang="cs-CZ" sz="2800" dirty="0">
                <a:solidFill>
                  <a:srgbClr val="008080"/>
                </a:solidFill>
              </a:rPr>
              <a:t> atd.</a:t>
            </a:r>
          </a:p>
          <a:p>
            <a:pPr marL="457200" indent="-457200" fontAlgn="base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přes offline reklamu (v TV, rádiu, na </a:t>
            </a:r>
            <a:r>
              <a:rPr lang="cs-CZ" sz="2800" dirty="0" err="1">
                <a:solidFill>
                  <a:srgbClr val="008080"/>
                </a:solidFill>
              </a:rPr>
              <a:t>bilboardu</a:t>
            </a:r>
            <a:r>
              <a:rPr lang="cs-CZ" sz="2800" dirty="0">
                <a:solidFill>
                  <a:srgbClr val="008080"/>
                </a:solidFill>
              </a:rPr>
              <a:t>…).</a:t>
            </a:r>
          </a:p>
          <a:p>
            <a:pPr marL="457200" indent="-457200" fontAlgn="base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mobilní marketing.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Nákup může proběhnout také více způsoby: na  webu, skrze call-centrum,</a:t>
            </a:r>
          </a:p>
          <a:p>
            <a:pPr fontAlgn="base"/>
            <a:r>
              <a:rPr lang="cs-CZ" sz="2800" dirty="0">
                <a:solidFill>
                  <a:srgbClr val="008080"/>
                </a:solidFill>
              </a:rPr>
              <a:t>ve vaší kamenné pobočce, u prodejců.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45114" y="6457890"/>
            <a:ext cx="3246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https://robertnemec.com/umime/omnichannel-marketing/</a:t>
            </a:r>
          </a:p>
        </p:txBody>
      </p:sp>
    </p:spTree>
    <p:extLst>
      <p:ext uri="{BB962C8B-B14F-4D97-AF65-F5344CB8AC3E}">
        <p14:creationId xmlns:p14="http://schemas.microsoft.com/office/powerpoint/2010/main" val="3490817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56379" cy="9314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Marketing vztahů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735684" y="1797166"/>
            <a:ext cx="8517498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3200" dirty="0">
                <a:solidFill>
                  <a:srgbClr val="002060"/>
                </a:solidFill>
                <a:cs typeface="Arial" panose="020B0604020202020204" pitchFamily="34" charset="0"/>
              </a:rPr>
              <a:t>●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v roce 1991 byl vytvořen tzv. model 6 trhů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(Christopher, Payne, </a:t>
            </a:r>
            <a:r>
              <a:rPr lang="cs-CZ" sz="3200" b="1" dirty="0" err="1">
                <a:solidFill>
                  <a:srgbClr val="008080"/>
                </a:solidFill>
                <a:cs typeface="Arial" panose="020B0604020202020204" pitchFamily="34" charset="0"/>
              </a:rPr>
              <a:t>Ballantyne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, 1991),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zahrnující zákazníky, dodavatele, zaměstnance, potenciální zaměstnance, </a:t>
            </a:r>
            <a:r>
              <a:rPr lang="cs-CZ" sz="3200" dirty="0" err="1">
                <a:solidFill>
                  <a:srgbClr val="008080"/>
                </a:solidFill>
                <a:cs typeface="Arial" panose="020B0604020202020204" pitchFamily="34" charset="0"/>
              </a:rPr>
              <a:t>ovlivňovatele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 a referenční trhy (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Buttle, Maklan, 2015), </a:t>
            </a:r>
          </a:p>
          <a:p>
            <a:pPr algn="just"/>
            <a:endParaRPr lang="cs-CZ" sz="3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cs-CZ" sz="3200" dirty="0">
                <a:solidFill>
                  <a:srgbClr val="002060"/>
                </a:solidFill>
                <a:cs typeface="Arial" panose="020B0604020202020204" pitchFamily="34" charset="0"/>
              </a:rPr>
              <a:t>●</a:t>
            </a:r>
            <a:r>
              <a:rPr lang="cs-CZ" sz="3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praxe: </a:t>
            </a:r>
            <a:r>
              <a:rPr lang="cs-CZ" sz="3200" dirty="0">
                <a:solidFill>
                  <a:srgbClr val="FF0000"/>
                </a:solidFill>
                <a:cs typeface="Arial" panose="020B0604020202020204" pitchFamily="34" charset="0"/>
              </a:rPr>
              <a:t>často se marketing vztahů zužuje jen na zákazníky, ale nejen v praxi, ale i v teorii.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09F9BC-3D83-463D-86C1-BED8C70E43C6}"/>
              </a:ext>
            </a:extLst>
          </p:cNvPr>
          <p:cNvSpPr txBox="1"/>
          <p:nvPr/>
        </p:nvSpPr>
        <p:spPr>
          <a:xfrm>
            <a:off x="9769193" y="2210938"/>
            <a:ext cx="220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Anglo</a:t>
            </a:r>
            <a:r>
              <a:rPr lang="cs-CZ" dirty="0">
                <a:solidFill>
                  <a:srgbClr val="FF0000"/>
                </a:solidFill>
              </a:rPr>
              <a:t> australská škola</a:t>
            </a:r>
          </a:p>
        </p:txBody>
      </p:sp>
    </p:spTree>
    <p:extLst>
      <p:ext uri="{BB962C8B-B14F-4D97-AF65-F5344CB8AC3E}">
        <p14:creationId xmlns:p14="http://schemas.microsoft.com/office/powerpoint/2010/main" val="373406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24666" cy="1325563"/>
          </a:xfrm>
        </p:spPr>
        <p:txBody>
          <a:bodyPr/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definujeme vztahový marketing</a:t>
            </a:r>
            <a:r>
              <a:rPr lang="cs-CZ" b="1" dirty="0">
                <a:solidFill>
                  <a:srgbClr val="008080"/>
                </a:solidFill>
                <a:latin typeface="+mn-lt"/>
              </a:rPr>
              <a:t>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1811356"/>
            <a:ext cx="10651836" cy="4307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Vztahový marketing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plně </a:t>
            </a:r>
            <a:r>
              <a:rPr lang="cs-CZ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zaměřuje na zákazníka a další partnery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Vyznačuje se pravidelným a plynulým kontaktováním zákazníka. Cílem je </a:t>
            </a:r>
            <a:r>
              <a:rPr lang="cs-CZ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dlouhodobý</a:t>
            </a:r>
            <a:r>
              <a:rPr lang="cs-CZ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vztah. Podniky se soustředí i na </a:t>
            </a:r>
            <a:r>
              <a:rPr lang="cs-CZ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poprodejní</a:t>
            </a:r>
            <a:r>
              <a:rPr lang="cs-CZ" sz="32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aktivity, a to zejména na </a:t>
            </a:r>
            <a:r>
              <a:rPr lang="cs-CZ" sz="3200" i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zákaznický servis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Firmy se snaží, aby přání zákazníků byla splněna. Za kvalitu není zodpovědná jen produkce, ale je to každý zaměstnanec, který přijde do kontaktu se zákazníkem a má možnost ovlivnit kvalitu jeho uspokojení. (Dohnal 2002)</a:t>
            </a:r>
            <a:endParaRPr lang="cs-CZ" sz="3200" dirty="0">
              <a:solidFill>
                <a:srgbClr val="00808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81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1643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Model 6 trhů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78327" y="1698633"/>
            <a:ext cx="8752624" cy="4465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206647" y="2995061"/>
            <a:ext cx="3028950" cy="15938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rgbClr val="00808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92977" y="2018789"/>
            <a:ext cx="2923323" cy="58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TRH ZÁKAZNÍKŮ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9329" y="4438635"/>
            <a:ext cx="2970574" cy="1109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TRH POTENCIÁLNÍCH ZAMĚSTNANCŮ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06647" y="5679190"/>
            <a:ext cx="328735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OVLIVŇOVACÍ  TRHY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573693" y="2931015"/>
            <a:ext cx="1647825" cy="8609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INTERNÍ TRHY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00010" y="2893589"/>
            <a:ext cx="2373609" cy="9296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TRHY DODAVATELŮ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7132341" y="4477224"/>
            <a:ext cx="2497434" cy="9314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REFERENČNÍ TRHY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72703" y="3495509"/>
            <a:ext cx="128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6 trhů</a:t>
            </a:r>
          </a:p>
        </p:txBody>
      </p:sp>
    </p:spTree>
    <p:extLst>
      <p:ext uri="{BB962C8B-B14F-4D97-AF65-F5344CB8AC3E}">
        <p14:creationId xmlns:p14="http://schemas.microsoft.com/office/powerpoint/2010/main" val="175982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4099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Trh zákazníků – CRM (customer relationship management) – řízení vztahů se zákazníky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0271" y="1644940"/>
            <a:ext cx="7802383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Trh zákazníků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tvoří kupující a odběratelé produktů a služeb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vše se odehrává na </a:t>
            </a:r>
            <a:r>
              <a:rPr lang="cs-CZ" sz="3200" dirty="0">
                <a:solidFill>
                  <a:srgbClr val="FF0000"/>
                </a:solidFill>
              </a:rPr>
              <a:t>trhu spotřebitelů (B2C) </a:t>
            </a:r>
            <a:r>
              <a:rPr lang="cs-CZ" sz="3200" dirty="0">
                <a:solidFill>
                  <a:srgbClr val="008080"/>
                </a:solidFill>
              </a:rPr>
              <a:t>– prodej konečnému spotřebiteli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a na </a:t>
            </a:r>
            <a:r>
              <a:rPr lang="cs-CZ" sz="3200" dirty="0">
                <a:solidFill>
                  <a:srgbClr val="FF0000"/>
                </a:solidFill>
              </a:rPr>
              <a:t>trhu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dirty="0">
                <a:solidFill>
                  <a:srgbClr val="FF0000"/>
                </a:solidFill>
              </a:rPr>
              <a:t>výrobců a zprostředkovatelů (B2B) </a:t>
            </a:r>
            <a:r>
              <a:rPr lang="cs-CZ" sz="3200" dirty="0">
                <a:solidFill>
                  <a:srgbClr val="008080"/>
                </a:solidFill>
              </a:rPr>
              <a:t>– vztahy mezi podniky </a:t>
            </a:r>
          </a:p>
          <a:p>
            <a:pPr marL="457200" indent="-457200">
              <a:buFontTx/>
              <a:buChar char="-"/>
            </a:pPr>
            <a:endParaRPr lang="cs-CZ" sz="3200" dirty="0">
              <a:solidFill>
                <a:srgbClr val="008080"/>
              </a:solidFill>
            </a:endParaRP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trh zákazníků bude v centru naší pozornosti v následujících subkapitolách.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53501ED-9659-4196-A24E-24B8725A0996}"/>
              </a:ext>
            </a:extLst>
          </p:cNvPr>
          <p:cNvSpPr txBox="1"/>
          <p:nvPr/>
        </p:nvSpPr>
        <p:spPr>
          <a:xfrm>
            <a:off x="8700655" y="2681807"/>
            <a:ext cx="197658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B2B trh- trh organizací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A4B86B-1F4F-42D2-9CAD-FF5E6BD066AB}"/>
              </a:ext>
            </a:extLst>
          </p:cNvPr>
          <p:cNvSpPr txBox="1"/>
          <p:nvPr/>
        </p:nvSpPr>
        <p:spPr>
          <a:xfrm>
            <a:off x="8700655" y="4088424"/>
            <a:ext cx="197658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B2C trh – trh spotřebitelský</a:t>
            </a:r>
          </a:p>
        </p:txBody>
      </p:sp>
    </p:spTree>
    <p:extLst>
      <p:ext uri="{BB962C8B-B14F-4D97-AF65-F5344CB8AC3E}">
        <p14:creationId xmlns:p14="http://schemas.microsoft.com/office/powerpoint/2010/main" val="201538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Marketing </a:t>
            </a:r>
          </a:p>
          <a:p>
            <a:pPr lvl="0"/>
            <a:r>
              <a:rPr lang="cs-CZ" sz="4000" b="1" cap="all" dirty="0"/>
              <a:t>a jeho vývojové změny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603718"/>
            <a:ext cx="4806091" cy="26506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b="1" i="1" dirty="0">
                <a:solidFill>
                  <a:srgbClr val="008080"/>
                </a:solidFill>
              </a:rPr>
              <a:t>Cílem přednášky je pochopit, že marketing je dynamická veličina, která se neustále mění vzhledem ke změnám podnikatelského prostředí a potřebám zákazníků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256" y="275660"/>
            <a:ext cx="3533775" cy="57657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Interní trhy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68492" y="1147611"/>
            <a:ext cx="8036599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65760" algn="just">
              <a:spcAft>
                <a:spcPts val="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Interní trhy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 týkají zaměstnanců podniku. </a:t>
            </a:r>
          </a:p>
          <a:p>
            <a:pPr indent="365760" algn="just">
              <a:spcAft>
                <a:spcPts val="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Cílem interního marketingu je: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získat kvalitní zaměstnance a udržet si je.</a:t>
            </a:r>
          </a:p>
          <a:p>
            <a:pPr algn="just">
              <a:spcAft>
                <a:spcPts val="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Marketingové nástroje interního marketingu: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Produkt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(pracovník a jeho kvalifikace, vzdělávání, školení)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Cena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(pracovní motivace a stimulace pracovníků)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Distribuce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(tvorba pracovních podmínek, vybavenost pracovišť)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Komunikace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mezi pracovníky a nadřízenými a podřízenými, formální a neformální vztahy).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0C1FED-B2F2-4732-B718-60ADB8D5C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4400" y="1940366"/>
            <a:ext cx="3195782" cy="32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2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125" y="114432"/>
            <a:ext cx="3533775" cy="71836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Trh dodavatelů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pic>
        <p:nvPicPr>
          <p:cNvPr id="1026" name="Picture 2" descr="Rozvoj a podpora vašeho obchodu | Inspi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00" y="4059526"/>
            <a:ext cx="4210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178238" y="3973801"/>
            <a:ext cx="23701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https://www.obrazky.cz/?q=z%C3%A1kaznick%C3%A9%20vztahy#utm_content=lista&amp;utm_term=z%C3%A1kaznick%C3%A9%20vztahy&amp;utm_medium=link&amp;utm_source=undefined&amp;id=4b281d7d31004f10</a:t>
            </a:r>
          </a:p>
        </p:txBody>
      </p:sp>
      <p:pic>
        <p:nvPicPr>
          <p:cNvPr id="1028" name="Picture 4" descr="Vize | The Golden Investment a.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4" y="4835575"/>
            <a:ext cx="23622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302866" y="5393026"/>
            <a:ext cx="240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https://www.obrazky.cz/?q=hodnota%20pro%20z%C3%A1kazn%C3%ADka#utm_content=lista&amp;utm_term=hodnota%20pro%20z%C3%A1kazn%C3%ADka&amp;utm_medium=link&amp;utm_source=undefined&amp;id=1f43c14725ce473c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46663" y="2047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3125" y="754502"/>
            <a:ext cx="9697161" cy="29546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365760" algn="just">
              <a:spcAft>
                <a:spcPts val="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Trh dodavatelů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je velmi konkurenční.</a:t>
            </a:r>
          </a:p>
          <a:p>
            <a:pPr indent="365760" algn="just">
              <a:spcAft>
                <a:spcPts val="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Dodavatelé jsou vybíráni podle různých kritérií: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kvalita produktu a služeb, serióznost a spolehlivost   dodavatelů z hlediska dodržování plánovaných termínů dodávek či cenové nabídky, reklamace… </a:t>
            </a:r>
          </a:p>
          <a:p>
            <a:pPr algn="just">
              <a:spcAft>
                <a:spcPts val="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Podniky budují stabilní a dlouhodobé vztahy!!!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67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418696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Trh potencionálních zaměstnanců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29018" y="1460311"/>
            <a:ext cx="924749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Trh potenciálních zaměstnanců:</a:t>
            </a:r>
          </a:p>
          <a:p>
            <a:r>
              <a:rPr lang="cs-CZ" sz="3200" dirty="0">
                <a:solidFill>
                  <a:srgbClr val="008080"/>
                </a:solidFill>
              </a:rPr>
              <a:t> -   trh pracovních sil, hledání </a:t>
            </a:r>
            <a:r>
              <a:rPr lang="cs-CZ" sz="3200" b="1" dirty="0">
                <a:solidFill>
                  <a:srgbClr val="008080"/>
                </a:solidFill>
              </a:rPr>
              <a:t>nových</a:t>
            </a:r>
            <a:r>
              <a:rPr lang="cs-CZ" sz="3200" dirty="0">
                <a:solidFill>
                  <a:srgbClr val="008080"/>
                </a:solidFill>
              </a:rPr>
              <a:t> zaměstnanců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specifický význam pracovníků majících přímý kontakt se zákazníky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tito zaměstnanci </a:t>
            </a:r>
            <a:r>
              <a:rPr lang="cs-CZ" sz="3200" b="1" dirty="0">
                <a:solidFill>
                  <a:srgbClr val="FF0000"/>
                </a:solidFill>
              </a:rPr>
              <a:t>v první linii </a:t>
            </a:r>
            <a:r>
              <a:rPr lang="cs-CZ" sz="3200" dirty="0">
                <a:solidFill>
                  <a:srgbClr val="008080"/>
                </a:solidFill>
              </a:rPr>
              <a:t>mají velký význam v budování vztahů se zákazníky, protože prodávají produkty, nabízejí služby a poskytují i odborné rady</a:t>
            </a:r>
            <a:r>
              <a:rPr lang="cs-CZ" sz="3200" dirty="0"/>
              <a:t>. 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67296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418696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Referenční trhy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1800" y="1549916"/>
            <a:ext cx="9826388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Referenční trhy</a:t>
            </a:r>
            <a:r>
              <a:rPr lang="cs-CZ" sz="3200" dirty="0">
                <a:solidFill>
                  <a:srgbClr val="008080"/>
                </a:solidFill>
              </a:rPr>
              <a:t> - různé subjekty i organizace. 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Kdo?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samotní zákazníci se svými rodinami, zaměstnanci, kteří mohou informovat o organizaci a jejich produktech a službách mimo své pracoviště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rozmanité podniky zaměřující se na</a:t>
            </a:r>
            <a:r>
              <a:rPr lang="cs-CZ" sz="3200" dirty="0">
                <a:solidFill>
                  <a:srgbClr val="FF0000"/>
                </a:solidFill>
              </a:rPr>
              <a:t> tvorbu pozitivního obrazu o nějaké firmě či organizaci </a:t>
            </a:r>
            <a:r>
              <a:rPr lang="cs-CZ" sz="3200" dirty="0">
                <a:solidFill>
                  <a:srgbClr val="008080"/>
                </a:solidFill>
              </a:rPr>
              <a:t>(např. reklamní agentury).</a:t>
            </a:r>
            <a:endParaRPr lang="cs-CZ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98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418696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Trhy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ovlivňovatelů</a:t>
            </a: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4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9673" y="1056391"/>
            <a:ext cx="10175855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008080"/>
                </a:solidFill>
              </a:rPr>
              <a:t>Ovlivňovací</a:t>
            </a:r>
            <a:r>
              <a:rPr lang="cs-CZ" sz="3200" b="1" dirty="0">
                <a:solidFill>
                  <a:srgbClr val="008080"/>
                </a:solidFill>
              </a:rPr>
              <a:t> trhy</a:t>
            </a:r>
            <a:r>
              <a:rPr lang="cs-CZ" sz="3200" dirty="0">
                <a:solidFill>
                  <a:srgbClr val="008080"/>
                </a:solidFill>
              </a:rPr>
              <a:t> – řada veřejnoprávních i soukromých organizací. 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vláda, parlament a další ústřední orgány i regionální organizace veřejné správy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školská zařízení a výzkumné instituce, regionální agentury, hospodářské a obchodní komory, dozorové orgány na trhu a ratingové organizace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tisk, média, profesní či zájmová společenstva</a:t>
            </a:r>
          </a:p>
          <a:p>
            <a:r>
              <a:rPr lang="cs-CZ" sz="3200" dirty="0">
                <a:solidFill>
                  <a:srgbClr val="008080"/>
                </a:solidFill>
              </a:rPr>
              <a:t>Mohou působit na rozhodování a vývoj organizací. </a:t>
            </a:r>
            <a:r>
              <a:rPr lang="cs-CZ" sz="3200" b="1" dirty="0">
                <a:solidFill>
                  <a:srgbClr val="FF0000"/>
                </a:solidFill>
              </a:rPr>
              <a:t>Ovlivňují podnikatelské prostředí </a:t>
            </a:r>
            <a:r>
              <a:rPr lang="cs-CZ" sz="3200" dirty="0">
                <a:solidFill>
                  <a:srgbClr val="008080"/>
                </a:solidFill>
              </a:rPr>
              <a:t>(legislativa, podpora podnikání, ovlivňování image …).</a:t>
            </a:r>
            <a:endParaRPr lang="cs-CZ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47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99553" y="195486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169" y="761396"/>
            <a:ext cx="11401661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Marketing- charakteristika, činnosti, marketingový mix</a:t>
            </a:r>
          </a:p>
          <a:p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Přechod od transakčního marketingu ke vztahovému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Nová paradigmata marketingu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marketing 1.0, 2.0, 3.0 a 4.0 a rozdíly mezi nimi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Model 6 trhů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kdo ho vytvořil a co vyjadřuje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Trh zákazníků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koneční spotřebitelé (B2C), firmy (B2B) 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Interní trh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–nástroje interního marketingu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Trh dodavatelů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kritéria výběru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Trh potencionálních zaměstnanců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trh pracovních sil, zaměstnanci budující vztahy se zákazníky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Referenční trhy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–tvorba pozitivního image firem</a:t>
            </a:r>
          </a:p>
          <a:p>
            <a:r>
              <a:rPr lang="cs-CZ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Ovlivňovací</a:t>
            </a: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 trhy- </a:t>
            </a:r>
            <a:r>
              <a:rPr 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vliv na podnikatelské prostředí.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23" y="9496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8472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r>
              <a:rPr lang="cs-CZ" sz="4300" b="1" cap="all" dirty="0"/>
              <a:t>Marketing a jeho vývojové změny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83594" y="2398056"/>
            <a:ext cx="5039386" cy="3463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Marketing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Přechod od tradičního marketingu ke vztahovému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Nová paradigmata marketingu a zákazník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Model 6 trhů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1555" y="4419068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4513" y="755749"/>
            <a:ext cx="922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Marketing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84513" y="1454640"/>
            <a:ext cx="715634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Marketing je společenský a manažerský proces, jehož prostřednictvím uspokojují jednotlivci a skupiny své potřeby a přání v procesu výroby a směny produktů a hodnot </a:t>
            </a: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cs-CZ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Kotler</a:t>
            </a: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 et al., 2007, s. 40).</a:t>
            </a:r>
            <a:endParaRPr lang="cs-CZ" sz="3200" dirty="0"/>
          </a:p>
        </p:txBody>
      </p:sp>
      <p:pic>
        <p:nvPicPr>
          <p:cNvPr id="2" name="Obrázek 1" descr="Better Posters: More than &lt;strong&gt;marketing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38" y="1454640"/>
            <a:ext cx="2955717" cy="282546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392900" y="6183703"/>
            <a:ext cx="2579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http://betterposters.blogspot.com/2013/03/more-than-marketing.html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BC26AE-0364-4051-9877-7C4A7E273363}"/>
              </a:ext>
            </a:extLst>
          </p:cNvPr>
          <p:cNvSpPr txBox="1"/>
          <p:nvPr/>
        </p:nvSpPr>
        <p:spPr>
          <a:xfrm>
            <a:off x="242270" y="4280101"/>
            <a:ext cx="2863272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Společenský a manažerský proces</a:t>
            </a:r>
          </a:p>
          <a:p>
            <a:pPr algn="ctr"/>
            <a:r>
              <a:rPr lang="cs-CZ" sz="2000" dirty="0"/>
              <a:t>-</a:t>
            </a:r>
          </a:p>
          <a:p>
            <a:pPr algn="ctr"/>
            <a:r>
              <a:rPr lang="cs-CZ" sz="2000" b="1" dirty="0"/>
              <a:t>v rámci výroby a směny produktů a hodnot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DB56955F-672C-42CF-AA79-214A138E150C}"/>
              </a:ext>
            </a:extLst>
          </p:cNvPr>
          <p:cNvSpPr/>
          <p:nvPr/>
        </p:nvSpPr>
        <p:spPr>
          <a:xfrm>
            <a:off x="3167701" y="4929329"/>
            <a:ext cx="369455" cy="24938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2D585D-C49E-4620-8132-9EEDFBAA96F2}"/>
              </a:ext>
            </a:extLst>
          </p:cNvPr>
          <p:cNvSpPr txBox="1"/>
          <p:nvPr/>
        </p:nvSpPr>
        <p:spPr>
          <a:xfrm>
            <a:off x="6309217" y="4757029"/>
            <a:ext cx="180031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Uspokojení potřeb a přání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3D81228-3B28-4281-8340-A07F407D275C}"/>
              </a:ext>
            </a:extLst>
          </p:cNvPr>
          <p:cNvSpPr txBox="1"/>
          <p:nvPr/>
        </p:nvSpPr>
        <p:spPr>
          <a:xfrm>
            <a:off x="3661474" y="4715860"/>
            <a:ext cx="190805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Skupiny </a:t>
            </a:r>
          </a:p>
          <a:p>
            <a:pPr algn="ctr"/>
            <a:r>
              <a:rPr lang="cs-CZ" sz="2000" b="1" dirty="0"/>
              <a:t>a jednotlivci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BB6D8A4E-CCD9-4098-B47F-3F0F05529BE9}"/>
              </a:ext>
            </a:extLst>
          </p:cNvPr>
          <p:cNvSpPr/>
          <p:nvPr/>
        </p:nvSpPr>
        <p:spPr>
          <a:xfrm>
            <a:off x="5756004" y="4955503"/>
            <a:ext cx="369455" cy="24938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28844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Transakční marketing – počátky marketingu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1922700"/>
            <a:ext cx="8693727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Transakční marketing </a:t>
            </a:r>
            <a:r>
              <a:rPr lang="cs-CZ" sz="3200" dirty="0">
                <a:solidFill>
                  <a:srgbClr val="008080"/>
                </a:solidFill>
              </a:rPr>
              <a:t>je označován také jako </a:t>
            </a:r>
            <a:r>
              <a:rPr lang="cs-CZ" sz="3200" b="1" dirty="0">
                <a:solidFill>
                  <a:srgbClr val="FF0000"/>
                </a:solidFill>
              </a:rPr>
              <a:t>tradiční</a:t>
            </a:r>
            <a:r>
              <a:rPr lang="cs-CZ" sz="3200" dirty="0">
                <a:solidFill>
                  <a:srgbClr val="008080"/>
                </a:solidFill>
              </a:rPr>
              <a:t> marketing  (pojetí není ale jednotné)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Transakční marketing 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zákazník má zájem pouze o</a:t>
            </a:r>
            <a:r>
              <a:rPr lang="cs-CZ" sz="3200" b="1" dirty="0">
                <a:solidFill>
                  <a:srgbClr val="FF0000"/>
                </a:solidFill>
              </a:rPr>
              <a:t> produkt </a:t>
            </a:r>
            <a:r>
              <a:rPr lang="cs-CZ" sz="3200" dirty="0">
                <a:solidFill>
                  <a:srgbClr val="008080"/>
                </a:solidFill>
              </a:rPr>
              <a:t>(nižší náklady prodeje), i dnes mohou existovat tito zákazníci. 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firmy kladou důraz na produkt,  vztahy nejsou kontinuální.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B485DEC-2F6F-44CE-B771-6B6FA5242D08}"/>
              </a:ext>
            </a:extLst>
          </p:cNvPr>
          <p:cNvSpPr txBox="1"/>
          <p:nvPr/>
        </p:nvSpPr>
        <p:spPr>
          <a:xfrm>
            <a:off x="9892145" y="3892469"/>
            <a:ext cx="193963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Produkt</a:t>
            </a:r>
          </a:p>
        </p:txBody>
      </p:sp>
    </p:spTree>
    <p:extLst>
      <p:ext uri="{BB962C8B-B14F-4D97-AF65-F5344CB8AC3E}">
        <p14:creationId xmlns:p14="http://schemas.microsoft.com/office/powerpoint/2010/main" val="336786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54152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definujeme transakční marketing?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2664" y="1690688"/>
            <a:ext cx="10721455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Transakční marketing</a:t>
            </a: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 jednorázově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orientován na prodej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Kontakty se zákazníky 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nejsou pravidelné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Podniky věnují pozornost především produktu a jeho vlastnostem. </a:t>
            </a:r>
          </a:p>
          <a:p>
            <a:pPr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Vztahy se zákazníky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spíše krátkodobý charakter.</a:t>
            </a:r>
          </a:p>
          <a:p>
            <a:pPr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Servis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není mu věnována pozornost, jakou by si zasloužil. </a:t>
            </a:r>
          </a:p>
          <a:p>
            <a:pPr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Nižší je snaha prodejců zcela uspokojit očekávání zákazníků. ● Odpovědnost za 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kvalitu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produktu měli 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zaměstnanci produkce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(Dohnal 2002)</a:t>
            </a:r>
            <a:endParaRPr lang="cs-CZ" sz="32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0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7218" y="430680"/>
            <a:ext cx="964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Vývoj: od transakčního marketingu ke vztahovému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7218" y="1133563"/>
            <a:ext cx="11016083" cy="529375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chemeClr val="bg1"/>
                </a:solidFill>
              </a:rPr>
              <a:t>● </a:t>
            </a:r>
            <a:r>
              <a:rPr lang="cs-CZ" sz="3200" dirty="0">
                <a:solidFill>
                  <a:schemeClr val="bg1"/>
                </a:solidFill>
              </a:rPr>
              <a:t>Období </a:t>
            </a:r>
            <a:r>
              <a:rPr lang="cs-CZ" sz="3200" b="1" dirty="0">
                <a:solidFill>
                  <a:srgbClr val="FFFF00"/>
                </a:solidFill>
              </a:rPr>
              <a:t>50. let </a:t>
            </a:r>
            <a:r>
              <a:rPr lang="cs-CZ" sz="3200" dirty="0">
                <a:solidFill>
                  <a:schemeClr val="bg1"/>
                </a:solidFill>
              </a:rPr>
              <a:t>bylo považováno za období, v němž došlo k nastartování marketingu. </a:t>
            </a:r>
          </a:p>
          <a:p>
            <a:r>
              <a:rPr lang="cs-CZ" sz="3200" i="1" dirty="0">
                <a:solidFill>
                  <a:schemeClr val="bg1"/>
                </a:solidFill>
              </a:rPr>
              <a:t>● </a:t>
            </a:r>
            <a:r>
              <a:rPr lang="cs-CZ" sz="3200" b="1" dirty="0">
                <a:solidFill>
                  <a:srgbClr val="FFFF00"/>
                </a:solidFill>
              </a:rPr>
              <a:t>S vlastním zrozením marketingu jsou spojována</a:t>
            </a:r>
            <a:r>
              <a:rPr lang="cs-CZ" sz="3200" b="1" i="1" dirty="0">
                <a:solidFill>
                  <a:srgbClr val="FFFF00"/>
                </a:solidFill>
              </a:rPr>
              <a:t> 60. léta</a:t>
            </a:r>
            <a:r>
              <a:rPr lang="cs-CZ" sz="3200" dirty="0">
                <a:solidFill>
                  <a:srgbClr val="FFFF00"/>
                </a:solidFill>
              </a:rPr>
              <a:t>. </a:t>
            </a:r>
            <a:r>
              <a:rPr lang="cs-CZ" sz="3200" dirty="0">
                <a:solidFill>
                  <a:schemeClr val="bg1"/>
                </a:solidFill>
              </a:rPr>
              <a:t>Tehdy se objevil Kotler - důraz na </a:t>
            </a:r>
            <a:r>
              <a:rPr lang="cs-CZ" sz="3200" i="1" dirty="0">
                <a:solidFill>
                  <a:schemeClr val="bg1"/>
                </a:solidFill>
              </a:rPr>
              <a:t>marketingové nástroje</a:t>
            </a:r>
            <a:r>
              <a:rPr lang="cs-CZ" sz="3200" dirty="0">
                <a:solidFill>
                  <a:schemeClr val="bg1"/>
                </a:solidFill>
              </a:rPr>
              <a:t>.</a:t>
            </a:r>
          </a:p>
          <a:p>
            <a:r>
              <a:rPr lang="cs-CZ" sz="3200" i="1" dirty="0">
                <a:solidFill>
                  <a:schemeClr val="bg1"/>
                </a:solidFill>
              </a:rPr>
              <a:t>●V</a:t>
            </a:r>
            <a:r>
              <a:rPr lang="cs-CZ" sz="3200" b="1" i="1" dirty="0">
                <a:solidFill>
                  <a:schemeClr val="bg1"/>
                </a:solidFill>
              </a:rPr>
              <a:t> </a:t>
            </a:r>
            <a:r>
              <a:rPr lang="cs-CZ" sz="3200" b="1" i="1" dirty="0">
                <a:solidFill>
                  <a:srgbClr val="FFFF00"/>
                </a:solidFill>
              </a:rPr>
              <a:t>70. letech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>
                <a:solidFill>
                  <a:schemeClr val="bg1"/>
                </a:solidFill>
              </a:rPr>
              <a:t>se začal projevovat zájem firem o </a:t>
            </a:r>
            <a:r>
              <a:rPr lang="cs-CZ" sz="3200" i="1" dirty="0">
                <a:solidFill>
                  <a:schemeClr val="bg1"/>
                </a:solidFill>
              </a:rPr>
              <a:t>spolupráci, </a:t>
            </a:r>
            <a:r>
              <a:rPr lang="cs-CZ" sz="3200" dirty="0">
                <a:solidFill>
                  <a:schemeClr val="bg1"/>
                </a:solidFill>
              </a:rPr>
              <a:t>o koordinaci své činnosti, koncentruje se obchod. </a:t>
            </a:r>
            <a:r>
              <a:rPr lang="cs-CZ" sz="3200" i="1" dirty="0">
                <a:solidFill>
                  <a:schemeClr val="bg1"/>
                </a:solidFill>
              </a:rPr>
              <a:t>SWOT analýza </a:t>
            </a:r>
            <a:r>
              <a:rPr lang="cs-CZ" sz="3200" dirty="0">
                <a:solidFill>
                  <a:schemeClr val="bg1"/>
                </a:solidFill>
              </a:rPr>
              <a:t>(sloužící k hodnocení vnějšího a vnitřního prostředí firmy).</a:t>
            </a:r>
          </a:p>
          <a:p>
            <a:r>
              <a:rPr lang="cs-CZ" sz="3200" i="1" dirty="0">
                <a:solidFill>
                  <a:schemeClr val="bg1"/>
                </a:solidFill>
              </a:rPr>
              <a:t>● </a:t>
            </a:r>
            <a:r>
              <a:rPr lang="cs-CZ" sz="3200" dirty="0">
                <a:solidFill>
                  <a:schemeClr val="bg1"/>
                </a:solidFill>
              </a:rPr>
              <a:t>K dalšímu posílení pozice marketingu dochází počátkem </a:t>
            </a:r>
            <a:r>
              <a:rPr lang="cs-CZ" sz="3200" b="1" i="1" dirty="0">
                <a:solidFill>
                  <a:srgbClr val="FFFF00"/>
                </a:solidFill>
              </a:rPr>
              <a:t>80. let</a:t>
            </a:r>
            <a:r>
              <a:rPr lang="cs-CZ" sz="3200" dirty="0">
                <a:solidFill>
                  <a:srgbClr val="FFFF00"/>
                </a:solidFill>
              </a:rPr>
              <a:t>  </a:t>
            </a:r>
            <a:r>
              <a:rPr lang="cs-CZ" sz="3200" dirty="0">
                <a:solidFill>
                  <a:schemeClr val="bg1"/>
                </a:solidFill>
              </a:rPr>
              <a:t>v souvislostí se sílící </a:t>
            </a:r>
            <a:r>
              <a:rPr lang="cs-CZ" sz="3200" i="1" dirty="0">
                <a:solidFill>
                  <a:schemeClr val="bg1"/>
                </a:solidFill>
              </a:rPr>
              <a:t>konkurencí. </a:t>
            </a:r>
            <a:r>
              <a:rPr lang="cs-CZ" sz="3200" dirty="0">
                <a:solidFill>
                  <a:schemeClr val="bg1"/>
                </a:solidFill>
              </a:rPr>
              <a:t>Prosazuje se </a:t>
            </a:r>
            <a:r>
              <a:rPr lang="cs-CZ" sz="3200" i="1" dirty="0">
                <a:solidFill>
                  <a:schemeClr val="bg1"/>
                </a:solidFill>
              </a:rPr>
              <a:t>dlouhodobost</a:t>
            </a:r>
            <a:r>
              <a:rPr lang="cs-CZ" sz="3200" dirty="0">
                <a:solidFill>
                  <a:schemeClr val="bg1"/>
                </a:solidFill>
              </a:rPr>
              <a:t> marketingu (důraz na marketingové strategie).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1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77922" y="703189"/>
            <a:ext cx="925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Od transakčního marketingu ke vztahovému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7922" y="2858752"/>
            <a:ext cx="10781732" cy="353943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 Rozšíření marketingu pokračuje v </a:t>
            </a:r>
            <a:r>
              <a:rPr lang="cs-CZ" sz="3200" b="1" i="1" dirty="0">
                <a:solidFill>
                  <a:srgbClr val="FFFF66"/>
                </a:solidFill>
              </a:rPr>
              <a:t>90. letech: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chemeClr val="bg1"/>
                </a:solidFill>
              </a:rPr>
              <a:t>prohlubuje se jeho orientace na okolí.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chemeClr val="bg1"/>
                </a:solidFill>
              </a:rPr>
              <a:t>jako funkce vedení </a:t>
            </a:r>
            <a:r>
              <a:rPr lang="cs-CZ" sz="3200" i="1" dirty="0">
                <a:solidFill>
                  <a:schemeClr val="bg1"/>
                </a:solidFill>
              </a:rPr>
              <a:t>představuje rovnoprávnou podnikovou funkci a vůdčí koncepci managementu</a:t>
            </a:r>
            <a:r>
              <a:rPr lang="cs-CZ" sz="3200" dirty="0">
                <a:solidFill>
                  <a:schemeClr val="bg1"/>
                </a:solidFill>
              </a:rPr>
              <a:t>, ovlivňuje všechny procesy v podniku.</a:t>
            </a:r>
          </a:p>
          <a:p>
            <a:pPr marL="342900" indent="-342900">
              <a:buFontTx/>
              <a:buChar char="-"/>
            </a:pPr>
            <a:r>
              <a:rPr lang="cs-CZ" sz="3200" dirty="0">
                <a:solidFill>
                  <a:schemeClr val="bg1"/>
                </a:solidFill>
              </a:rPr>
              <a:t>firmy si začínají uvědomovat, že zaměření se na produkt již nestačí.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40C2B0-E581-4008-BB51-5D3DAD2EF677}"/>
              </a:ext>
            </a:extLst>
          </p:cNvPr>
          <p:cNvSpPr txBox="1"/>
          <p:nvPr/>
        </p:nvSpPr>
        <p:spPr>
          <a:xfrm flipH="1">
            <a:off x="928047" y="1501254"/>
            <a:ext cx="957944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60. léta - marketingové nástroje </a:t>
            </a:r>
            <a:r>
              <a:rPr lang="cs-CZ" sz="2400" dirty="0">
                <a:solidFill>
                  <a:srgbClr val="FF0000"/>
                </a:solidFill>
              </a:rPr>
              <a:t>– produkt, cena, distribuce a marketingová komunikace (4P) – základní marketingový mix.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Později ve službách </a:t>
            </a:r>
            <a:r>
              <a:rPr lang="cs-CZ" sz="2400" dirty="0">
                <a:solidFill>
                  <a:srgbClr val="FF0000"/>
                </a:solidFill>
              </a:rPr>
              <a:t>+ 3 další prvky – materiální prostředí, lidé, procesy. </a:t>
            </a:r>
          </a:p>
        </p:txBody>
      </p:sp>
    </p:spTree>
    <p:extLst>
      <p:ext uri="{BB962C8B-B14F-4D97-AF65-F5344CB8AC3E}">
        <p14:creationId xmlns:p14="http://schemas.microsoft.com/office/powerpoint/2010/main" val="3651425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2630</Words>
  <Application>Microsoft Office PowerPoint</Application>
  <PresentationFormat>Širokoúhlá obrazovka</PresentationFormat>
  <Paragraphs>284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&amp;quot</vt:lpstr>
      <vt:lpstr>Arial</vt:lpstr>
      <vt:lpstr>Calibri</vt:lpstr>
      <vt:lpstr>Calibri Light</vt:lpstr>
      <vt:lpstr>Courier New</vt:lpstr>
      <vt:lpstr>Noto Serif</vt:lpstr>
      <vt:lpstr>Symbol</vt:lpstr>
      <vt:lpstr>Times New Roman</vt:lpstr>
      <vt:lpstr>Motiv Office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Transakční marketing – počátky marketingu</vt:lpstr>
      <vt:lpstr>Jak definujeme transakční marketing?</vt:lpstr>
      <vt:lpstr>Prezentace aplikace PowerPoint</vt:lpstr>
      <vt:lpstr>Prezentace aplikace PowerPoint</vt:lpstr>
      <vt:lpstr>Od transakčního marketingu ke vztahovému</vt:lpstr>
      <vt:lpstr>Prezentace aplikace PowerPoint</vt:lpstr>
      <vt:lpstr>Prezentace aplikace PowerPoint</vt:lpstr>
      <vt:lpstr>Nová paradigmata marketingu a zákazník</vt:lpstr>
      <vt:lpstr>Nová paradigmata marketingu</vt:lpstr>
      <vt:lpstr>Nová paradigmata marketingu</vt:lpstr>
      <vt:lpstr>Holistické pojetí marketingu</vt:lpstr>
      <vt:lpstr>Holistické pojetí marketingu</vt:lpstr>
      <vt:lpstr>Integrovaný marketing (co spojujeme, integrujeme?)</vt:lpstr>
      <vt:lpstr>Výkonový marketing (kolik to bude stát, a co nám to přinese?)</vt:lpstr>
      <vt:lpstr>Nová paradigmata marketingu</vt:lpstr>
      <vt:lpstr>Digitální marketing. Praxe: ???</vt:lpstr>
      <vt:lpstr>Humanistický marketing a humanizace značky - praxe</vt:lpstr>
      <vt:lpstr>Datart humanizuje své prodejny – případová studie</vt:lpstr>
      <vt:lpstr>Datart humanizuje své prodejny – případová studie</vt:lpstr>
      <vt:lpstr>Vícekanálový marketing - omnichannelová  řízení kanálů - praxe</vt:lpstr>
      <vt:lpstr>Marketing vztahů</vt:lpstr>
      <vt:lpstr>Jak definujeme vztahový marketing?</vt:lpstr>
      <vt:lpstr>Model 6 trhů </vt:lpstr>
      <vt:lpstr>Trh zákazníků – CRM (customer relationship management) – řízení vztahů se zákazníky</vt:lpstr>
      <vt:lpstr>Interní trhy</vt:lpstr>
      <vt:lpstr>Trh dodavatelů</vt:lpstr>
      <vt:lpstr>Trh potencionálních zaměstnanců</vt:lpstr>
      <vt:lpstr>Referenční trhy</vt:lpstr>
      <vt:lpstr>Trhy ovlivňovatelů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206</cp:revision>
  <dcterms:created xsi:type="dcterms:W3CDTF">2016-11-25T20:36:16Z</dcterms:created>
  <dcterms:modified xsi:type="dcterms:W3CDTF">2022-09-20T04:54:40Z</dcterms:modified>
</cp:coreProperties>
</file>