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sldIdLst>
    <p:sldId id="291" r:id="rId2"/>
    <p:sldId id="258" r:id="rId3"/>
    <p:sldId id="263" r:id="rId4"/>
    <p:sldId id="297" r:id="rId5"/>
    <p:sldId id="314" r:id="rId6"/>
    <p:sldId id="298" r:id="rId7"/>
    <p:sldId id="299" r:id="rId8"/>
    <p:sldId id="324" r:id="rId9"/>
    <p:sldId id="300" r:id="rId10"/>
    <p:sldId id="325" r:id="rId11"/>
    <p:sldId id="295" r:id="rId12"/>
    <p:sldId id="286" r:id="rId13"/>
    <p:sldId id="293" r:id="rId14"/>
    <p:sldId id="301" r:id="rId15"/>
    <p:sldId id="292" r:id="rId16"/>
    <p:sldId id="302" r:id="rId17"/>
    <p:sldId id="303" r:id="rId18"/>
    <p:sldId id="305" r:id="rId19"/>
    <p:sldId id="306" r:id="rId20"/>
    <p:sldId id="330" r:id="rId21"/>
    <p:sldId id="311" r:id="rId22"/>
    <p:sldId id="327" r:id="rId23"/>
    <p:sldId id="307" r:id="rId24"/>
    <p:sldId id="328" r:id="rId25"/>
    <p:sldId id="319" r:id="rId26"/>
    <p:sldId id="310" r:id="rId27"/>
    <p:sldId id="308" r:id="rId28"/>
    <p:sldId id="312" r:id="rId29"/>
    <p:sldId id="313" r:id="rId30"/>
    <p:sldId id="309" r:id="rId31"/>
    <p:sldId id="321" r:id="rId32"/>
    <p:sldId id="329" r:id="rId33"/>
    <p:sldId id="315" r:id="rId34"/>
    <p:sldId id="287" r:id="rId3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927DB84-C2E1-46DA-A590-172267FB00E1}">
          <p14:sldIdLst>
            <p14:sldId id="291"/>
            <p14:sldId id="258"/>
            <p14:sldId id="263"/>
            <p14:sldId id="297"/>
            <p14:sldId id="314"/>
            <p14:sldId id="298"/>
            <p14:sldId id="299"/>
            <p14:sldId id="324"/>
            <p14:sldId id="300"/>
            <p14:sldId id="325"/>
            <p14:sldId id="295"/>
          </p14:sldIdLst>
        </p14:section>
        <p14:section name="Oddíl bez názvu" id="{7C1A206E-13CA-4BBE-BFA4-77F97E72DCED}">
          <p14:sldIdLst>
            <p14:sldId id="286"/>
            <p14:sldId id="293"/>
            <p14:sldId id="301"/>
            <p14:sldId id="292"/>
            <p14:sldId id="302"/>
            <p14:sldId id="303"/>
            <p14:sldId id="305"/>
            <p14:sldId id="306"/>
            <p14:sldId id="330"/>
            <p14:sldId id="311"/>
            <p14:sldId id="327"/>
            <p14:sldId id="307"/>
            <p14:sldId id="328"/>
            <p14:sldId id="319"/>
            <p14:sldId id="310"/>
            <p14:sldId id="308"/>
            <p14:sldId id="312"/>
            <p14:sldId id="313"/>
            <p14:sldId id="309"/>
            <p14:sldId id="321"/>
            <p14:sldId id="329"/>
            <p14:sldId id="315"/>
            <p14:sldId id="28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8080"/>
    <a:srgbClr val="FFFF66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2164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437" y="5253203"/>
            <a:ext cx="1248139" cy="97354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527382" y="3154411"/>
            <a:ext cx="8939369" cy="3072341"/>
          </a:xfrm>
          <a:prstGeom prst="rect">
            <a:avLst/>
          </a:prstGeom>
          <a:solidFill>
            <a:srgbClr val="00808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Vztahový marketing a CRM</a:t>
            </a:r>
          </a:p>
          <a:p>
            <a:pPr algn="ctr"/>
            <a:endParaRPr lang="cs-CZ" sz="2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Ing. Halina </a:t>
            </a:r>
            <a:r>
              <a:rPr lang="cs-CZ" sz="2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Starzyczná</a:t>
            </a:r>
            <a:r>
              <a:rPr lang="cs-CZ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  <a:p>
            <a:pPr algn="ctr"/>
            <a:endParaRPr lang="cs-CZ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933451"/>
            <a:ext cx="6815667" cy="2878667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719403" y="2085202"/>
          <a:ext cx="8640960" cy="5808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2555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5618405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90407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Název projektu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Rozvoj vzdělávání na Slezské univerzitě v Opavě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9040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Registrační číslo projektu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04018" y="3769097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2400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765" y="333771"/>
            <a:ext cx="7340600" cy="16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04018" y="6076264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2719017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773537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Znalost CRM - Výzkum MSP v roce 2018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657932"/>
              </p:ext>
            </p:extLst>
          </p:nvPr>
        </p:nvGraphicFramePr>
        <p:xfrm>
          <a:off x="736981" y="1992574"/>
          <a:ext cx="9034817" cy="3385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7587">
                  <a:extLst>
                    <a:ext uri="{9D8B030D-6E8A-4147-A177-3AD203B41FA5}">
                      <a16:colId xmlns:a16="http://schemas.microsoft.com/office/drawing/2014/main" val="1627456172"/>
                    </a:ext>
                  </a:extLst>
                </a:gridCol>
                <a:gridCol w="1249446">
                  <a:extLst>
                    <a:ext uri="{9D8B030D-6E8A-4147-A177-3AD203B41FA5}">
                      <a16:colId xmlns:a16="http://schemas.microsoft.com/office/drawing/2014/main" val="1662789183"/>
                    </a:ext>
                  </a:extLst>
                </a:gridCol>
                <a:gridCol w="1249446">
                  <a:extLst>
                    <a:ext uri="{9D8B030D-6E8A-4147-A177-3AD203B41FA5}">
                      <a16:colId xmlns:a16="http://schemas.microsoft.com/office/drawing/2014/main" val="2646089655"/>
                    </a:ext>
                  </a:extLst>
                </a:gridCol>
                <a:gridCol w="1249446">
                  <a:extLst>
                    <a:ext uri="{9D8B030D-6E8A-4147-A177-3AD203B41FA5}">
                      <a16:colId xmlns:a16="http://schemas.microsoft.com/office/drawing/2014/main" val="1823504080"/>
                    </a:ext>
                  </a:extLst>
                </a:gridCol>
                <a:gridCol w="1249446">
                  <a:extLst>
                    <a:ext uri="{9D8B030D-6E8A-4147-A177-3AD203B41FA5}">
                      <a16:colId xmlns:a16="http://schemas.microsoft.com/office/drawing/2014/main" val="1311400763"/>
                    </a:ext>
                  </a:extLst>
                </a:gridCol>
                <a:gridCol w="1249446">
                  <a:extLst>
                    <a:ext uri="{9D8B030D-6E8A-4147-A177-3AD203B41FA5}">
                      <a16:colId xmlns:a16="http://schemas.microsoft.com/office/drawing/2014/main" val="3627059379"/>
                    </a:ext>
                  </a:extLst>
                </a:gridCol>
              </a:tblGrid>
              <a:tr h="502692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Velikost podniku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Podniky celkem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Absolutní četnost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Relativní četnost 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474933"/>
                  </a:ext>
                </a:extLst>
              </a:tr>
              <a:tr h="50269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</a:rPr>
                        <a:t>Ano</a:t>
                      </a:r>
                      <a:endParaRPr lang="cs-CZ" sz="28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</a:rPr>
                        <a:t>Ne</a:t>
                      </a:r>
                      <a:endParaRPr lang="cs-CZ" sz="28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</a:rPr>
                        <a:t>Ano</a:t>
                      </a:r>
                      <a:endParaRPr lang="cs-CZ" sz="28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</a:rPr>
                        <a:t>Ne</a:t>
                      </a:r>
                      <a:endParaRPr lang="cs-CZ" sz="28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860617"/>
                  </a:ext>
                </a:extLst>
              </a:tr>
              <a:tr h="502692">
                <a:tc>
                  <a:txBody>
                    <a:bodyPr/>
                    <a:lstStyle/>
                    <a:p>
                      <a:pPr marR="25400"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Mikro podniky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452</a:t>
                      </a: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438</a:t>
                      </a: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985371"/>
                  </a:ext>
                </a:extLst>
              </a:tr>
              <a:tr h="502692">
                <a:tc>
                  <a:txBody>
                    <a:bodyPr/>
                    <a:lstStyle/>
                    <a:p>
                      <a:pPr marR="25400"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Malé podniky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405</a:t>
                      </a: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405</a:t>
                      </a: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386254"/>
                  </a:ext>
                </a:extLst>
              </a:tr>
              <a:tr h="502692">
                <a:tc>
                  <a:txBody>
                    <a:bodyPr/>
                    <a:lstStyle/>
                    <a:p>
                      <a:pPr marR="25400"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Střední podniky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957943"/>
                  </a:ext>
                </a:extLst>
              </a:tr>
              <a:tr h="502692">
                <a:tc>
                  <a:txBody>
                    <a:bodyPr/>
                    <a:lstStyle/>
                    <a:p>
                      <a:pPr marR="25400" algn="just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9328"/>
                  </a:ext>
                </a:extLst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149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791570" y="233271"/>
            <a:ext cx="6673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Pojem CRM?</a:t>
            </a:r>
          </a:p>
        </p:txBody>
      </p:sp>
      <p:pic>
        <p:nvPicPr>
          <p:cNvPr id="1026" name="Picture 2" descr="CRM, koncepce řízení vztah zákazníka — Stock obráze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794" y="2442902"/>
            <a:ext cx="3401532" cy="2565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9301941" y="5635506"/>
            <a:ext cx="24111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https://www.obrazky.cz/?q=z%C3%A1kaznick%C3%A9+vztahy&amp;sgId=9eEzknCR6AQupBkCQXu94OwoknLvknqjkiLiYG-Mkq%3D%3D&amp;thru=&amp;aq=#id=dbcc631368e844aa</a:t>
            </a:r>
          </a:p>
        </p:txBody>
      </p:sp>
      <p:sp>
        <p:nvSpPr>
          <p:cNvPr id="5" name="Obdélník 4"/>
          <p:cNvSpPr/>
          <p:nvPr/>
        </p:nvSpPr>
        <p:spPr>
          <a:xfrm>
            <a:off x="682087" y="6097170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000" dirty="0"/>
              <a:t>https://www.obrazky.cz/?q=z%C3%A1kaznick%C3%A9%20vztahy#utm_content=lista&amp;utm_term=z%C3%A1kaznick%C3%A9%20vztahy&amp;utm_medium=link&amp;utm_source=undefined&amp;id=1bf87ff9eb287ac7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1257943"/>
            <a:ext cx="7909841" cy="40318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pojem CRM se začal zhruba používat v 90. letech 20. století (Dohnal, 2002, s. 31). </a:t>
            </a:r>
          </a:p>
          <a:p>
            <a:pPr marL="457200" indent="-457200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zkratka CRM se používala jako:</a:t>
            </a:r>
          </a:p>
          <a:p>
            <a:pPr marL="457200" indent="-457200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Customer Relationship Management až po </a:t>
            </a:r>
            <a:r>
              <a:rPr lang="en-US" sz="3200" dirty="0">
                <a:solidFill>
                  <a:srgbClr val="008080"/>
                </a:solidFill>
              </a:rPr>
              <a:t>Customer Relationship Marketing (</a:t>
            </a:r>
            <a:r>
              <a:rPr lang="en-US" sz="3200" dirty="0" err="1">
                <a:solidFill>
                  <a:srgbClr val="008080"/>
                </a:solidFill>
              </a:rPr>
              <a:t>Buttle</a:t>
            </a:r>
            <a:r>
              <a:rPr lang="en-US" sz="3200" dirty="0">
                <a:solidFill>
                  <a:srgbClr val="008080"/>
                </a:solidFill>
              </a:rPr>
              <a:t>, 2009, s. 3). </a:t>
            </a:r>
            <a:endParaRPr lang="cs-CZ" sz="3200" dirty="0">
              <a:solidFill>
                <a:srgbClr val="008080"/>
              </a:solidFill>
            </a:endParaRPr>
          </a:p>
          <a:p>
            <a:pPr marL="457200" indent="-457200">
              <a:buFontTx/>
              <a:buChar char="-"/>
            </a:pPr>
            <a:r>
              <a:rPr lang="cs-CZ" sz="3200" b="1" dirty="0" err="1">
                <a:solidFill>
                  <a:srgbClr val="FF0000"/>
                </a:solidFill>
              </a:rPr>
              <a:t>K</a:t>
            </a:r>
            <a:r>
              <a:rPr lang="en-US" sz="3200" b="1" dirty="0">
                <a:solidFill>
                  <a:srgbClr val="FF0000"/>
                </a:solidFill>
              </a:rPr>
              <a:t>do </a:t>
            </a:r>
            <a:r>
              <a:rPr lang="en-US" sz="3200" b="1" dirty="0" err="1">
                <a:solidFill>
                  <a:srgbClr val="FF0000"/>
                </a:solidFill>
              </a:rPr>
              <a:t>přišel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první</a:t>
            </a:r>
            <a:r>
              <a:rPr lang="en-US" sz="3200" b="1" dirty="0">
                <a:solidFill>
                  <a:srgbClr val="FF0000"/>
                </a:solidFill>
              </a:rPr>
              <a:t> s </a:t>
            </a:r>
            <a:r>
              <a:rPr lang="en-US" sz="3200" b="1" dirty="0" err="1">
                <a:solidFill>
                  <a:srgbClr val="FF0000"/>
                </a:solidFill>
              </a:rPr>
              <a:t>touto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zkratkou</a:t>
            </a:r>
            <a:r>
              <a:rPr lang="cs-CZ" sz="3200" b="1" dirty="0">
                <a:solidFill>
                  <a:srgbClr val="FF0000"/>
                </a:solidFill>
              </a:rPr>
              <a:t>?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008080"/>
                </a:solidFill>
              </a:rPr>
              <a:t>Jedními</a:t>
            </a:r>
            <a:r>
              <a:rPr lang="en-US" sz="3200" dirty="0">
                <a:solidFill>
                  <a:srgbClr val="008080"/>
                </a:solidFill>
              </a:rPr>
              <a:t> </a:t>
            </a:r>
            <a:endParaRPr lang="cs-CZ" sz="3200" dirty="0">
              <a:solidFill>
                <a:srgbClr val="008080"/>
              </a:solidFill>
            </a:endParaRPr>
          </a:p>
          <a:p>
            <a:r>
              <a:rPr lang="cs-CZ" sz="3200" dirty="0">
                <a:solidFill>
                  <a:srgbClr val="008080"/>
                </a:solidFill>
              </a:rPr>
              <a:t>     </a:t>
            </a:r>
            <a:r>
              <a:rPr lang="en-US" sz="3200" dirty="0">
                <a:solidFill>
                  <a:srgbClr val="008080"/>
                </a:solidFill>
              </a:rPr>
              <a:t>z </a:t>
            </a:r>
            <a:r>
              <a:rPr lang="en-US" sz="3200" dirty="0" err="1">
                <a:solidFill>
                  <a:srgbClr val="008080"/>
                </a:solidFill>
              </a:rPr>
              <a:t>prvních</a:t>
            </a:r>
            <a:r>
              <a:rPr lang="en-US" sz="3200" dirty="0">
                <a:solidFill>
                  <a:srgbClr val="008080"/>
                </a:solidFill>
              </a:rPr>
              <a:t> </a:t>
            </a:r>
            <a:r>
              <a:rPr lang="en-US" sz="3200" dirty="0" err="1">
                <a:solidFill>
                  <a:srgbClr val="008080"/>
                </a:solidFill>
              </a:rPr>
              <a:t>byl</a:t>
            </a:r>
            <a:r>
              <a:rPr lang="en-US" sz="3200" dirty="0">
                <a:solidFill>
                  <a:srgbClr val="008080"/>
                </a:solidFill>
              </a:rPr>
              <a:t> </a:t>
            </a:r>
            <a:r>
              <a:rPr lang="en-US" sz="3200" dirty="0" err="1">
                <a:solidFill>
                  <a:srgbClr val="008080"/>
                </a:solidFill>
              </a:rPr>
              <a:t>Lehtinen</a:t>
            </a:r>
            <a:r>
              <a:rPr lang="en-US" sz="3200" dirty="0">
                <a:solidFill>
                  <a:srgbClr val="008080"/>
                </a:solidFill>
              </a:rPr>
              <a:t> se </a:t>
            </a:r>
            <a:r>
              <a:rPr lang="en-US" sz="3200" dirty="0" err="1">
                <a:solidFill>
                  <a:srgbClr val="008080"/>
                </a:solidFill>
              </a:rPr>
              <a:t>svými</a:t>
            </a:r>
            <a:r>
              <a:rPr lang="en-US" sz="3200" dirty="0">
                <a:solidFill>
                  <a:srgbClr val="008080"/>
                </a:solidFill>
              </a:rPr>
              <a:t> </a:t>
            </a:r>
            <a:r>
              <a:rPr lang="en-US" sz="3200" dirty="0" err="1">
                <a:solidFill>
                  <a:srgbClr val="008080"/>
                </a:solidFill>
              </a:rPr>
              <a:t>kolegy</a:t>
            </a:r>
            <a:r>
              <a:rPr lang="cs-CZ" sz="3200" dirty="0">
                <a:solidFill>
                  <a:srgbClr val="008080"/>
                </a:solidFill>
              </a:rPr>
              <a:t>.</a:t>
            </a:r>
            <a:endParaRPr lang="cs-CZ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330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941695" y="586854"/>
            <a:ext cx="7751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Marketing vztahů a CRM není  totéž</a:t>
            </a:r>
          </a:p>
        </p:txBody>
      </p:sp>
      <p:pic>
        <p:nvPicPr>
          <p:cNvPr id="1028" name="Picture 4" descr="????????????????????????????????????????????????????????????????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3714" y="1936204"/>
            <a:ext cx="4276725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9307773" y="5425286"/>
            <a:ext cx="246539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https://www.obrazky.cz/?q=z%C3%A1kaznick%C3%A9%20vztahy#utm_content=lista&amp;utm_term=z%C3%A1kaznick%C3%A9%20vztahy&amp;utm_medium=link&amp;utm_source=undefined&amp;id=1bf87ff9eb287ac7</a:t>
            </a:r>
          </a:p>
        </p:txBody>
      </p:sp>
      <p:sp>
        <p:nvSpPr>
          <p:cNvPr id="7" name="Ovál 6"/>
          <p:cNvSpPr/>
          <p:nvPr/>
        </p:nvSpPr>
        <p:spPr>
          <a:xfrm>
            <a:off x="625807" y="1723369"/>
            <a:ext cx="6539268" cy="338164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180340" algn="l">
              <a:lnSpc>
                <a:spcPct val="115000"/>
              </a:lnSpc>
              <a:spcBef>
                <a:spcPts val="425"/>
              </a:spcBef>
              <a:spcAft>
                <a:spcPts val="0"/>
              </a:spcAft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Marketing 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l">
              <a:lnSpc>
                <a:spcPct val="115000"/>
              </a:lnSpc>
              <a:spcBef>
                <a:spcPts val="425"/>
              </a:spcBef>
              <a:spcAft>
                <a:spcPts val="0"/>
              </a:spcAft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vztahů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Ovál 7"/>
          <p:cNvSpPr/>
          <p:nvPr/>
        </p:nvSpPr>
        <p:spPr>
          <a:xfrm>
            <a:off x="3043451" y="2149039"/>
            <a:ext cx="4121624" cy="224133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180340" algn="l">
              <a:lnSpc>
                <a:spcPct val="115000"/>
              </a:lnSpc>
              <a:spcBef>
                <a:spcPts val="425"/>
              </a:spcBef>
              <a:spcAft>
                <a:spcPts val="0"/>
              </a:spcAft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CRM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Ovál 8"/>
          <p:cNvSpPr/>
          <p:nvPr/>
        </p:nvSpPr>
        <p:spPr>
          <a:xfrm>
            <a:off x="4788024" y="2440361"/>
            <a:ext cx="2377051" cy="165868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180340" algn="l">
              <a:lnSpc>
                <a:spcPct val="115000"/>
              </a:lnSpc>
              <a:spcBef>
                <a:spcPts val="425"/>
              </a:spcBef>
              <a:spcAft>
                <a:spcPts val="0"/>
              </a:spcAft>
            </a:pP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Takticko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operativní řízení vztahů se zákazníky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144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941695" y="586854"/>
            <a:ext cx="6673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Jak definovat CRM?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941695" y="1774209"/>
            <a:ext cx="9307774" cy="43088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8080"/>
                </a:solidFill>
              </a:rPr>
              <a:t>V odborné literatuře najdeme řadu definic  od známých či méně známých autorů </a:t>
            </a:r>
          </a:p>
          <a:p>
            <a:r>
              <a:rPr lang="cs-CZ" sz="3200" dirty="0">
                <a:solidFill>
                  <a:srgbClr val="008080"/>
                </a:solidFill>
              </a:rPr>
              <a:t>Většina definic obsahuje zásadní pojmy, jako jsou </a:t>
            </a:r>
            <a:r>
              <a:rPr lang="cs-CZ" sz="3200" b="1" dirty="0">
                <a:solidFill>
                  <a:srgbClr val="FF0000"/>
                </a:solidFill>
              </a:rPr>
              <a:t>koncepty, technologie, organizace, procesy, kooperace, chování zákazníků a tvorba hodnoty. </a:t>
            </a:r>
          </a:p>
          <a:p>
            <a:endParaRPr lang="cs-CZ" sz="3200" dirty="0">
              <a:solidFill>
                <a:srgbClr val="008080"/>
              </a:solidFill>
            </a:endParaRPr>
          </a:p>
          <a:p>
            <a:r>
              <a:rPr lang="cs-CZ" sz="3200" dirty="0">
                <a:solidFill>
                  <a:srgbClr val="008080"/>
                </a:solidFill>
              </a:rPr>
              <a:t>Začátky CRM jsou spojeny hlavně s technologiemi (</a:t>
            </a:r>
            <a:r>
              <a:rPr lang="cs-CZ" sz="3200" dirty="0" err="1">
                <a:solidFill>
                  <a:srgbClr val="008080"/>
                </a:solidFill>
              </a:rPr>
              <a:t>Chromčáková</a:t>
            </a:r>
            <a:r>
              <a:rPr lang="cs-CZ" sz="3200" dirty="0">
                <a:solidFill>
                  <a:srgbClr val="008080"/>
                </a:solidFill>
              </a:rPr>
              <a:t>, </a:t>
            </a:r>
            <a:r>
              <a:rPr lang="cs-CZ" sz="3200" dirty="0" err="1">
                <a:solidFill>
                  <a:srgbClr val="008080"/>
                </a:solidFill>
              </a:rPr>
              <a:t>Starzyczná</a:t>
            </a:r>
            <a:r>
              <a:rPr lang="cs-CZ" sz="3200" dirty="0">
                <a:solidFill>
                  <a:srgbClr val="008080"/>
                </a:solidFill>
              </a:rPr>
              <a:t>,  2018).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8215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941695" y="126171"/>
            <a:ext cx="6673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Jak definovat CRM?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941695" y="772502"/>
            <a:ext cx="9307774" cy="30162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8080"/>
                </a:solidFill>
              </a:rPr>
              <a:t>Jedna z posledních definic:</a:t>
            </a:r>
          </a:p>
          <a:p>
            <a:r>
              <a:rPr lang="cs-CZ" sz="2800" dirty="0">
                <a:solidFill>
                  <a:srgbClr val="008080"/>
                </a:solidFill>
              </a:rPr>
              <a:t>CRM je hlavní obchodní strategií, která integruje interní procesy a funkce a externí sítě, vytváří a přináší hodnotu pro cílové zákazníky se ziskem. Je založena na vysoce kvalitních údajích týkajících se zákazníků a je zprostředkována informačními technologiemi (</a:t>
            </a:r>
            <a:r>
              <a:rPr lang="cs-CZ" sz="2800" dirty="0" err="1">
                <a:solidFill>
                  <a:srgbClr val="008080"/>
                </a:solidFill>
              </a:rPr>
              <a:t>Buttle</a:t>
            </a:r>
            <a:r>
              <a:rPr lang="cs-CZ" sz="2800" dirty="0">
                <a:solidFill>
                  <a:srgbClr val="008080"/>
                </a:solidFill>
              </a:rPr>
              <a:t>, </a:t>
            </a:r>
            <a:r>
              <a:rPr lang="cs-CZ" sz="2800" dirty="0" err="1">
                <a:solidFill>
                  <a:srgbClr val="008080"/>
                </a:solidFill>
              </a:rPr>
              <a:t>Maklan</a:t>
            </a:r>
            <a:r>
              <a:rPr lang="cs-CZ" sz="2800" dirty="0">
                <a:solidFill>
                  <a:srgbClr val="008080"/>
                </a:solidFill>
              </a:rPr>
              <a:t>, 2015).</a:t>
            </a:r>
          </a:p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4BA0CA5-4090-49F0-B337-9B67EC1EE049}"/>
              </a:ext>
            </a:extLst>
          </p:cNvPr>
          <p:cNvSpPr txBox="1"/>
          <p:nvPr/>
        </p:nvSpPr>
        <p:spPr>
          <a:xfrm>
            <a:off x="941695" y="4738255"/>
            <a:ext cx="2900632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Obchodní strategie</a:t>
            </a:r>
          </a:p>
          <a:p>
            <a:pPr algn="ctr"/>
            <a:r>
              <a:rPr lang="cs-CZ" sz="2400" dirty="0"/>
              <a:t>Interní procesy</a:t>
            </a:r>
          </a:p>
          <a:p>
            <a:pPr algn="ctr"/>
            <a:r>
              <a:rPr lang="cs-CZ" sz="2400" dirty="0"/>
              <a:t>Funkce</a:t>
            </a:r>
          </a:p>
          <a:p>
            <a:pPr algn="ctr"/>
            <a:r>
              <a:rPr lang="cs-CZ" sz="2400" dirty="0"/>
              <a:t>Externí sítě-kanály</a:t>
            </a:r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E367EEE6-ED12-44A0-B4CA-998A132428DC}"/>
              </a:ext>
            </a:extLst>
          </p:cNvPr>
          <p:cNvSpPr/>
          <p:nvPr/>
        </p:nvSpPr>
        <p:spPr>
          <a:xfrm>
            <a:off x="4230255" y="5421745"/>
            <a:ext cx="886690" cy="295564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FF0FF6E-1A30-4786-B63E-F325945FDC7B}"/>
              </a:ext>
            </a:extLst>
          </p:cNvPr>
          <p:cNvSpPr txBox="1"/>
          <p:nvPr/>
        </p:nvSpPr>
        <p:spPr>
          <a:xfrm>
            <a:off x="9164057" y="5107586"/>
            <a:ext cx="2900632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FF0000"/>
                </a:solidFill>
              </a:rPr>
              <a:t>Hodnota pro cílové ziskové zákazníky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8EE30C2-0320-44DE-A91A-43E287D94C8D}"/>
              </a:ext>
            </a:extLst>
          </p:cNvPr>
          <p:cNvSpPr txBox="1"/>
          <p:nvPr/>
        </p:nvSpPr>
        <p:spPr>
          <a:xfrm>
            <a:off x="5367844" y="4821579"/>
            <a:ext cx="2900632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Kvalitní údaje o zákaznících</a:t>
            </a:r>
          </a:p>
          <a:p>
            <a:pPr algn="ctr"/>
            <a:r>
              <a:rPr lang="cs-CZ" sz="2400" dirty="0"/>
              <a:t>Za pomocí IT</a:t>
            </a:r>
          </a:p>
          <a:p>
            <a:pPr algn="ctr"/>
            <a:endParaRPr lang="cs-CZ" sz="2400" dirty="0"/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3AE27D74-C1F0-4D76-913A-CF417609D4E8}"/>
              </a:ext>
            </a:extLst>
          </p:cNvPr>
          <p:cNvSpPr/>
          <p:nvPr/>
        </p:nvSpPr>
        <p:spPr>
          <a:xfrm>
            <a:off x="8350290" y="5375499"/>
            <a:ext cx="448863" cy="314100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9767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941695" y="586854"/>
            <a:ext cx="6673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Jaké jsou úkoly CRM?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65" y="1624553"/>
            <a:ext cx="7873035" cy="4298575"/>
          </a:xfrm>
          <a:prstGeom prst="rect">
            <a:avLst/>
          </a:prstGeom>
          <a:solidFill>
            <a:srgbClr val="FFFF99"/>
          </a:solidFill>
          <a:ln w="76200">
            <a:solidFill>
              <a:srgbClr val="339966"/>
            </a:solidFill>
          </a:ln>
        </p:spPr>
      </p:pic>
      <p:sp>
        <p:nvSpPr>
          <p:cNvPr id="5" name="Obdélník 4"/>
          <p:cNvSpPr/>
          <p:nvPr/>
        </p:nvSpPr>
        <p:spPr>
          <a:xfrm>
            <a:off x="5572836" y="6296889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000" dirty="0"/>
              <a:t>https://www.obrazky.cz/?q=z%C3%A1kaznick%C3%A9%20vztahy#utm_content=lista&amp;utm_term=z%C3%A1kaznick%C3%A9%20vztahy&amp;utm_medium=link&amp;utm_source=undefined&amp;id=0c1fd2f9f3e2759c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B7C51E3-2157-4573-AFE5-F086263216C2}"/>
              </a:ext>
            </a:extLst>
          </p:cNvPr>
          <p:cNvSpPr txBox="1"/>
          <p:nvPr/>
        </p:nvSpPr>
        <p:spPr>
          <a:xfrm>
            <a:off x="9245600" y="2355273"/>
            <a:ext cx="2423236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Loajalita zákazníka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2100E15-AE41-4FB8-8870-B846CC9C842C}"/>
              </a:ext>
            </a:extLst>
          </p:cNvPr>
          <p:cNvSpPr txBox="1"/>
          <p:nvPr/>
        </p:nvSpPr>
        <p:spPr>
          <a:xfrm>
            <a:off x="9245600" y="4132961"/>
            <a:ext cx="242323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Hodnota</a:t>
            </a:r>
          </a:p>
        </p:txBody>
      </p:sp>
    </p:spTree>
    <p:extLst>
      <p:ext uri="{BB962C8B-B14F-4D97-AF65-F5344CB8AC3E}">
        <p14:creationId xmlns:p14="http://schemas.microsoft.com/office/powerpoint/2010/main" val="3717346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941695" y="586854"/>
            <a:ext cx="6673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Typologie CRM?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74558"/>
              </p:ext>
            </p:extLst>
          </p:nvPr>
        </p:nvGraphicFramePr>
        <p:xfrm>
          <a:off x="499120" y="1793448"/>
          <a:ext cx="10740789" cy="40732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79849">
                  <a:extLst>
                    <a:ext uri="{9D8B030D-6E8A-4147-A177-3AD203B41FA5}">
                      <a16:colId xmlns:a16="http://schemas.microsoft.com/office/drawing/2014/main" val="1881277734"/>
                    </a:ext>
                  </a:extLst>
                </a:gridCol>
                <a:gridCol w="3579849">
                  <a:extLst>
                    <a:ext uri="{9D8B030D-6E8A-4147-A177-3AD203B41FA5}">
                      <a16:colId xmlns:a16="http://schemas.microsoft.com/office/drawing/2014/main" val="1411465243"/>
                    </a:ext>
                  </a:extLst>
                </a:gridCol>
                <a:gridCol w="3581091">
                  <a:extLst>
                    <a:ext uri="{9D8B030D-6E8A-4147-A177-3AD203B41FA5}">
                      <a16:colId xmlns:a16="http://schemas.microsoft.com/office/drawing/2014/main" val="1419053984"/>
                    </a:ext>
                  </a:extLst>
                </a:gridCol>
              </a:tblGrid>
              <a:tr h="361689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Typ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Anglická verze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Specializace 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529669"/>
                  </a:ext>
                </a:extLst>
              </a:tr>
              <a:tr h="477476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D-CRM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Difference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</a:t>
                      </a: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Customer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</a:t>
                      </a: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Relationship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Management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diferencované řízení vztahů se zákazníky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631268"/>
                  </a:ext>
                </a:extLst>
              </a:tr>
              <a:tr h="71501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E-CRM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Electronic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</a:t>
                      </a: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Customer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</a:t>
                      </a: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Relationship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Management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řízení vztahů se zákazníky pomocí elektronických kontaktů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937120"/>
                  </a:ext>
                </a:extLst>
              </a:tr>
              <a:tr h="4774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   L-CRM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Leading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</a:t>
                      </a: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Customer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</a:t>
                      </a: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Relationship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Management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vedení zákaznických vztahů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999493"/>
                  </a:ext>
                </a:extLst>
              </a:tr>
              <a:tr h="477476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K-CRM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Key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</a:t>
                      </a: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Custromer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</a:t>
                      </a: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Relationship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Management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řízení vztahů s klíčovými zákazníky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196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33825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941695" y="586854"/>
            <a:ext cx="6673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Typologie CRM?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831917"/>
              </p:ext>
            </p:extLst>
          </p:nvPr>
        </p:nvGraphicFramePr>
        <p:xfrm>
          <a:off x="526418" y="1624553"/>
          <a:ext cx="10713491" cy="4672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70751">
                  <a:extLst>
                    <a:ext uri="{9D8B030D-6E8A-4147-A177-3AD203B41FA5}">
                      <a16:colId xmlns:a16="http://schemas.microsoft.com/office/drawing/2014/main" val="1881277734"/>
                    </a:ext>
                  </a:extLst>
                </a:gridCol>
                <a:gridCol w="3570751">
                  <a:extLst>
                    <a:ext uri="{9D8B030D-6E8A-4147-A177-3AD203B41FA5}">
                      <a16:colId xmlns:a16="http://schemas.microsoft.com/office/drawing/2014/main" val="1411465243"/>
                    </a:ext>
                  </a:extLst>
                </a:gridCol>
                <a:gridCol w="3571989">
                  <a:extLst>
                    <a:ext uri="{9D8B030D-6E8A-4147-A177-3AD203B41FA5}">
                      <a16:colId xmlns:a16="http://schemas.microsoft.com/office/drawing/2014/main" val="1419053984"/>
                    </a:ext>
                  </a:extLst>
                </a:gridCol>
              </a:tblGrid>
              <a:tr h="20996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Typ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Anglická verze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Specializace 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529669"/>
                  </a:ext>
                </a:extLst>
              </a:tr>
              <a:tr h="78202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PRM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Partner </a:t>
                      </a: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Relationship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Management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řízení vztahů s partnery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 </a:t>
                      </a:r>
                    </a:p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 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309643"/>
                  </a:ext>
                </a:extLst>
              </a:tr>
              <a:tr h="839839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S-CRM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Social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</a:t>
                      </a: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Customer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</a:t>
                      </a: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Relationship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Management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řízení vztahů se zákazníky prostřednictvím tvorby sociálních sítí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 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891721"/>
                  </a:ext>
                </a:extLst>
              </a:tr>
              <a:tr h="629879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V-CRM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Value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</a:t>
                      </a: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Customer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</a:t>
                      </a:r>
                      <a:r>
                        <a:rPr lang="cs-CZ" sz="2400" dirty="0" err="1">
                          <a:solidFill>
                            <a:srgbClr val="008080"/>
                          </a:solidFill>
                          <a:effectLst/>
                        </a:rPr>
                        <a:t>Relationship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 Management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řízení vztahů se zákazníky               na základě tvorby hodnoty.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 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679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28655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788564" cy="876821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PRM - řízení vztahů s partnery (B2B trh)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114053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345606" y="1212721"/>
            <a:ext cx="11204811" cy="51398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8080"/>
                </a:solidFill>
              </a:rPr>
              <a:t>PRM - B2B trhy- vztahy mezi dodavateli a odběrateli, tedy v </a:t>
            </a:r>
            <a:r>
              <a:rPr lang="cs-CZ" sz="3200" b="1" dirty="0">
                <a:solidFill>
                  <a:srgbClr val="FF0000"/>
                </a:solidFill>
              </a:rPr>
              <a:t>distribučních kanálech</a:t>
            </a:r>
            <a:endParaRPr lang="cs-CZ" sz="3200" dirty="0">
              <a:solidFill>
                <a:srgbClr val="008080"/>
              </a:solidFill>
            </a:endParaRPr>
          </a:p>
          <a:p>
            <a:r>
              <a:rPr lang="cs-CZ" sz="3200" dirty="0">
                <a:solidFill>
                  <a:srgbClr val="008080"/>
                </a:solidFill>
              </a:rPr>
              <a:t>Rozvinutější podniky vnímají své prostředníky jako zákazníky a partnery, používají přístup PRM k vytvoření dlouhodobých vztahů se členy distribučního kanálu – stabilizace.</a:t>
            </a:r>
          </a:p>
          <a:p>
            <a:endParaRPr lang="cs-CZ" sz="3200" dirty="0">
              <a:solidFill>
                <a:srgbClr val="008080"/>
              </a:solidFill>
            </a:endParaRPr>
          </a:p>
          <a:p>
            <a:r>
              <a:rPr lang="cs-CZ" sz="2800" dirty="0">
                <a:solidFill>
                  <a:srgbClr val="008080"/>
                </a:solidFill>
              </a:rPr>
              <a:t>Cílem je - přesvědčit partnery v distribučním kanále, že mohou dosáhnout lepších výsledků, pokud budou spolupracovat, jako součást kohézního systému poskytujícímu hodnotu (Kotler et al, 2007, s. 987).</a:t>
            </a:r>
          </a:p>
          <a:p>
            <a:r>
              <a:rPr lang="cs-CZ" sz="3200" dirty="0">
                <a:solidFill>
                  <a:srgbClr val="008080"/>
                </a:solidFill>
              </a:rPr>
              <a:t> </a:t>
            </a:r>
          </a:p>
          <a:p>
            <a:r>
              <a:rPr lang="cs-CZ" sz="2000" dirty="0">
                <a:solidFill>
                  <a:srgbClr val="008080"/>
                </a:solidFill>
              </a:rPr>
              <a:t>Koheze – soudržnost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87058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8964" y="319395"/>
            <a:ext cx="5153167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PRM – případová studie - prostudujte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667034" y="1599228"/>
            <a:ext cx="10857932" cy="489364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solidFill>
                  <a:srgbClr val="008080"/>
                </a:solidFill>
              </a:rPr>
              <a:t>Správa partnerských vztahů (PRM) je </a:t>
            </a:r>
            <a:r>
              <a:rPr lang="cs-CZ" sz="2400" b="1" dirty="0">
                <a:solidFill>
                  <a:srgbClr val="008080"/>
                </a:solidFill>
              </a:rPr>
              <a:t>kombinací</a:t>
            </a:r>
            <a:r>
              <a:rPr lang="cs-CZ" sz="2400" dirty="0">
                <a:solidFill>
                  <a:srgbClr val="008080"/>
                </a:solidFill>
              </a:rPr>
              <a:t> softwaru, procesů a strategií, které podniky používají k zefektivnění obchodních procesů s partnery, kteří prodávají své produkty.</a:t>
            </a:r>
          </a:p>
          <a:p>
            <a:pPr algn="just"/>
            <a:r>
              <a:rPr lang="cs-CZ" sz="2400" dirty="0">
                <a:solidFill>
                  <a:srgbClr val="008080"/>
                </a:solidFill>
              </a:rPr>
              <a:t>Systémy PRM obvykle obsahují </a:t>
            </a:r>
            <a:r>
              <a:rPr lang="cs-CZ" sz="2400" b="1" dirty="0">
                <a:solidFill>
                  <a:srgbClr val="008080"/>
                </a:solidFill>
              </a:rPr>
              <a:t>partnerský portál, databázi zákazníků a další nástroje</a:t>
            </a:r>
            <a:r>
              <a:rPr lang="cs-CZ" sz="2400" dirty="0">
                <a:solidFill>
                  <a:srgbClr val="008080"/>
                </a:solidFill>
              </a:rPr>
              <a:t>, které umožňují společnostem a partnerům spravovat potenciální zákazníky, výnosy, příležitosti a prodejní metriky. Systémy řízení vztahů s partnery také sledují inventář, tvorbu cen, diskontování a operace.</a:t>
            </a:r>
          </a:p>
          <a:p>
            <a:pPr algn="just"/>
            <a:r>
              <a:rPr lang="cs-CZ" sz="2400" dirty="0">
                <a:solidFill>
                  <a:srgbClr val="008080"/>
                </a:solidFill>
              </a:rPr>
              <a:t>Mnoho společností spoléhá na </a:t>
            </a:r>
            <a:r>
              <a:rPr lang="cs-CZ" sz="2400" b="1" dirty="0">
                <a:solidFill>
                  <a:srgbClr val="008080"/>
                </a:solidFill>
              </a:rPr>
              <a:t>partnerské společnosti</a:t>
            </a:r>
            <a:r>
              <a:rPr lang="cs-CZ" sz="2400" dirty="0">
                <a:solidFill>
                  <a:srgbClr val="008080"/>
                </a:solidFill>
              </a:rPr>
              <a:t>, které jim pomáhají prodávat jejich produkty a jsou součástí strategie kanálu. Tyto </a:t>
            </a:r>
            <a:r>
              <a:rPr lang="cs-CZ" sz="2400" b="1" dirty="0">
                <a:solidFill>
                  <a:srgbClr val="008080"/>
                </a:solidFill>
              </a:rPr>
              <a:t>nepřímé kanály </a:t>
            </a:r>
            <a:r>
              <a:rPr lang="cs-CZ" sz="2400" dirty="0">
                <a:solidFill>
                  <a:srgbClr val="008080"/>
                </a:solidFill>
              </a:rPr>
              <a:t>mohou zahrnovat maloobchodníky, konzultanty, poskytovatele spravovaných služeb,  výrobců originálních zařízení nebo nezávislých dodavatelů softwaru. Zavedení systému řízení partnerských vztahů pomáhá správcům kanálů zefektivnit všechny procesy prodeje partnerů a minimalizovat duplicitu v rámci systému.</a:t>
            </a:r>
          </a:p>
        </p:txBody>
      </p:sp>
      <p:sp>
        <p:nvSpPr>
          <p:cNvPr id="5" name="Obdélník 4"/>
          <p:cNvSpPr/>
          <p:nvPr/>
        </p:nvSpPr>
        <p:spPr>
          <a:xfrm>
            <a:off x="7256912" y="782122"/>
            <a:ext cx="30025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https://searchsalesforce.techtarget.com/definition/partner-relationship-management-PRM</a:t>
            </a:r>
          </a:p>
        </p:txBody>
      </p:sp>
    </p:spTree>
    <p:extLst>
      <p:ext uri="{BB962C8B-B14F-4D97-AF65-F5344CB8AC3E}">
        <p14:creationId xmlns:p14="http://schemas.microsoft.com/office/powerpoint/2010/main" val="834159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274187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pPr lvl="0"/>
            <a:endParaRPr lang="cs-CZ" sz="4000" b="1" cap="all" dirty="0"/>
          </a:p>
          <a:p>
            <a:pPr lvl="0"/>
            <a:endParaRPr lang="cs-CZ" sz="4000" b="1" cap="all" dirty="0"/>
          </a:p>
          <a:p>
            <a:pPr lvl="0"/>
            <a:r>
              <a:rPr lang="cs-CZ" sz="4200" b="1" cap="all" dirty="0"/>
              <a:t>CRM a jeho podstata, přínosy</a:t>
            </a:r>
          </a:p>
          <a:p>
            <a:pPr lvl="0"/>
            <a:r>
              <a:rPr lang="cs-CZ" sz="4200" b="1" cap="all" dirty="0"/>
              <a:t>A bariéry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2212932"/>
            <a:ext cx="4806091" cy="25228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b="1" i="1" dirty="0">
                <a:solidFill>
                  <a:srgbClr val="008080"/>
                </a:solidFill>
              </a:rPr>
              <a:t>Cílem přednášky je pochopit podstatu CRM neboli řízení vztahů se zákazníky, jeho typologii,  přínosy a bariéry</a:t>
            </a:r>
          </a:p>
          <a:p>
            <a:pPr marL="0" indent="0" algn="ctr">
              <a:buNone/>
            </a:pPr>
            <a:r>
              <a:rPr lang="cs-CZ" b="1" i="1" dirty="0">
                <a:solidFill>
                  <a:srgbClr val="002060"/>
                </a:solidFill>
              </a:rPr>
              <a:t> </a:t>
            </a:r>
            <a:endParaRPr lang="en-GB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437582" cy="1325563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PRM – případová studie, doplnění</a:t>
            </a:r>
            <a:br>
              <a:rPr lang="cs-CZ" sz="3600" b="1" dirty="0">
                <a:solidFill>
                  <a:srgbClr val="FF0000"/>
                </a:solidFill>
                <a:latin typeface="+mn-lt"/>
              </a:rPr>
            </a:br>
            <a:r>
              <a:rPr lang="cs-CZ" sz="3600" b="1" dirty="0">
                <a:solidFill>
                  <a:srgbClr val="FF0000"/>
                </a:solidFill>
                <a:latin typeface="+mn-lt"/>
              </a:rPr>
              <a:t>Přímý distribuční kanál</a:t>
            </a:r>
            <a:br>
              <a:rPr lang="cs-CZ" sz="3600" b="1" dirty="0">
                <a:solidFill>
                  <a:srgbClr val="FF0000"/>
                </a:solidFill>
                <a:latin typeface="+mn-lt"/>
              </a:rPr>
            </a:br>
            <a:r>
              <a:rPr lang="cs-CZ" sz="3600" b="1" dirty="0">
                <a:solidFill>
                  <a:srgbClr val="FF0000"/>
                </a:solidFill>
                <a:latin typeface="+mn-lt"/>
              </a:rPr>
              <a:t>Nepřímý distribuční kanál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8956446" y="5615433"/>
            <a:ext cx="30025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https://searchsalesforce.techtarget.com/definition/partner-relationship-management-PRM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6284B8B-9259-4C54-83EA-3CB3C774706E}"/>
              </a:ext>
            </a:extLst>
          </p:cNvPr>
          <p:cNvSpPr txBox="1"/>
          <p:nvPr/>
        </p:nvSpPr>
        <p:spPr>
          <a:xfrm>
            <a:off x="1092371" y="2905780"/>
            <a:ext cx="2299855" cy="52322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dirty="0"/>
              <a:t>Výrobce</a:t>
            </a:r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50F24CDB-BA15-49FB-9C49-471A6E08FAB0}"/>
              </a:ext>
            </a:extLst>
          </p:cNvPr>
          <p:cNvSpPr/>
          <p:nvPr/>
        </p:nvSpPr>
        <p:spPr>
          <a:xfrm>
            <a:off x="3906982" y="3038764"/>
            <a:ext cx="4886036" cy="240145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8F819BF-4AE8-4906-8A09-61A3AF5F2D7C}"/>
              </a:ext>
            </a:extLst>
          </p:cNvPr>
          <p:cNvSpPr txBox="1"/>
          <p:nvPr/>
        </p:nvSpPr>
        <p:spPr>
          <a:xfrm>
            <a:off x="9307774" y="2561710"/>
            <a:ext cx="2299855" cy="95410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dirty="0"/>
              <a:t>Zákazník</a:t>
            </a:r>
          </a:p>
          <a:p>
            <a:pPr algn="ctr"/>
            <a:r>
              <a:rPr lang="cs-CZ" sz="2800" dirty="0"/>
              <a:t>Spotřebitel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EC16530-5CDC-42B2-B6F3-63A0D124BF52}"/>
              </a:ext>
            </a:extLst>
          </p:cNvPr>
          <p:cNvSpPr txBox="1"/>
          <p:nvPr/>
        </p:nvSpPr>
        <p:spPr>
          <a:xfrm>
            <a:off x="1092371" y="4083926"/>
            <a:ext cx="2299855" cy="52322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dirty="0"/>
              <a:t>Výrobce</a:t>
            </a:r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5F2A25B0-9F3D-4059-8845-10B2A2BEB1B2}"/>
              </a:ext>
            </a:extLst>
          </p:cNvPr>
          <p:cNvSpPr/>
          <p:nvPr/>
        </p:nvSpPr>
        <p:spPr>
          <a:xfrm>
            <a:off x="3862248" y="4290118"/>
            <a:ext cx="4886036" cy="240145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4FE80477-6E3D-4BD9-82CD-5D2AE9682BE1}"/>
              </a:ext>
            </a:extLst>
          </p:cNvPr>
          <p:cNvSpPr txBox="1"/>
          <p:nvPr/>
        </p:nvSpPr>
        <p:spPr>
          <a:xfrm>
            <a:off x="9307773" y="3653039"/>
            <a:ext cx="2299855" cy="95410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dirty="0"/>
              <a:t>Zákazník</a:t>
            </a:r>
          </a:p>
          <a:p>
            <a:pPr algn="ctr"/>
            <a:r>
              <a:rPr lang="cs-CZ" sz="2800" dirty="0"/>
              <a:t>Spotřebitel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44F5280F-7E2E-4E4C-96B1-8C49EB7CA2C9}"/>
              </a:ext>
            </a:extLst>
          </p:cNvPr>
          <p:cNvSpPr txBox="1"/>
          <p:nvPr/>
        </p:nvSpPr>
        <p:spPr>
          <a:xfrm>
            <a:off x="4765962" y="4607146"/>
            <a:ext cx="3362037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Partnerské společnosti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4DEA2430-EE22-4456-B36B-FF1995150141}"/>
              </a:ext>
            </a:extLst>
          </p:cNvPr>
          <p:cNvSpPr txBox="1"/>
          <p:nvPr/>
        </p:nvSpPr>
        <p:spPr>
          <a:xfrm>
            <a:off x="5213563" y="5199934"/>
            <a:ext cx="2466834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Obchodníci</a:t>
            </a:r>
          </a:p>
          <a:p>
            <a:pPr algn="ctr"/>
            <a:r>
              <a:rPr lang="cs-CZ" sz="2400" dirty="0"/>
              <a:t>(VO, MO, dealeři)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34467E5-0456-4B0F-B12B-8962085BED4F}"/>
              </a:ext>
            </a:extLst>
          </p:cNvPr>
          <p:cNvSpPr txBox="1"/>
          <p:nvPr/>
        </p:nvSpPr>
        <p:spPr>
          <a:xfrm>
            <a:off x="5513384" y="2660073"/>
            <a:ext cx="1663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Přímý kanál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DFE03E8D-F786-4CD4-A775-BCAF799CBE7F}"/>
              </a:ext>
            </a:extLst>
          </p:cNvPr>
          <p:cNvSpPr txBox="1"/>
          <p:nvPr/>
        </p:nvSpPr>
        <p:spPr>
          <a:xfrm>
            <a:off x="5473630" y="3767879"/>
            <a:ext cx="1663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Nepřímý kanál</a:t>
            </a:r>
          </a:p>
        </p:txBody>
      </p:sp>
    </p:spTree>
    <p:extLst>
      <p:ext uri="{BB962C8B-B14F-4D97-AF65-F5344CB8AC3E}">
        <p14:creationId xmlns:p14="http://schemas.microsoft.com/office/powerpoint/2010/main" val="40666545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941695" y="586854"/>
            <a:ext cx="6673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Základní přínosy CRM </a:t>
            </a:r>
          </a:p>
        </p:txBody>
      </p:sp>
      <p:sp>
        <p:nvSpPr>
          <p:cNvPr id="3" name="Obdélník 2"/>
          <p:cNvSpPr/>
          <p:nvPr/>
        </p:nvSpPr>
        <p:spPr>
          <a:xfrm>
            <a:off x="444529" y="1793448"/>
            <a:ext cx="10645254" cy="42818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180340" algn="just">
              <a:lnSpc>
                <a:spcPct val="107000"/>
              </a:lnSpc>
              <a:spcAft>
                <a:spcPts val="0"/>
              </a:spcAft>
            </a:pP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Podle </a:t>
            </a:r>
            <a:r>
              <a:rPr lang="cs-CZ" sz="3200" dirty="0" err="1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Matušínské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(2009, s. 191) jsou základní výhody a</a:t>
            </a:r>
          </a:p>
          <a:p>
            <a:pPr indent="180340" algn="just">
              <a:lnSpc>
                <a:spcPct val="107000"/>
              </a:lnSpc>
              <a:spcAft>
                <a:spcPts val="0"/>
              </a:spcAft>
            </a:pP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přínosy CRM:</a:t>
            </a:r>
            <a:endParaRPr lang="cs-CZ" sz="3200" dirty="0">
              <a:solidFill>
                <a:srgbClr val="00808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7000"/>
              </a:lnSpc>
              <a:spcAft>
                <a:spcPts val="0"/>
              </a:spcAft>
            </a:pPr>
            <a:r>
              <a:rPr lang="cs-CZ" sz="3200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●   </a:t>
            </a:r>
            <a:r>
              <a:rPr lang="cs-CZ" sz="32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spokojený zákazník 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neuvažující o odchodu</a:t>
            </a:r>
          </a:p>
          <a:p>
            <a:pPr algn="just">
              <a:lnSpc>
                <a:spcPct val="107000"/>
              </a:lnSpc>
            </a:pPr>
            <a:r>
              <a:rPr lang="cs-CZ" sz="3200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● </a:t>
            </a:r>
            <a:r>
              <a:rPr lang="cs-CZ" sz="32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bezproblémový běh podnikových procesů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komunikace mezi odděleními marketingu, prodeje a služeb, zvýšení efektivity týmové práce, zvýšení motivace zaměstnanců, více času na zákazníka, přístup k informacím v reálném čase, rychlé a spolehlivé předpovědi.</a:t>
            </a:r>
            <a:endParaRPr lang="cs-CZ" sz="3200" dirty="0">
              <a:solidFill>
                <a:srgbClr val="00808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4796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941695" y="586854"/>
            <a:ext cx="6673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Základní přínosy CRM </a:t>
            </a:r>
          </a:p>
        </p:txBody>
      </p:sp>
      <p:sp>
        <p:nvSpPr>
          <p:cNvPr id="3" name="Obdélník 2"/>
          <p:cNvSpPr/>
          <p:nvPr/>
        </p:nvSpPr>
        <p:spPr>
          <a:xfrm>
            <a:off x="594655" y="1961639"/>
            <a:ext cx="10645254" cy="42818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180340" algn="just">
              <a:lnSpc>
                <a:spcPct val="107000"/>
              </a:lnSpc>
              <a:spcAft>
                <a:spcPts val="0"/>
              </a:spcAft>
            </a:pP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Podle </a:t>
            </a:r>
            <a:r>
              <a:rPr lang="cs-CZ" sz="3200" dirty="0" err="1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Matušínské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(2009, s. 191) jsou základní výhody a přínosy CRM:</a:t>
            </a:r>
            <a:endParaRPr lang="cs-CZ" sz="3200" dirty="0">
              <a:solidFill>
                <a:srgbClr val="00808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32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vývoj produktu 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definován podle aktuálních potřeb zákazníka,</a:t>
            </a:r>
            <a:r>
              <a:rPr lang="cs-CZ" sz="3200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rychlý nárůst v kvalitě výrobků a služeb,</a:t>
            </a:r>
            <a:r>
              <a:rPr lang="cs-CZ" sz="3200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schopnost prodat více produktů, odlišení od konkurence</a:t>
            </a:r>
            <a:endParaRPr lang="cs-CZ" sz="3200" dirty="0">
              <a:solidFill>
                <a:srgbClr val="00808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32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optimalizace nákladů 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komunikaci,</a:t>
            </a:r>
            <a:r>
              <a:rPr lang="cs-CZ" sz="3200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správný výběr marketingových nástrojů (komunikace), větší počet kontaktů se zákazníky.</a:t>
            </a:r>
            <a:endParaRPr lang="cs-CZ" sz="3200" dirty="0">
              <a:solidFill>
                <a:srgbClr val="00808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1000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941695" y="586854"/>
            <a:ext cx="6673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Přínosy CRM pro podnik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450" y="1948452"/>
            <a:ext cx="4499354" cy="2961095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5258937" y="557607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https://www.systemonline.cz/it-pro-logistiku/spojeni-crm-a-logistiky.htm</a:t>
            </a:r>
          </a:p>
        </p:txBody>
      </p:sp>
      <p:sp>
        <p:nvSpPr>
          <p:cNvPr id="7" name="Obdélník 6"/>
          <p:cNvSpPr/>
          <p:nvPr/>
        </p:nvSpPr>
        <p:spPr>
          <a:xfrm>
            <a:off x="620844" y="1782698"/>
            <a:ext cx="6673755" cy="3046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● zlepšení konkurenční pozice na trhu </a:t>
            </a:r>
          </a:p>
          <a:p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● propojení všech obchodních procesů s logistickými</a:t>
            </a:r>
          </a:p>
          <a:p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</a:t>
            </a:r>
          </a:p>
          <a:p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● zvýšení spokojenosti podniků.</a:t>
            </a:r>
            <a:endParaRPr lang="cs-CZ" sz="3200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9017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738313" y="213836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857250" y="471488"/>
            <a:ext cx="74437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Výsledky CRM – OPF - výzkum MSP (2015)</a:t>
            </a: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143970"/>
              </p:ext>
            </p:extLst>
          </p:nvPr>
        </p:nvGraphicFramePr>
        <p:xfrm>
          <a:off x="857250" y="1721112"/>
          <a:ext cx="10229849" cy="46662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1693">
                  <a:extLst>
                    <a:ext uri="{9D8B030D-6E8A-4147-A177-3AD203B41FA5}">
                      <a16:colId xmlns:a16="http://schemas.microsoft.com/office/drawing/2014/main" val="3686532868"/>
                    </a:ext>
                  </a:extLst>
                </a:gridCol>
                <a:gridCol w="2839062">
                  <a:extLst>
                    <a:ext uri="{9D8B030D-6E8A-4147-A177-3AD203B41FA5}">
                      <a16:colId xmlns:a16="http://schemas.microsoft.com/office/drawing/2014/main" val="2420858450"/>
                    </a:ext>
                  </a:extLst>
                </a:gridCol>
                <a:gridCol w="1116270">
                  <a:extLst>
                    <a:ext uri="{9D8B030D-6E8A-4147-A177-3AD203B41FA5}">
                      <a16:colId xmlns:a16="http://schemas.microsoft.com/office/drawing/2014/main" val="2449571828"/>
                    </a:ext>
                  </a:extLst>
                </a:gridCol>
                <a:gridCol w="1116270">
                  <a:extLst>
                    <a:ext uri="{9D8B030D-6E8A-4147-A177-3AD203B41FA5}">
                      <a16:colId xmlns:a16="http://schemas.microsoft.com/office/drawing/2014/main" val="3522399362"/>
                    </a:ext>
                  </a:extLst>
                </a:gridCol>
                <a:gridCol w="1143277">
                  <a:extLst>
                    <a:ext uri="{9D8B030D-6E8A-4147-A177-3AD203B41FA5}">
                      <a16:colId xmlns:a16="http://schemas.microsoft.com/office/drawing/2014/main" val="2331512475"/>
                    </a:ext>
                  </a:extLst>
                </a:gridCol>
                <a:gridCol w="1143277">
                  <a:extLst>
                    <a:ext uri="{9D8B030D-6E8A-4147-A177-3AD203B41FA5}">
                      <a16:colId xmlns:a16="http://schemas.microsoft.com/office/drawing/2014/main" val="3298305378"/>
                    </a:ext>
                  </a:extLst>
                </a:gridCol>
              </a:tblGrid>
              <a:tr h="29710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Odpovědi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Ukazatel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Velikost firmy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∑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MSP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560265"/>
                  </a:ext>
                </a:extLst>
              </a:tr>
              <a:tr h="6095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Mikro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podnik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Malý podnik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Střední podnik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194622"/>
                  </a:ext>
                </a:extLst>
              </a:tr>
              <a:tr h="297107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Zvýšení celkové rentability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absolutní četnost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17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12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22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51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535388"/>
                  </a:ext>
                </a:extLst>
              </a:tr>
              <a:tr h="29710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relativní četnost v %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33,3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23,5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43,1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100,0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24822"/>
                  </a:ext>
                </a:extLst>
              </a:tr>
              <a:tr h="29710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% podniků dle velikosti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8,6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7,9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15,2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10,3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506184"/>
                  </a:ext>
                </a:extLst>
              </a:tr>
              <a:tr h="297107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Zvýšení počtu loajálních zákazníků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absolutní četnost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117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112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70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299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324877"/>
                  </a:ext>
                </a:extLst>
              </a:tr>
              <a:tr h="29710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relativní četnost v %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39,1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37,5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23,4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100,0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810353"/>
                  </a:ext>
                </a:extLst>
              </a:tr>
              <a:tr h="29710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% podniků dle velikosti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59,1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74,2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48,3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60,5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935383"/>
                  </a:ext>
                </a:extLst>
              </a:tr>
              <a:tr h="297107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Zvýšení nákladů na celkový počet zákazníků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absolutní četnost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8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083311"/>
                  </a:ext>
                </a:extLst>
              </a:tr>
              <a:tr h="29710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relativní četnost v %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50,0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25,0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25,0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100,0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271848"/>
                  </a:ext>
                </a:extLst>
              </a:tr>
              <a:tr h="29710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% podniků dle velikosti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2,0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1,3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1,4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1,6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457621"/>
                  </a:ext>
                </a:extLst>
              </a:tr>
              <a:tr h="297107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Snížení nákladů na celkový počet zákazníků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absolutní četnost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8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17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614027"/>
                  </a:ext>
                </a:extLst>
              </a:tr>
              <a:tr h="29710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relativní četnost v %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23,5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29,4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47,1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100,0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227120"/>
                  </a:ext>
                </a:extLst>
              </a:tr>
              <a:tr h="29710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% podniků dle velikosti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2,0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3,3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5,5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3,4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06370"/>
                  </a:ext>
                </a:extLst>
              </a:tr>
            </a:tbl>
          </a:graphicData>
        </a:graphic>
      </p:graphicFrame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3209925" y="26558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9" name="Obrázek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333" y="75694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488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823862"/>
              </p:ext>
            </p:extLst>
          </p:nvPr>
        </p:nvGraphicFramePr>
        <p:xfrm>
          <a:off x="857250" y="1772346"/>
          <a:ext cx="9815514" cy="43884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5384">
                  <a:extLst>
                    <a:ext uri="{9D8B030D-6E8A-4147-A177-3AD203B41FA5}">
                      <a16:colId xmlns:a16="http://schemas.microsoft.com/office/drawing/2014/main" val="2286403668"/>
                    </a:ext>
                  </a:extLst>
                </a:gridCol>
                <a:gridCol w="2724072">
                  <a:extLst>
                    <a:ext uri="{9D8B030D-6E8A-4147-A177-3AD203B41FA5}">
                      <a16:colId xmlns:a16="http://schemas.microsoft.com/office/drawing/2014/main" val="568890746"/>
                    </a:ext>
                  </a:extLst>
                </a:gridCol>
                <a:gridCol w="1071058">
                  <a:extLst>
                    <a:ext uri="{9D8B030D-6E8A-4147-A177-3AD203B41FA5}">
                      <a16:colId xmlns:a16="http://schemas.microsoft.com/office/drawing/2014/main" val="541570425"/>
                    </a:ext>
                  </a:extLst>
                </a:gridCol>
                <a:gridCol w="1071058">
                  <a:extLst>
                    <a:ext uri="{9D8B030D-6E8A-4147-A177-3AD203B41FA5}">
                      <a16:colId xmlns:a16="http://schemas.microsoft.com/office/drawing/2014/main" val="2970844232"/>
                    </a:ext>
                  </a:extLst>
                </a:gridCol>
                <a:gridCol w="1096971">
                  <a:extLst>
                    <a:ext uri="{9D8B030D-6E8A-4147-A177-3AD203B41FA5}">
                      <a16:colId xmlns:a16="http://schemas.microsoft.com/office/drawing/2014/main" val="536865152"/>
                    </a:ext>
                  </a:extLst>
                </a:gridCol>
                <a:gridCol w="1096971">
                  <a:extLst>
                    <a:ext uri="{9D8B030D-6E8A-4147-A177-3AD203B41FA5}">
                      <a16:colId xmlns:a16="http://schemas.microsoft.com/office/drawing/2014/main" val="2038124304"/>
                    </a:ext>
                  </a:extLst>
                </a:gridCol>
              </a:tblGrid>
              <a:tr h="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CRM nepřineslo požadovaný efekt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absolutní četnost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278797"/>
                  </a:ext>
                </a:extLst>
              </a:tr>
              <a:tr h="2652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relativní četnost v %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45,7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17,4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37,0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100,0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210882"/>
                  </a:ext>
                </a:extLst>
              </a:tr>
              <a:tr h="2652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% podniků dle velikosti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10,6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5,3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11,7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9,3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203492"/>
                  </a:ext>
                </a:extLst>
              </a:tr>
              <a:tr h="265283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CRM vyvolalo nespokojenost zaměstnanců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absolutní četnost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150812"/>
                  </a:ext>
                </a:extLst>
              </a:tr>
              <a:tr h="2652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relativní četnost v %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50,0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50,0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100,0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241821"/>
                  </a:ext>
                </a:extLst>
              </a:tr>
              <a:tr h="2652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% podniků dle velikosti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0,7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0,7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0,4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098009"/>
                  </a:ext>
                </a:extLst>
              </a:tr>
              <a:tr h="265283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Získání konkurenční výhody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absolutní četnost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32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9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24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65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740681"/>
                  </a:ext>
                </a:extLst>
              </a:tr>
              <a:tr h="2652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relativní četnost v %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49,2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13,8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36,9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100,0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682909"/>
                  </a:ext>
                </a:extLst>
              </a:tr>
              <a:tr h="2652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% podniků dle velikosti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16,2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6,0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16,6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13,2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993489"/>
                  </a:ext>
                </a:extLst>
              </a:tr>
              <a:tr h="265283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CRM selhalo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absolutní četnost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6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351068"/>
                  </a:ext>
                </a:extLst>
              </a:tr>
              <a:tr h="2652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relativní četnost v %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50,0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33,3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16,7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100,0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956372"/>
                  </a:ext>
                </a:extLst>
              </a:tr>
              <a:tr h="2652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% podniků dle velikosti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1,5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1,3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0,7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1,2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841060"/>
                  </a:ext>
                </a:extLst>
              </a:tr>
              <a:tr h="265283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∑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MSP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absolutní četnost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198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151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145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494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511538"/>
                  </a:ext>
                </a:extLst>
              </a:tr>
              <a:tr h="2652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relativní četnost v %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40,1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30,6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29,4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100,0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390711"/>
                  </a:ext>
                </a:extLst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857250" y="471488"/>
            <a:ext cx="74437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Výsledky CRM- OPF - výzkum MSP (2015)</a:t>
            </a:r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4827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251520" y="286990"/>
            <a:ext cx="6673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>
                <a:solidFill>
                  <a:srgbClr val="008080"/>
                </a:solidFill>
              </a:rPr>
              <a:t>Přínosy CRM pro zákazníka</a:t>
            </a:r>
            <a:endParaRPr lang="cs-CZ" sz="3600" b="1" dirty="0">
              <a:solidFill>
                <a:srgbClr val="00808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1520" y="1548066"/>
            <a:ext cx="7050032" cy="40318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cs-CZ" sz="3200" dirty="0">
                <a:solidFill>
                  <a:srgbClr val="008080"/>
                </a:solidFill>
                <a:cs typeface="Arial" panose="020B0604020202020204" pitchFamily="34" charset="0"/>
              </a:rPr>
              <a:t>● individuální přístup</a:t>
            </a:r>
          </a:p>
          <a:p>
            <a:endParaRPr lang="cs-CZ" sz="3200" dirty="0">
              <a:solidFill>
                <a:srgbClr val="008080"/>
              </a:solidFill>
              <a:cs typeface="Arial" panose="020B0604020202020204" pitchFamily="34" charset="0"/>
            </a:endParaRPr>
          </a:p>
          <a:p>
            <a:r>
              <a:rPr lang="cs-CZ" sz="3200" dirty="0">
                <a:solidFill>
                  <a:srgbClr val="008080"/>
                </a:solidFill>
                <a:cs typeface="Arial" panose="020B0604020202020204" pitchFamily="34" charset="0"/>
              </a:rPr>
              <a:t>● zákazník nedostává jen produkt a službu, ale další přidanou hodnotu -příjemné prostředí, příjemné zacházení, poprodejní péčí a servis</a:t>
            </a:r>
          </a:p>
          <a:p>
            <a:endParaRPr lang="cs-CZ" sz="3200" dirty="0">
              <a:solidFill>
                <a:srgbClr val="008080"/>
              </a:solidFill>
              <a:cs typeface="Arial" panose="020B0604020202020204" pitchFamily="34" charset="0"/>
            </a:endParaRPr>
          </a:p>
          <a:p>
            <a:pPr algn="just"/>
            <a:r>
              <a:rPr lang="cs-CZ" sz="3200" dirty="0">
                <a:solidFill>
                  <a:srgbClr val="008080"/>
                </a:solidFill>
                <a:cs typeface="Arial" panose="020B0604020202020204" pitchFamily="34" charset="0"/>
              </a:rPr>
              <a:t>●</a:t>
            </a:r>
            <a:r>
              <a:rPr lang="cs-CZ" sz="3200" b="1" dirty="0">
                <a:solidFill>
                  <a:srgbClr val="008080"/>
                </a:solidFill>
                <a:cs typeface="Arial" panose="020B0604020202020204" pitchFamily="34" charset="0"/>
              </a:rPr>
              <a:t> </a:t>
            </a:r>
            <a:r>
              <a:rPr lang="cs-CZ" sz="3200" dirty="0">
                <a:solidFill>
                  <a:srgbClr val="008080"/>
                </a:solidFill>
                <a:cs typeface="Arial" panose="020B0604020202020204" pitchFamily="34" charset="0"/>
              </a:rPr>
              <a:t>spokojenost zákazníka.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46" y="1792762"/>
            <a:ext cx="3875964" cy="268860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8756016" y="4872053"/>
            <a:ext cx="24838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https://www.publicdomainpictures.net/en/view-image.php?image=130356&amp;picture=&amp;jazyk=CS</a:t>
            </a:r>
          </a:p>
        </p:txBody>
      </p:sp>
    </p:spTree>
    <p:extLst>
      <p:ext uri="{BB962C8B-B14F-4D97-AF65-F5344CB8AC3E}">
        <p14:creationId xmlns:p14="http://schemas.microsoft.com/office/powerpoint/2010/main" val="22209945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750626" y="514967"/>
            <a:ext cx="8625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Technologické přínosy CRM</a:t>
            </a:r>
          </a:p>
        </p:txBody>
      </p:sp>
      <p:sp>
        <p:nvSpPr>
          <p:cNvPr id="3" name="Obdélník 2"/>
          <p:cNvSpPr/>
          <p:nvPr/>
        </p:nvSpPr>
        <p:spPr>
          <a:xfrm>
            <a:off x="750626" y="1717922"/>
            <a:ext cx="10713493" cy="48320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  <a:cs typeface="Arial" panose="020B0604020202020204" pitchFamily="34" charset="0"/>
              </a:rPr>
              <a:t>Hlavní přínosy se týkají objednávek:</a:t>
            </a:r>
          </a:p>
          <a:p>
            <a:r>
              <a:rPr lang="cs-CZ" sz="2800" dirty="0">
                <a:solidFill>
                  <a:srgbClr val="008080"/>
                </a:solidFill>
                <a:cs typeface="Arial" panose="020B0604020202020204" pitchFamily="34" charset="0"/>
              </a:rPr>
              <a:t>● ● zefektivnění objednávkového systému </a:t>
            </a:r>
          </a:p>
          <a:p>
            <a:r>
              <a:rPr lang="cs-CZ" sz="2800" dirty="0">
                <a:solidFill>
                  <a:srgbClr val="008080"/>
                </a:solidFill>
                <a:cs typeface="Arial" panose="020B0604020202020204" pitchFamily="34" charset="0"/>
              </a:rPr>
              <a:t>● ● zvýšení správnosti dat v objednávkách </a:t>
            </a:r>
          </a:p>
          <a:p>
            <a:r>
              <a:rPr lang="cs-CZ" sz="2800" dirty="0">
                <a:solidFill>
                  <a:srgbClr val="008080"/>
                </a:solidFill>
                <a:cs typeface="Arial" panose="020B0604020202020204" pitchFamily="34" charset="0"/>
              </a:rPr>
              <a:t>● ● úspora nákladů na vyřízení objednávek, na objem zásob</a:t>
            </a:r>
          </a:p>
          <a:p>
            <a:r>
              <a:rPr lang="cs-CZ" sz="2800" dirty="0">
                <a:solidFill>
                  <a:srgbClr val="008080"/>
                </a:solidFill>
                <a:cs typeface="Arial" panose="020B0604020202020204" pitchFamily="34" charset="0"/>
              </a:rPr>
              <a:t>● ● zrychlení kontroly a zkvalitnění řízení objednávkového systému, optimalizace času zpracování. </a:t>
            </a:r>
          </a:p>
          <a:p>
            <a:r>
              <a:rPr lang="cs-CZ" sz="2800" b="1" dirty="0">
                <a:solidFill>
                  <a:srgbClr val="FF0000"/>
                </a:solidFill>
                <a:cs typeface="Arial" panose="020B0604020202020204" pitchFamily="34" charset="0"/>
              </a:rPr>
              <a:t>Přínos IS založeném na CRM:</a:t>
            </a:r>
          </a:p>
          <a:p>
            <a:r>
              <a:rPr lang="cs-CZ" sz="2800" dirty="0">
                <a:solidFill>
                  <a:srgbClr val="008080"/>
                </a:solidFill>
                <a:cs typeface="Arial" panose="020B0604020202020204" pitchFamily="34" charset="0"/>
              </a:rPr>
              <a:t>● ● podnik má více informací o zákaznících, zná lépe jejich potřeby, může lépe komunikovat se zákazníkem</a:t>
            </a:r>
          </a:p>
          <a:p>
            <a:r>
              <a:rPr lang="cs-CZ" sz="2800" dirty="0">
                <a:solidFill>
                  <a:srgbClr val="008080"/>
                </a:solidFill>
                <a:cs typeface="Arial" panose="020B0604020202020204" pitchFamily="34" charset="0"/>
              </a:rPr>
              <a:t>● ● informace jsou jednom místě, jejich analýza slouží strategickému rozhodování.</a:t>
            </a:r>
            <a:endParaRPr lang="cs-CZ" sz="2800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3786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759890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Reálné přínosy CRM v praxi – případová studie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838200" y="1569493"/>
            <a:ext cx="9151961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800" dirty="0">
                <a:solidFill>
                  <a:srgbClr val="008080"/>
                </a:solidFill>
              </a:rPr>
              <a:t>Se systémem CRM je třeba neustále aktivně pracovat, rozvíjet a rozšiřovat tak jeho schopnosti. </a:t>
            </a:r>
          </a:p>
        </p:txBody>
      </p:sp>
      <p:sp>
        <p:nvSpPr>
          <p:cNvPr id="5" name="Obdélník 4"/>
          <p:cNvSpPr/>
          <p:nvPr/>
        </p:nvSpPr>
        <p:spPr>
          <a:xfrm>
            <a:off x="327546" y="2733301"/>
            <a:ext cx="11644779" cy="3046988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008080"/>
                </a:solidFill>
              </a:rPr>
              <a:t>Odborníci z praxe se vyjádřili následovně: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 organizace se snaží mnohem více než v minulosti využívat </a:t>
            </a:r>
            <a:r>
              <a:rPr lang="cs-CZ" sz="2400" b="1" dirty="0">
                <a:solidFill>
                  <a:srgbClr val="FF0000"/>
                </a:solidFill>
              </a:rPr>
              <a:t>data </a:t>
            </a:r>
            <a:r>
              <a:rPr lang="cs-CZ" sz="2400" dirty="0">
                <a:solidFill>
                  <a:srgbClr val="008080"/>
                </a:solidFill>
              </a:rPr>
              <a:t>nashromážděná v CRM aplikacích k </a:t>
            </a:r>
            <a:r>
              <a:rPr lang="cs-CZ" sz="2400" b="1" dirty="0">
                <a:solidFill>
                  <a:srgbClr val="FF0000"/>
                </a:solidFill>
              </a:rPr>
              <a:t>přípravě nových produktů, slevových akcí i k vylepšování zákaznických služeb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</a:t>
            </a:r>
            <a:r>
              <a:rPr lang="cs-CZ" sz="2400" i="1" dirty="0"/>
              <a:t> </a:t>
            </a:r>
            <a:r>
              <a:rPr lang="cs-CZ" sz="2400" i="1" dirty="0">
                <a:solidFill>
                  <a:srgbClr val="008080"/>
                </a:solidFill>
              </a:rPr>
              <a:t>CRM systém pomáhá určit, kde je na trhu </a:t>
            </a:r>
            <a:r>
              <a:rPr lang="cs-CZ" sz="2400" b="1" i="1" dirty="0">
                <a:solidFill>
                  <a:srgbClr val="FF0000"/>
                </a:solidFill>
              </a:rPr>
              <a:t>největší potenciál </a:t>
            </a:r>
            <a:r>
              <a:rPr lang="cs-CZ" sz="2400" i="1" dirty="0">
                <a:solidFill>
                  <a:srgbClr val="008080"/>
                </a:solidFill>
              </a:rPr>
              <a:t>a kde naopak firma zbytečně ztrácí peníze, </a:t>
            </a:r>
            <a:r>
              <a:rPr lang="cs-CZ" sz="2400" b="1" i="1" dirty="0">
                <a:solidFill>
                  <a:srgbClr val="008080"/>
                </a:solidFill>
              </a:rPr>
              <a:t>bez CRM je obtížné měřit úspěšnost </a:t>
            </a:r>
            <a:r>
              <a:rPr lang="cs-CZ" sz="2400" i="1" dirty="0">
                <a:solidFill>
                  <a:srgbClr val="008080"/>
                </a:solidFill>
              </a:rPr>
              <a:t>obchodu i marketingových kampaní.“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●napojení na klientské centrum (call centrum), automatická identifikace zákazníka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Trendy:  </a:t>
            </a:r>
            <a:r>
              <a:rPr lang="cs-CZ" sz="2400" dirty="0">
                <a:solidFill>
                  <a:srgbClr val="008080"/>
                </a:solidFill>
              </a:rPr>
              <a:t>firmy požadují jednoduchost zadávání relevantních dat do systému, úplnost a vyhodnocování, nástup tzv. CRM 2.0, neboli sociálního CRM, mobilní CRM.</a:t>
            </a:r>
          </a:p>
        </p:txBody>
      </p:sp>
      <p:sp>
        <p:nvSpPr>
          <p:cNvPr id="6" name="Obdélník 5"/>
          <p:cNvSpPr/>
          <p:nvPr/>
        </p:nvSpPr>
        <p:spPr>
          <a:xfrm>
            <a:off x="7750618" y="6203867"/>
            <a:ext cx="44413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https://firmy.finance.cz/zpravy/finance/318493-realne-prinosy-crm-v-praxi/</a:t>
            </a:r>
          </a:p>
        </p:txBody>
      </p:sp>
    </p:spTree>
    <p:extLst>
      <p:ext uri="{BB962C8B-B14F-4D97-AF65-F5344CB8AC3E}">
        <p14:creationId xmlns:p14="http://schemas.microsoft.com/office/powerpoint/2010/main" val="19101647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682389" y="586854"/>
            <a:ext cx="9553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Nasazení CRM ve velkých podnicích a MSP v ČR</a:t>
            </a:r>
          </a:p>
        </p:txBody>
      </p:sp>
      <p:sp>
        <p:nvSpPr>
          <p:cNvPr id="3" name="Obdélník 2"/>
          <p:cNvSpPr/>
          <p:nvPr/>
        </p:nvSpPr>
        <p:spPr>
          <a:xfrm>
            <a:off x="682389" y="1582341"/>
            <a:ext cx="10617958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Velké společnosti </a:t>
            </a:r>
            <a:r>
              <a:rPr lang="cs-CZ" sz="2400" dirty="0">
                <a:solidFill>
                  <a:srgbClr val="008080"/>
                </a:solidFill>
              </a:rPr>
              <a:t>typu bankovních domů či velkých obchodních a distribučních firem:</a:t>
            </a:r>
          </a:p>
          <a:p>
            <a:pPr marL="285750" indent="-285750">
              <a:buFontTx/>
              <a:buChar char="-"/>
            </a:pPr>
            <a:r>
              <a:rPr lang="cs-CZ" sz="2400" dirty="0">
                <a:solidFill>
                  <a:srgbClr val="008080"/>
                </a:solidFill>
              </a:rPr>
              <a:t>rozsáhlé a komplexní systémy CRM provázané na své základní systémy</a:t>
            </a:r>
            <a:endParaRPr lang="cs-CZ" sz="2400" i="1" dirty="0">
              <a:solidFill>
                <a:srgbClr val="008080"/>
              </a:solidFill>
            </a:endParaRPr>
          </a:p>
          <a:p>
            <a:pPr marL="285750" indent="-285750">
              <a:buFontTx/>
              <a:buChar char="-"/>
            </a:pPr>
            <a:r>
              <a:rPr lang="cs-CZ" sz="2400" i="1" dirty="0">
                <a:solidFill>
                  <a:srgbClr val="008080"/>
                </a:solidFill>
              </a:rPr>
              <a:t>„CRM je u nich vnímáno jako obchodní modul, kdy kromě základních agend CRM jsou zahrnuty i agendy typu kampaň management, procesní podpora obchodních strategií anebo například agendy na podporu zvyšování loajality zákazníků.</a:t>
            </a:r>
            <a:endParaRPr lang="cs-CZ" sz="2400" dirty="0">
              <a:solidFill>
                <a:srgbClr val="00808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82389" y="4609153"/>
            <a:ext cx="10617958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400" b="1" i="1" dirty="0">
                <a:solidFill>
                  <a:srgbClr val="FF0000"/>
                </a:solidFill>
              </a:rPr>
              <a:t>Menší společnosti</a:t>
            </a:r>
            <a:r>
              <a:rPr lang="cs-CZ" sz="2400" b="1" i="1" dirty="0">
                <a:solidFill>
                  <a:srgbClr val="008080"/>
                </a:solidFill>
              </a:rPr>
              <a:t>: </a:t>
            </a:r>
          </a:p>
          <a:p>
            <a:r>
              <a:rPr lang="cs-CZ" sz="2400" i="1" dirty="0">
                <a:solidFill>
                  <a:srgbClr val="008080"/>
                </a:solidFill>
              </a:rPr>
              <a:t>- vystačí se základním CRM systémem, který je schopen evidovat pouze kontakty, obchodní případy a interakce s klienty.“</a:t>
            </a:r>
            <a:r>
              <a:rPr lang="cs-CZ" sz="2400" dirty="0">
                <a:solidFill>
                  <a:srgbClr val="008080"/>
                </a:solidFill>
              </a:rPr>
              <a:t> </a:t>
            </a:r>
          </a:p>
        </p:txBody>
      </p:sp>
      <p:sp>
        <p:nvSpPr>
          <p:cNvPr id="8" name="Obdélník 7"/>
          <p:cNvSpPr/>
          <p:nvPr/>
        </p:nvSpPr>
        <p:spPr>
          <a:xfrm>
            <a:off x="7495873" y="5985503"/>
            <a:ext cx="37440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https://firmy.finance.cz/zpravy/finance/318493-realne-prinosy-crm-v-praxi/</a:t>
            </a:r>
          </a:p>
        </p:txBody>
      </p:sp>
    </p:spTree>
    <p:extLst>
      <p:ext uri="{BB962C8B-B14F-4D97-AF65-F5344CB8AC3E}">
        <p14:creationId xmlns:p14="http://schemas.microsoft.com/office/powerpoint/2010/main" val="2274978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pPr lvl="0"/>
            <a:r>
              <a:rPr lang="cs-CZ" sz="4000" b="1" cap="all" dirty="0"/>
              <a:t>CRM a jeho podstata, přínosy a bariéry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878822" y="2496012"/>
            <a:ext cx="4247817" cy="2157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Definice CRM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Cíle a úkoly CRM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Přínosy CRM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Bariéry CRM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941695" y="586854"/>
            <a:ext cx="8625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Bariéry CRM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64024" y="1624553"/>
            <a:ext cx="11054686" cy="49552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odborné literatuře jsou nejčastěji uváděny tyto překážky: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 </a:t>
            </a:r>
            <a:r>
              <a:rPr lang="cs-CZ" sz="2800" b="1" dirty="0">
                <a:solidFill>
                  <a:srgbClr val="008080"/>
                </a:solidFill>
              </a:rPr>
              <a:t>vrcholový  management </a:t>
            </a:r>
            <a:r>
              <a:rPr lang="cs-CZ" sz="2800" dirty="0">
                <a:solidFill>
                  <a:srgbClr val="008080"/>
                </a:solidFill>
              </a:rPr>
              <a:t>- brání správnému povědomí nebo samotné implementaci CRM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</a:t>
            </a:r>
            <a:r>
              <a:rPr lang="cs-CZ" sz="2800" b="1" dirty="0">
                <a:solidFill>
                  <a:srgbClr val="008080"/>
                </a:solidFill>
              </a:rPr>
              <a:t>náročnost integrace </a:t>
            </a:r>
            <a:r>
              <a:rPr lang="cs-CZ" sz="2800" dirty="0">
                <a:solidFill>
                  <a:srgbClr val="008080"/>
                </a:solidFill>
              </a:rPr>
              <a:t>CRM do jádra marketingových procesů (</a:t>
            </a:r>
            <a:r>
              <a:rPr lang="cs-CZ" sz="2800" dirty="0" err="1">
                <a:solidFill>
                  <a:srgbClr val="008080"/>
                </a:solidFill>
              </a:rPr>
              <a:t>Saini</a:t>
            </a:r>
            <a:r>
              <a:rPr lang="cs-CZ" sz="2800" dirty="0">
                <a:solidFill>
                  <a:srgbClr val="008080"/>
                </a:solidFill>
              </a:rPr>
              <a:t> et al., 2010), koordinace lidí, technologie, investic…, špatná organizace prodeje,</a:t>
            </a:r>
          </a:p>
          <a:p>
            <a:r>
              <a:rPr lang="cs-CZ" sz="2800" dirty="0">
                <a:solidFill>
                  <a:srgbClr val="008080"/>
                </a:solidFill>
              </a:rPr>
              <a:t>  nejasné cíle 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neuvědomování si konkrétních výhod – opomíjení dlouhodobosti</a:t>
            </a:r>
            <a:r>
              <a:rPr lang="cs-CZ" sz="28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dirty="0" err="1"/>
              <a:t>Liagkouras</a:t>
            </a:r>
            <a:r>
              <a:rPr lang="cs-CZ" dirty="0"/>
              <a:t> et al., 2014). 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omezená znalost CRM </a:t>
            </a:r>
            <a:r>
              <a:rPr lang="cs-CZ" dirty="0" err="1"/>
              <a:t>Liagkouras</a:t>
            </a:r>
            <a:r>
              <a:rPr lang="cs-CZ" dirty="0"/>
              <a:t> et al., 2014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omezené technologické znalosti, technologická náročnost</a:t>
            </a:r>
            <a:endParaRPr lang="cs-CZ" sz="2800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>
                <a:solidFill>
                  <a:srgbClr val="008080"/>
                </a:solidFill>
              </a:rPr>
              <a:t>● nedostatek finančních zdrojů.</a:t>
            </a:r>
            <a:r>
              <a:rPr lang="cs-CZ" dirty="0"/>
              <a:t> </a:t>
            </a:r>
            <a:r>
              <a:rPr lang="cs-CZ" dirty="0" err="1"/>
              <a:t>Alshawi</a:t>
            </a:r>
            <a:r>
              <a:rPr lang="cs-CZ" dirty="0"/>
              <a:t> et al., 2011</a:t>
            </a:r>
            <a:endParaRPr lang="cs-CZ" sz="2800" dirty="0">
              <a:solidFill>
                <a:srgbClr val="00808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95332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Náročnost zavádění CRM na zdroje, Výzkum OPF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96766"/>
            <a:ext cx="1464833" cy="1127893"/>
          </a:xfrm>
          <a:prstGeom prst="rect">
            <a:avLst/>
          </a:prstGeom>
        </p:spPr>
      </p:pic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142151"/>
              </p:ext>
            </p:extLst>
          </p:nvPr>
        </p:nvGraphicFramePr>
        <p:xfrm>
          <a:off x="354843" y="1493018"/>
          <a:ext cx="10740786" cy="46828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23339">
                  <a:extLst>
                    <a:ext uri="{9D8B030D-6E8A-4147-A177-3AD203B41FA5}">
                      <a16:colId xmlns:a16="http://schemas.microsoft.com/office/drawing/2014/main" val="3472534184"/>
                    </a:ext>
                  </a:extLst>
                </a:gridCol>
                <a:gridCol w="1389841">
                  <a:extLst>
                    <a:ext uri="{9D8B030D-6E8A-4147-A177-3AD203B41FA5}">
                      <a16:colId xmlns:a16="http://schemas.microsoft.com/office/drawing/2014/main" val="1753606787"/>
                    </a:ext>
                  </a:extLst>
                </a:gridCol>
                <a:gridCol w="1555646">
                  <a:extLst>
                    <a:ext uri="{9D8B030D-6E8A-4147-A177-3AD203B41FA5}">
                      <a16:colId xmlns:a16="http://schemas.microsoft.com/office/drawing/2014/main" val="3674567445"/>
                    </a:ext>
                  </a:extLst>
                </a:gridCol>
                <a:gridCol w="1555646">
                  <a:extLst>
                    <a:ext uri="{9D8B030D-6E8A-4147-A177-3AD203B41FA5}">
                      <a16:colId xmlns:a16="http://schemas.microsoft.com/office/drawing/2014/main" val="1152647487"/>
                    </a:ext>
                  </a:extLst>
                </a:gridCol>
                <a:gridCol w="1389841">
                  <a:extLst>
                    <a:ext uri="{9D8B030D-6E8A-4147-A177-3AD203B41FA5}">
                      <a16:colId xmlns:a16="http://schemas.microsoft.com/office/drawing/2014/main" val="19636926"/>
                    </a:ext>
                  </a:extLst>
                </a:gridCol>
                <a:gridCol w="1226473">
                  <a:extLst>
                    <a:ext uri="{9D8B030D-6E8A-4147-A177-3AD203B41FA5}">
                      <a16:colId xmlns:a16="http://schemas.microsoft.com/office/drawing/2014/main" val="2505888260"/>
                    </a:ext>
                  </a:extLst>
                </a:gridCol>
              </a:tblGrid>
              <a:tr h="425711">
                <a:tc rowSpan="2"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Priority - náročnost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Výroba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srovnání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Služby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488273"/>
                  </a:ext>
                </a:extLst>
              </a:tr>
              <a:tr h="42571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průměr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pořadí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průměr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pořadí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783864"/>
                  </a:ext>
                </a:extLst>
              </a:tr>
              <a:tr h="425711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Finanční zdroje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3,12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5.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x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3,15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3.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36908"/>
                  </a:ext>
                </a:extLst>
              </a:tr>
              <a:tr h="425711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Výběr a školení pracovníků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3,43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3.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x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3,69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2.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039782"/>
                  </a:ext>
                </a:extLst>
              </a:tr>
              <a:tr h="425711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Organizace prodeje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3,40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4.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x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3,04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5.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809642"/>
                  </a:ext>
                </a:extLst>
              </a:tr>
              <a:tr h="425711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SW zabezpečení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2,89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8.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x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2,76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7.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030669"/>
                  </a:ext>
                </a:extLst>
              </a:tr>
              <a:tr h="851421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Práce s informacemi a analýzami zákazníků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3,75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1.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=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3,78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1.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658541"/>
                  </a:ext>
                </a:extLst>
              </a:tr>
              <a:tr h="425711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Analýza hodnoty produktů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3,10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6.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=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3,02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6.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019115"/>
                  </a:ext>
                </a:extLst>
              </a:tr>
              <a:tr h="425711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Analýza hodnoty zákazníků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3,59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2.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x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3,12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4.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630892"/>
                  </a:ext>
                </a:extLst>
              </a:tr>
              <a:tr h="425711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Jiné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3,00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7.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x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0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80"/>
                          </a:solidFill>
                          <a:effectLst/>
                        </a:rPr>
                        <a:t>0</a:t>
                      </a:r>
                      <a:endParaRPr lang="cs-CZ" sz="20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470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97060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491" y="200769"/>
            <a:ext cx="8838063" cy="917765"/>
          </a:xfrm>
        </p:spPr>
        <p:txBody>
          <a:bodyPr>
            <a:normAutofit fontScale="90000"/>
          </a:bodyPr>
          <a:lstStyle/>
          <a:p>
            <a:r>
              <a:rPr lang="cs-CZ" sz="3600" dirty="0">
                <a:solidFill>
                  <a:srgbClr val="FF0000"/>
                </a:solidFill>
                <a:latin typeface="+mn-lt"/>
              </a:rPr>
              <a:t>Bariéry CRM – odpor k novým technologiím – případová studie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6675" y="0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327546" y="1225689"/>
            <a:ext cx="11644780" cy="5262979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8080"/>
                </a:solidFill>
              </a:rPr>
              <a:t>Bariérou zavádění CRM může být také </a:t>
            </a:r>
            <a:r>
              <a:rPr lang="cs-CZ" sz="2400" b="1" dirty="0">
                <a:solidFill>
                  <a:srgbClr val="008080"/>
                </a:solidFill>
              </a:rPr>
              <a:t>odpor zaměstnanců k novým technologiím</a:t>
            </a:r>
            <a:r>
              <a:rPr lang="cs-CZ" sz="2400" dirty="0">
                <a:solidFill>
                  <a:srgbClr val="008080"/>
                </a:solidFill>
              </a:rPr>
              <a:t>. Zaměstnanec pociťuje </a:t>
            </a:r>
            <a:r>
              <a:rPr lang="cs-CZ" sz="2400" b="1" dirty="0">
                <a:solidFill>
                  <a:srgbClr val="008080"/>
                </a:solidFill>
              </a:rPr>
              <a:t>obavy, </a:t>
            </a:r>
            <a:r>
              <a:rPr lang="cs-CZ" sz="2400" dirty="0">
                <a:solidFill>
                  <a:srgbClr val="008080"/>
                </a:solidFill>
              </a:rPr>
              <a:t>že </a:t>
            </a:r>
            <a:r>
              <a:rPr lang="cs-CZ" sz="2400" b="1" dirty="0">
                <a:solidFill>
                  <a:srgbClr val="008080"/>
                </a:solidFill>
              </a:rPr>
              <a:t>ztratí přehled a kontrolu nad činnostmi</a:t>
            </a:r>
            <a:r>
              <a:rPr lang="cs-CZ" sz="2400" dirty="0">
                <a:solidFill>
                  <a:srgbClr val="008080"/>
                </a:solidFill>
              </a:rPr>
              <a:t>. Problematicky někdy zaměstnanci vnímají nutnost </a:t>
            </a:r>
            <a:r>
              <a:rPr lang="cs-CZ" sz="2400" b="1" dirty="0">
                <a:solidFill>
                  <a:srgbClr val="008080"/>
                </a:solidFill>
              </a:rPr>
              <a:t>sdílení informací</a:t>
            </a:r>
            <a:r>
              <a:rPr lang="cs-CZ" sz="2400" dirty="0">
                <a:solidFill>
                  <a:srgbClr val="008080"/>
                </a:solidFill>
              </a:rPr>
              <a:t>, s dalšími zaměstnanci a odděleními. Považují to za </a:t>
            </a:r>
            <a:r>
              <a:rPr lang="cs-CZ" sz="2400" b="1" dirty="0">
                <a:solidFill>
                  <a:srgbClr val="008080"/>
                </a:solidFill>
              </a:rPr>
              <a:t>určité omezení svobody</a:t>
            </a:r>
            <a:r>
              <a:rPr lang="cs-CZ" sz="2400" dirty="0">
                <a:solidFill>
                  <a:srgbClr val="008080"/>
                </a:solidFill>
              </a:rPr>
              <a:t>. Pokud tento přístup volí více zaměstnanců, pak to může ohrozit celý projekt CRM.</a:t>
            </a:r>
          </a:p>
          <a:p>
            <a:r>
              <a:rPr lang="cs-CZ" sz="2400" dirty="0">
                <a:solidFill>
                  <a:srgbClr val="008080"/>
                </a:solidFill>
              </a:rPr>
              <a:t>Vědci také přišli na to, že když zaměstnanec se domnívá, že jeho svoboda je určitým způsobem ohrožena, pak v něm vznikne tzv. </a:t>
            </a:r>
            <a:r>
              <a:rPr lang="cs-CZ" sz="2400" b="1" dirty="0">
                <a:solidFill>
                  <a:srgbClr val="008080"/>
                </a:solidFill>
              </a:rPr>
              <a:t>psychické sebezapření  či motivační napětí. </a:t>
            </a:r>
            <a:r>
              <a:rPr lang="cs-CZ" sz="2400" dirty="0">
                <a:solidFill>
                  <a:srgbClr val="008080"/>
                </a:solidFill>
              </a:rPr>
              <a:t>Zaměstnanec se tak začne mobilizovat a snaží se původní svobodu získat. Pokud se mu to nepodaří, pak se u něho projeví beznaděj, která se může projevit v </a:t>
            </a:r>
            <a:r>
              <a:rPr lang="cs-CZ" sz="2400" b="1" dirty="0">
                <a:solidFill>
                  <a:srgbClr val="008080"/>
                </a:solidFill>
              </a:rPr>
              <a:t>destruktivním působením </a:t>
            </a:r>
            <a:r>
              <a:rPr lang="cs-CZ" sz="2400" dirty="0">
                <a:solidFill>
                  <a:srgbClr val="008080"/>
                </a:solidFill>
              </a:rPr>
              <a:t>na pracovní aktivity zaměstnance.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Odpor zaměstnance může růst. Jak se tomu bránit? Je třeba rozeznat odpor včas a eliminovat ho. Základem je </a:t>
            </a:r>
            <a:r>
              <a:rPr lang="cs-CZ" sz="2400" b="1" dirty="0">
                <a:solidFill>
                  <a:srgbClr val="FF0000"/>
                </a:solidFill>
              </a:rPr>
              <a:t>diskuze, vysvětlování a řešení problémů</a:t>
            </a:r>
            <a:r>
              <a:rPr lang="cs-CZ" sz="2400" dirty="0">
                <a:solidFill>
                  <a:srgbClr val="008080"/>
                </a:solidFill>
              </a:rPr>
              <a:t>, aby se zamezilo eskalaci. Je nutné vzbudit mezi zaměstnanci důvěru v systém CRM, protože hlavně oni s ním budou pracovat. </a:t>
            </a:r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2884868" y="6119336"/>
            <a:ext cx="5876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http://www.crmportal.cz/redakcni/prekazky-pri-zavadeni-crm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28510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941695" y="586854"/>
            <a:ext cx="8980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Evoluční změny CRM v současnosti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81006" y="1402080"/>
            <a:ext cx="10964999" cy="52937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podniky budou </a:t>
            </a:r>
            <a:r>
              <a:rPr lang="cs-CZ" sz="3200" dirty="0">
                <a:solidFill>
                  <a:srgbClr val="FF0000"/>
                </a:solidFill>
              </a:rPr>
              <a:t>zrychlovat</a:t>
            </a:r>
            <a:r>
              <a:rPr lang="cs-CZ" sz="3200" dirty="0">
                <a:solidFill>
                  <a:srgbClr val="008080"/>
                </a:solidFill>
              </a:rPr>
              <a:t> zpracování dotazů a okamžitě řešit problémy </a:t>
            </a:r>
          </a:p>
          <a:p>
            <a:pPr marL="457200" indent="-457200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budou usilovat o získání </a:t>
            </a:r>
            <a:r>
              <a:rPr lang="cs-CZ" sz="3200" dirty="0">
                <a:solidFill>
                  <a:srgbClr val="FF0000"/>
                </a:solidFill>
              </a:rPr>
              <a:t>detailních znalostí </a:t>
            </a:r>
            <a:r>
              <a:rPr lang="cs-CZ" sz="3200" dirty="0">
                <a:solidFill>
                  <a:srgbClr val="008080"/>
                </a:solidFill>
              </a:rPr>
              <a:t>o zákaznících</a:t>
            </a:r>
          </a:p>
          <a:p>
            <a:pPr marL="457200" indent="-457200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budou zde pro své zákazníky, budou se jim </a:t>
            </a:r>
            <a:r>
              <a:rPr lang="cs-CZ" sz="3200" dirty="0">
                <a:solidFill>
                  <a:srgbClr val="FF0000"/>
                </a:solidFill>
              </a:rPr>
              <a:t>přizpůsobovat</a:t>
            </a:r>
            <a:r>
              <a:rPr lang="cs-CZ" sz="3200" dirty="0">
                <a:solidFill>
                  <a:srgbClr val="008080"/>
                </a:solidFill>
              </a:rPr>
              <a:t> a okamžitě pomáhat </a:t>
            </a:r>
          </a:p>
          <a:p>
            <a:pPr marL="457200" indent="-457200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zákazník bude očekávat </a:t>
            </a:r>
            <a:r>
              <a:rPr lang="cs-CZ" sz="3200" dirty="0">
                <a:solidFill>
                  <a:srgbClr val="FF0000"/>
                </a:solidFill>
              </a:rPr>
              <a:t>pohotovost firem </a:t>
            </a:r>
            <a:r>
              <a:rPr lang="cs-CZ" sz="3200" dirty="0">
                <a:solidFill>
                  <a:srgbClr val="008080"/>
                </a:solidFill>
              </a:rPr>
              <a:t>plných 24 hodin denně, 7 dní v týdnu </a:t>
            </a:r>
          </a:p>
          <a:p>
            <a:pPr marL="457200" indent="-457200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forma prodeje by měla být komplexní (multichannel, omnichannel), </a:t>
            </a:r>
            <a:r>
              <a:rPr lang="cs-CZ" sz="3200" dirty="0">
                <a:solidFill>
                  <a:srgbClr val="FF0000"/>
                </a:solidFill>
              </a:rPr>
              <a:t>více kanálový marketing</a:t>
            </a:r>
          </a:p>
          <a:p>
            <a:pPr marL="457200" indent="-457200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důležité bude, aby zákazník měl pocit </a:t>
            </a:r>
            <a:r>
              <a:rPr lang="cs-CZ" sz="3200" dirty="0">
                <a:solidFill>
                  <a:srgbClr val="FF0000"/>
                </a:solidFill>
              </a:rPr>
              <a:t>individuální péče</a:t>
            </a:r>
            <a:r>
              <a:rPr lang="cs-CZ" sz="3200" dirty="0">
                <a:solidFill>
                  <a:srgbClr val="008080"/>
                </a:solidFill>
              </a:rPr>
              <a:t>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56931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827234" y="576523"/>
            <a:ext cx="30716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3931" y="1605697"/>
            <a:ext cx="9630732" cy="40318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cs typeface="Arial" panose="020B0604020202020204" pitchFamily="34" charset="0"/>
              </a:rPr>
              <a:t>Definice CRM </a:t>
            </a:r>
            <a:r>
              <a:rPr lang="cs-CZ" sz="3200" b="1" dirty="0">
                <a:solidFill>
                  <a:srgbClr val="002060"/>
                </a:solidFill>
                <a:cs typeface="Arial" panose="020B0604020202020204" pitchFamily="34" charset="0"/>
              </a:rPr>
              <a:t>– </a:t>
            </a:r>
            <a:r>
              <a:rPr lang="cs-CZ" sz="3200" b="1" dirty="0">
                <a:solidFill>
                  <a:srgbClr val="008080"/>
                </a:solidFill>
                <a:cs typeface="Arial" panose="020B0604020202020204" pitchFamily="34" charset="0"/>
              </a:rPr>
              <a:t>od užšího pojetí (technologie) k širšímu (komplexní strategie)</a:t>
            </a:r>
          </a:p>
          <a:p>
            <a:r>
              <a:rPr lang="cs-CZ" sz="3200" b="1" dirty="0">
                <a:solidFill>
                  <a:srgbClr val="FF0000"/>
                </a:solidFill>
                <a:cs typeface="Arial" panose="020B0604020202020204" pitchFamily="34" charset="0"/>
              </a:rPr>
              <a:t>Typologie CRM- </a:t>
            </a:r>
            <a:r>
              <a:rPr lang="cs-CZ" sz="3200" b="1" dirty="0">
                <a:solidFill>
                  <a:srgbClr val="008080"/>
                </a:solidFill>
                <a:cs typeface="Arial" panose="020B0604020202020204" pitchFamily="34" charset="0"/>
              </a:rPr>
              <a:t>dílčí pojetí CRM, D-CRM, E-CRM, L-CRM, K-CRM, PRM, S-CRM, V- CRM,</a:t>
            </a:r>
          </a:p>
          <a:p>
            <a:r>
              <a:rPr lang="cs-CZ" sz="3200" b="1" dirty="0">
                <a:solidFill>
                  <a:srgbClr val="FF0000"/>
                </a:solidFill>
                <a:cs typeface="Arial" panose="020B0604020202020204" pitchFamily="34" charset="0"/>
              </a:rPr>
              <a:t>Přínosy CRM </a:t>
            </a:r>
            <a:r>
              <a:rPr lang="cs-CZ" sz="3200" b="1" dirty="0">
                <a:solidFill>
                  <a:srgbClr val="008080"/>
                </a:solidFill>
                <a:cs typeface="Arial" panose="020B0604020202020204" pitchFamily="34" charset="0"/>
              </a:rPr>
              <a:t>– přínosy pro podnik, přínosy pro zákazníka, technologické přínosy, měření výsledků CRM,</a:t>
            </a:r>
          </a:p>
          <a:p>
            <a:r>
              <a:rPr lang="cs-CZ" sz="3200" b="1" dirty="0">
                <a:solidFill>
                  <a:srgbClr val="FF0000"/>
                </a:solidFill>
                <a:cs typeface="Arial" panose="020B0604020202020204" pitchFamily="34" charset="0"/>
              </a:rPr>
              <a:t>Bariéry CRM </a:t>
            </a:r>
            <a:r>
              <a:rPr lang="cs-CZ" sz="3200" b="1" dirty="0">
                <a:solidFill>
                  <a:srgbClr val="008080"/>
                </a:solidFill>
                <a:cs typeface="Arial" panose="020B0604020202020204" pitchFamily="34" charset="0"/>
              </a:rPr>
              <a:t>– bariéry při zavádění, bariéry při provozu CRM, charakter bariér, </a:t>
            </a:r>
            <a:r>
              <a:rPr lang="cs-CZ" sz="3200" b="1">
                <a:solidFill>
                  <a:srgbClr val="008080"/>
                </a:solidFill>
                <a:cs typeface="Arial" panose="020B0604020202020204" pitchFamily="34" charset="0"/>
              </a:rPr>
              <a:t>priority nároků.</a:t>
            </a:r>
            <a:endParaRPr lang="cs-CZ" sz="3200" b="1" dirty="0">
              <a:solidFill>
                <a:srgbClr val="008080"/>
              </a:solidFill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262349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Řízení vztahů se zákazníky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838200" y="1564243"/>
            <a:ext cx="10776045" cy="43088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3200" b="1" dirty="0">
                <a:solidFill>
                  <a:srgbClr val="FF0000"/>
                </a:solidFill>
              </a:rPr>
              <a:t>Počátky vztahů se zákazníky: </a:t>
            </a:r>
          </a:p>
          <a:p>
            <a:pPr marL="457200" indent="-457200" algn="just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doba před průmyslovou revolucí, řemeslníci prodávali své výrobky, znali svoje zákazníky v okolí a jejich potřeby, často osobně </a:t>
            </a:r>
          </a:p>
          <a:p>
            <a:pPr marL="457200" indent="-457200" algn="just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informace o zákaznících si pečlivě uchovávali v paměti, či jednoduchým způsobem evidovali</a:t>
            </a:r>
          </a:p>
          <a:p>
            <a:pPr marL="457200" indent="-457200" algn="just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při předávání řemesla  docházelo k předávání  zkušeností i informací o zákaznících z otce na syna. 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698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346743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Počátky řízení vztahů se zákazníky?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1026" name="Picture 2" descr="VektorovÃ© kreslenÃ­ modrÃ© postav potÅesenÃ­ ruko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5272" y="2497539"/>
            <a:ext cx="2694484" cy="3464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4" name="Oválný bublinový popisek 3"/>
          <p:cNvSpPr/>
          <p:nvPr/>
        </p:nvSpPr>
        <p:spPr>
          <a:xfrm>
            <a:off x="7318804" y="1131947"/>
            <a:ext cx="3125337" cy="1924334"/>
          </a:xfrm>
          <a:prstGeom prst="wedgeEllipseCallout">
            <a:avLst>
              <a:gd name="adj1" fmla="val -47471"/>
              <a:gd name="adj2" fmla="val 63918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Syn přejímá řemeslo a informace o zákaznících</a:t>
            </a:r>
          </a:p>
        </p:txBody>
      </p:sp>
      <p:sp>
        <p:nvSpPr>
          <p:cNvPr id="9" name="Oválný bublinový popisek 8"/>
          <p:cNvSpPr/>
          <p:nvPr/>
        </p:nvSpPr>
        <p:spPr>
          <a:xfrm>
            <a:off x="520887" y="1690688"/>
            <a:ext cx="3125337" cy="1924334"/>
          </a:xfrm>
          <a:prstGeom prst="wedgeEllipseCallout">
            <a:avLst>
              <a:gd name="adj1" fmla="val 63010"/>
              <a:gd name="adj2" fmla="val 35549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Otec předává řemeslo a informace o zákaznících</a:t>
            </a:r>
          </a:p>
        </p:txBody>
      </p:sp>
    </p:spTree>
    <p:extLst>
      <p:ext uri="{BB962C8B-B14F-4D97-AF65-F5344CB8AC3E}">
        <p14:creationId xmlns:p14="http://schemas.microsoft.com/office/powerpoint/2010/main" val="2416550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262349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Řízení vztahů se zákazníky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521855" y="1686113"/>
            <a:ext cx="11450471" cy="30162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3200" b="1" dirty="0">
                <a:solidFill>
                  <a:srgbClr val="FF0000"/>
                </a:solidFill>
              </a:rPr>
              <a:t>Baťa za první republiky: </a:t>
            </a:r>
          </a:p>
          <a:p>
            <a:pPr marL="457200" indent="-457200">
              <a:buFontTx/>
              <a:buChar char="-"/>
            </a:pPr>
            <a:r>
              <a:rPr lang="cs-CZ" sz="2800" dirty="0">
                <a:solidFill>
                  <a:srgbClr val="008080"/>
                </a:solidFill>
              </a:rPr>
              <a:t>monitoring potřeb zákazníků</a:t>
            </a:r>
          </a:p>
          <a:p>
            <a:pPr marL="457200" indent="-457200">
              <a:buFontTx/>
              <a:buChar char="-"/>
            </a:pPr>
            <a:r>
              <a:rPr lang="cs-CZ" sz="2800" dirty="0">
                <a:solidFill>
                  <a:srgbClr val="008080"/>
                </a:solidFill>
              </a:rPr>
              <a:t>v  době poklesu poptávky - prodejci v okolí prodejny navštěvovali domácnosti</a:t>
            </a:r>
          </a:p>
          <a:p>
            <a:pPr marL="457200" indent="-457200">
              <a:buFontTx/>
              <a:buChar char="-"/>
            </a:pPr>
            <a:r>
              <a:rPr lang="cs-CZ" sz="2800" dirty="0">
                <a:solidFill>
                  <a:srgbClr val="008080"/>
                </a:solidFill>
              </a:rPr>
              <a:t>zjišťovali počty členů, jejich pohlaví, věk- odhad, jakým směrem se bude ubírat koupěschopná poptávka.  </a:t>
            </a:r>
          </a:p>
          <a:p>
            <a:pPr algn="just"/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313" y="5159500"/>
            <a:ext cx="3835022" cy="1888640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7477606" y="770607"/>
            <a:ext cx="216918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000" dirty="0"/>
              <a:t>https://pxhere.com/cs/photo/851439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505" y="5013674"/>
            <a:ext cx="3111689" cy="1844326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7489632" y="1255979"/>
            <a:ext cx="210346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000" dirty="0"/>
              <a:t>https://cs.m.wikipedia.org/wiki/Baťa</a:t>
            </a:r>
          </a:p>
        </p:txBody>
      </p:sp>
    </p:spTree>
    <p:extLst>
      <p:ext uri="{BB962C8B-B14F-4D97-AF65-F5344CB8AC3E}">
        <p14:creationId xmlns:p14="http://schemas.microsoft.com/office/powerpoint/2010/main" val="368012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262349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Řízení vztahů se zákazníky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568037" y="1586576"/>
            <a:ext cx="10573775" cy="430887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Současná situace</a:t>
            </a:r>
            <a:r>
              <a:rPr lang="cs-CZ" sz="3200" dirty="0">
                <a:solidFill>
                  <a:srgbClr val="008080"/>
                </a:solidFill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trhy se zvětšily i zájmové oblasti podniků</a:t>
            </a:r>
          </a:p>
          <a:p>
            <a:pPr marL="285750" indent="-285750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řízením vztahů se zákazníky se zabývají podniky všech velikostních kategorií z různých odvětví národního hospodářství  </a:t>
            </a:r>
          </a:p>
          <a:p>
            <a:pPr marL="285750" indent="-285750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povědomí o řízení vztahů se zákazníky (CRM) je však v podnicích na různé úrovni, ale </a:t>
            </a:r>
            <a:r>
              <a:rPr lang="cs-CZ" sz="3200" dirty="0">
                <a:solidFill>
                  <a:srgbClr val="FF0000"/>
                </a:solidFill>
              </a:rPr>
              <a:t>roste</a:t>
            </a:r>
          </a:p>
          <a:p>
            <a:pPr marL="285750" indent="-285750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řízení vztahů se zákazníky vyžaduje promyšlenou strategii.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7226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Znalost CRM - Výzkum v roce 2010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591948"/>
              </p:ext>
            </p:extLst>
          </p:nvPr>
        </p:nvGraphicFramePr>
        <p:xfrm>
          <a:off x="736981" y="1992574"/>
          <a:ext cx="9553430" cy="30161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47600">
                  <a:extLst>
                    <a:ext uri="{9D8B030D-6E8A-4147-A177-3AD203B41FA5}">
                      <a16:colId xmlns:a16="http://schemas.microsoft.com/office/drawing/2014/main" val="1627456172"/>
                    </a:ext>
                  </a:extLst>
                </a:gridCol>
                <a:gridCol w="1321166">
                  <a:extLst>
                    <a:ext uri="{9D8B030D-6E8A-4147-A177-3AD203B41FA5}">
                      <a16:colId xmlns:a16="http://schemas.microsoft.com/office/drawing/2014/main" val="1662789183"/>
                    </a:ext>
                  </a:extLst>
                </a:gridCol>
                <a:gridCol w="1321166">
                  <a:extLst>
                    <a:ext uri="{9D8B030D-6E8A-4147-A177-3AD203B41FA5}">
                      <a16:colId xmlns:a16="http://schemas.microsoft.com/office/drawing/2014/main" val="2646089655"/>
                    </a:ext>
                  </a:extLst>
                </a:gridCol>
                <a:gridCol w="1321166">
                  <a:extLst>
                    <a:ext uri="{9D8B030D-6E8A-4147-A177-3AD203B41FA5}">
                      <a16:colId xmlns:a16="http://schemas.microsoft.com/office/drawing/2014/main" val="1823504080"/>
                    </a:ext>
                  </a:extLst>
                </a:gridCol>
                <a:gridCol w="1321166">
                  <a:extLst>
                    <a:ext uri="{9D8B030D-6E8A-4147-A177-3AD203B41FA5}">
                      <a16:colId xmlns:a16="http://schemas.microsoft.com/office/drawing/2014/main" val="1311400763"/>
                    </a:ext>
                  </a:extLst>
                </a:gridCol>
                <a:gridCol w="1321166">
                  <a:extLst>
                    <a:ext uri="{9D8B030D-6E8A-4147-A177-3AD203B41FA5}">
                      <a16:colId xmlns:a16="http://schemas.microsoft.com/office/drawing/2014/main" val="3627059379"/>
                    </a:ext>
                  </a:extLst>
                </a:gridCol>
              </a:tblGrid>
              <a:tr h="502692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Velikost podniku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Podniky celkem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Absolutní četnost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Relativní četnost 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474933"/>
                  </a:ext>
                </a:extLst>
              </a:tr>
              <a:tr h="50269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Ano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Ne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Ano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Ne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860617"/>
                  </a:ext>
                </a:extLst>
              </a:tr>
              <a:tr h="502692">
                <a:tc>
                  <a:txBody>
                    <a:bodyPr/>
                    <a:lstStyle/>
                    <a:p>
                      <a:pPr marR="25400"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Mikro podniky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78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14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64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FF0000"/>
                          </a:solidFill>
                          <a:effectLst/>
                        </a:rPr>
                        <a:t>18</a:t>
                      </a:r>
                      <a:endParaRPr lang="cs-CZ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82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985371"/>
                  </a:ext>
                </a:extLst>
              </a:tr>
              <a:tr h="502692">
                <a:tc>
                  <a:txBody>
                    <a:bodyPr/>
                    <a:lstStyle/>
                    <a:p>
                      <a:pPr marR="25400"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Malé podniky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54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23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31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FF0000"/>
                          </a:solidFill>
                          <a:effectLst/>
                        </a:rPr>
                        <a:t>46</a:t>
                      </a:r>
                      <a:endParaRPr lang="cs-CZ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54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386254"/>
                  </a:ext>
                </a:extLst>
              </a:tr>
              <a:tr h="502692">
                <a:tc>
                  <a:txBody>
                    <a:bodyPr/>
                    <a:lstStyle/>
                    <a:p>
                      <a:pPr marR="25400"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Střední podniky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9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3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6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FF0000"/>
                          </a:solidFill>
                          <a:effectLst/>
                        </a:rPr>
                        <a:t>33</a:t>
                      </a:r>
                      <a:endParaRPr lang="cs-CZ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67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957943"/>
                  </a:ext>
                </a:extLst>
              </a:tr>
              <a:tr h="502692">
                <a:tc>
                  <a:txBody>
                    <a:bodyPr/>
                    <a:lstStyle/>
                    <a:p>
                      <a:pPr marR="25400"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Velké podniky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4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4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0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100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0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9328"/>
                  </a:ext>
                </a:extLst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641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315734" cy="1325563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cs-CZ" sz="3600" b="1" kern="0" dirty="0">
                <a:solidFill>
                  <a:srgbClr val="FF0000"/>
                </a:solidFill>
                <a:latin typeface="+mn-lt"/>
              </a:rPr>
              <a:t>Povědomí o CRM </a:t>
            </a:r>
            <a:r>
              <a:rPr lang="cs-CZ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- výzkum českých firem-MSP, 2015, OPF</a:t>
            </a:r>
            <a:endParaRPr lang="en-GB" sz="3600" b="1" kern="0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919161"/>
              </p:ext>
            </p:extLst>
          </p:nvPr>
        </p:nvGraphicFramePr>
        <p:xfrm>
          <a:off x="729018" y="1690688"/>
          <a:ext cx="9970825" cy="4558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34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23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0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3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5644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cs-CZ" sz="2800" dirty="0">
                        <a:solidFill>
                          <a:srgbClr val="FFFF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Absolutní četnost</a:t>
                      </a:r>
                      <a:endParaRPr lang="cs-CZ" sz="2800" dirty="0">
                        <a:solidFill>
                          <a:srgbClr val="FFFF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Relativní četnost</a:t>
                      </a:r>
                      <a:endParaRPr lang="cs-CZ" sz="2800" dirty="0">
                        <a:solidFill>
                          <a:srgbClr val="FFFF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8080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389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Výsledky </a:t>
                      </a:r>
                      <a:endParaRPr lang="cs-CZ" sz="2800" dirty="0">
                        <a:solidFill>
                          <a:srgbClr val="FFFF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Ano</a:t>
                      </a:r>
                      <a:endParaRPr lang="cs-CZ" sz="2800" b="1" dirty="0">
                        <a:solidFill>
                          <a:srgbClr val="FFFF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537</a:t>
                      </a:r>
                      <a:endParaRPr lang="cs-CZ" sz="2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73,0</a:t>
                      </a:r>
                      <a:endParaRPr lang="cs-CZ" sz="28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03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Ne</a:t>
                      </a:r>
                      <a:endParaRPr lang="cs-CZ" sz="2800" b="1" dirty="0">
                        <a:solidFill>
                          <a:srgbClr val="FFFF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195</a:t>
                      </a:r>
                      <a:endParaRPr lang="cs-CZ" sz="2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26,5</a:t>
                      </a:r>
                      <a:endParaRPr lang="cs-CZ" sz="2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03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 err="1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cs-CZ" sz="2800" b="1" dirty="0">
                        <a:solidFill>
                          <a:srgbClr val="FFFF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732</a:t>
                      </a:r>
                      <a:endParaRPr lang="cs-CZ" sz="2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99,5</a:t>
                      </a:r>
                      <a:endParaRPr lang="cs-CZ" sz="2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03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Absence </a:t>
                      </a:r>
                      <a:endParaRPr lang="cs-CZ" sz="2800" dirty="0">
                        <a:solidFill>
                          <a:srgbClr val="FFFF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800" b="1" dirty="0">
                        <a:solidFill>
                          <a:srgbClr val="FFFF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cs-CZ" sz="2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,5</a:t>
                      </a:r>
                      <a:endParaRPr lang="cs-CZ" sz="2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0389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Suma</a:t>
                      </a:r>
                      <a:endParaRPr lang="cs-CZ" sz="2800" b="1" dirty="0">
                        <a:solidFill>
                          <a:srgbClr val="FFFF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736</a:t>
                      </a:r>
                      <a:endParaRPr lang="cs-CZ" sz="28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100,0</a:t>
                      </a:r>
                      <a:endParaRPr lang="cs-CZ" sz="2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345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1806</TotalTime>
  <Words>2590</Words>
  <Application>Microsoft Office PowerPoint</Application>
  <PresentationFormat>Širokoúhlá obrazovka</PresentationFormat>
  <Paragraphs>510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40" baseType="lpstr">
      <vt:lpstr>Arial</vt:lpstr>
      <vt:lpstr>Calibri</vt:lpstr>
      <vt:lpstr>Calibri Light</vt:lpstr>
      <vt:lpstr>Symbol</vt:lpstr>
      <vt:lpstr>Times New Roman</vt:lpstr>
      <vt:lpstr>Motiv Office</vt:lpstr>
      <vt:lpstr>Název prezentace</vt:lpstr>
      <vt:lpstr>Prezentace aplikace PowerPoint</vt:lpstr>
      <vt:lpstr>Prezentace aplikace PowerPoint</vt:lpstr>
      <vt:lpstr>Řízení vztahů se zákazníky</vt:lpstr>
      <vt:lpstr>Počátky řízení vztahů se zákazníky?</vt:lpstr>
      <vt:lpstr>Řízení vztahů se zákazníky</vt:lpstr>
      <vt:lpstr>Řízení vztahů se zákazníky</vt:lpstr>
      <vt:lpstr>Znalost CRM - Výzkum v roce 2010</vt:lpstr>
      <vt:lpstr>Povědomí o CRM - výzkum českých firem-MSP, 2015, OPF</vt:lpstr>
      <vt:lpstr>Znalost CRM - Výzkum MSP v roce 2018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PRM - řízení vztahů s partnery (B2B trh)</vt:lpstr>
      <vt:lpstr>PRM – případová studie - prostudujte</vt:lpstr>
      <vt:lpstr>PRM – případová studie, doplnění Přímý distribuční kanál Nepřímý distribuční kanál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Reálné přínosy CRM v praxi – případová studie</vt:lpstr>
      <vt:lpstr>Prezentace aplikace PowerPoint</vt:lpstr>
      <vt:lpstr>Prezentace aplikace PowerPoint</vt:lpstr>
      <vt:lpstr>Náročnost zavádění CRM na zdroje, Výzkum OPF</vt:lpstr>
      <vt:lpstr>Bariéry CRM – odpor k novým technologiím – případová studie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178</cp:revision>
  <dcterms:created xsi:type="dcterms:W3CDTF">2016-11-25T20:36:16Z</dcterms:created>
  <dcterms:modified xsi:type="dcterms:W3CDTF">2022-10-03T10:50:40Z</dcterms:modified>
</cp:coreProperties>
</file>