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91" r:id="rId2"/>
    <p:sldId id="258" r:id="rId3"/>
    <p:sldId id="263" r:id="rId4"/>
    <p:sldId id="297" r:id="rId5"/>
    <p:sldId id="314" r:id="rId6"/>
    <p:sldId id="298" r:id="rId7"/>
    <p:sldId id="299" r:id="rId8"/>
    <p:sldId id="324" r:id="rId9"/>
    <p:sldId id="300" r:id="rId10"/>
    <p:sldId id="325" r:id="rId11"/>
    <p:sldId id="295" r:id="rId12"/>
    <p:sldId id="326" r:id="rId13"/>
    <p:sldId id="286" r:id="rId14"/>
    <p:sldId id="293" r:id="rId15"/>
    <p:sldId id="301" r:id="rId16"/>
    <p:sldId id="292" r:id="rId17"/>
    <p:sldId id="302" r:id="rId18"/>
    <p:sldId id="303" r:id="rId19"/>
    <p:sldId id="305" r:id="rId20"/>
    <p:sldId id="306" r:id="rId21"/>
    <p:sldId id="330" r:id="rId22"/>
    <p:sldId id="311" r:id="rId23"/>
    <p:sldId id="327" r:id="rId24"/>
    <p:sldId id="307" r:id="rId25"/>
    <p:sldId id="328" r:id="rId26"/>
    <p:sldId id="319" r:id="rId27"/>
    <p:sldId id="310" r:id="rId28"/>
    <p:sldId id="308" r:id="rId29"/>
    <p:sldId id="312" r:id="rId30"/>
    <p:sldId id="313" r:id="rId31"/>
    <p:sldId id="309" r:id="rId32"/>
    <p:sldId id="321" r:id="rId33"/>
    <p:sldId id="329" r:id="rId34"/>
    <p:sldId id="315" r:id="rId35"/>
    <p:sldId id="287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927DB84-C2E1-46DA-A590-172267FB00E1}">
          <p14:sldIdLst>
            <p14:sldId id="291"/>
            <p14:sldId id="258"/>
            <p14:sldId id="263"/>
            <p14:sldId id="297"/>
            <p14:sldId id="314"/>
            <p14:sldId id="298"/>
            <p14:sldId id="299"/>
            <p14:sldId id="324"/>
            <p14:sldId id="300"/>
            <p14:sldId id="325"/>
            <p14:sldId id="295"/>
          </p14:sldIdLst>
        </p14:section>
        <p14:section name="Oddíl bez názvu" id="{7C1A206E-13CA-4BBE-BFA4-77F97E72DCED}">
          <p14:sldIdLst>
            <p14:sldId id="326"/>
            <p14:sldId id="286"/>
            <p14:sldId id="293"/>
            <p14:sldId id="301"/>
            <p14:sldId id="292"/>
            <p14:sldId id="302"/>
            <p14:sldId id="303"/>
            <p14:sldId id="305"/>
            <p14:sldId id="306"/>
            <p14:sldId id="330"/>
            <p14:sldId id="311"/>
            <p14:sldId id="327"/>
            <p14:sldId id="307"/>
            <p14:sldId id="328"/>
            <p14:sldId id="319"/>
            <p14:sldId id="310"/>
            <p14:sldId id="308"/>
            <p14:sldId id="312"/>
            <p14:sldId id="313"/>
            <p14:sldId id="309"/>
            <p14:sldId id="321"/>
            <p14:sldId id="329"/>
            <p14:sldId id="315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1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71901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353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MSP v roce 2018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20204"/>
              </p:ext>
            </p:extLst>
          </p:nvPr>
        </p:nvGraphicFramePr>
        <p:xfrm>
          <a:off x="736981" y="1992574"/>
          <a:ext cx="9034817" cy="338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87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4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91570" y="233271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Pojem CRM?</a:t>
            </a:r>
          </a:p>
        </p:txBody>
      </p:sp>
      <p:pic>
        <p:nvPicPr>
          <p:cNvPr id="1026" name="Picture 2" descr="CRM, koncepce řízení vztah zákazníka — Stock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4" y="2442902"/>
            <a:ext cx="3401532" cy="256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301941" y="5635506"/>
            <a:ext cx="24111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https://www.obrazky.cz/?q=z%C3%A1kaznick%C3%A9+vztahy&amp;sgId=9eEzknCR6AQupBkCQXu94OwoknLvknqjkiLiYG-Mkq%3D%3D&amp;thru=&amp;aq=#id=dbcc631368e844aa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2087" y="609717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257943"/>
            <a:ext cx="7909841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pojem CRM se začal zhruba používat v 90. letech 20. století (Dohnal, 2002, s. 31).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zkratka CRM se používala jako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Customer Relationship Management až po </a:t>
            </a:r>
            <a:r>
              <a:rPr lang="en-US" sz="3200" dirty="0">
                <a:solidFill>
                  <a:srgbClr val="008080"/>
                </a:solidFill>
              </a:rPr>
              <a:t>Customer Relationship Marketing (</a:t>
            </a:r>
            <a:r>
              <a:rPr lang="en-US" sz="3200" dirty="0" err="1">
                <a:solidFill>
                  <a:srgbClr val="008080"/>
                </a:solidFill>
              </a:rPr>
              <a:t>Buttle</a:t>
            </a:r>
            <a:r>
              <a:rPr lang="en-US" sz="3200" dirty="0">
                <a:solidFill>
                  <a:srgbClr val="008080"/>
                </a:solidFill>
              </a:rPr>
              <a:t>, 2009, s. 3). </a:t>
            </a:r>
            <a:endParaRPr lang="cs-CZ" sz="3200" dirty="0">
              <a:solidFill>
                <a:srgbClr val="00808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 err="1">
                <a:solidFill>
                  <a:srgbClr val="FF0000"/>
                </a:solidFill>
              </a:rPr>
              <a:t>K</a:t>
            </a:r>
            <a:r>
              <a:rPr lang="en-US" sz="3200" b="1" dirty="0">
                <a:solidFill>
                  <a:srgbClr val="FF0000"/>
                </a:solidFill>
              </a:rPr>
              <a:t>do </a:t>
            </a:r>
            <a:r>
              <a:rPr lang="en-US" sz="3200" b="1" dirty="0" err="1">
                <a:solidFill>
                  <a:srgbClr val="FF0000"/>
                </a:solidFill>
              </a:rPr>
              <a:t>přišel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první</a:t>
            </a:r>
            <a:r>
              <a:rPr lang="en-US" sz="3200" b="1" dirty="0">
                <a:solidFill>
                  <a:srgbClr val="FF0000"/>
                </a:solidFill>
              </a:rPr>
              <a:t> s </a:t>
            </a:r>
            <a:r>
              <a:rPr lang="en-US" sz="3200" b="1" dirty="0" err="1">
                <a:solidFill>
                  <a:srgbClr val="FF0000"/>
                </a:solidFill>
              </a:rPr>
              <a:t>touto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zkratkou</a:t>
            </a:r>
            <a:r>
              <a:rPr lang="cs-CZ" sz="3200" b="1" dirty="0">
                <a:solidFill>
                  <a:srgbClr val="FF0000"/>
                </a:solidFill>
              </a:rPr>
              <a:t>?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Jedními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     </a:t>
            </a:r>
            <a:r>
              <a:rPr lang="en-US" sz="3200" dirty="0">
                <a:solidFill>
                  <a:srgbClr val="008080"/>
                </a:solidFill>
              </a:rPr>
              <a:t>z </a:t>
            </a:r>
            <a:r>
              <a:rPr lang="en-US" sz="3200" dirty="0" err="1">
                <a:solidFill>
                  <a:srgbClr val="008080"/>
                </a:solidFill>
              </a:rPr>
              <a:t>prvních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byl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Lehtinen</a:t>
            </a:r>
            <a:r>
              <a:rPr lang="en-US" sz="3200" dirty="0">
                <a:solidFill>
                  <a:srgbClr val="008080"/>
                </a:solidFill>
              </a:rPr>
              <a:t> se </a:t>
            </a:r>
            <a:r>
              <a:rPr lang="en-US" sz="3200" dirty="0" err="1">
                <a:solidFill>
                  <a:srgbClr val="008080"/>
                </a:solidFill>
              </a:rPr>
              <a:t>svými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kolegy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3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1819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Zkratka CRM – znalost či neznalost?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00650"/>
              </p:ext>
            </p:extLst>
          </p:nvPr>
        </p:nvGraphicFramePr>
        <p:xfrm>
          <a:off x="1009933" y="1965278"/>
          <a:ext cx="8802809" cy="3216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004">
                  <a:extLst>
                    <a:ext uri="{9D8B030D-6E8A-4147-A177-3AD203B41FA5}">
                      <a16:colId xmlns:a16="http://schemas.microsoft.com/office/drawing/2014/main" val="2969997460"/>
                    </a:ext>
                  </a:extLst>
                </a:gridCol>
                <a:gridCol w="1217361">
                  <a:extLst>
                    <a:ext uri="{9D8B030D-6E8A-4147-A177-3AD203B41FA5}">
                      <a16:colId xmlns:a16="http://schemas.microsoft.com/office/drawing/2014/main" val="3684383730"/>
                    </a:ext>
                  </a:extLst>
                </a:gridCol>
                <a:gridCol w="1217361">
                  <a:extLst>
                    <a:ext uri="{9D8B030D-6E8A-4147-A177-3AD203B41FA5}">
                      <a16:colId xmlns:a16="http://schemas.microsoft.com/office/drawing/2014/main" val="318365906"/>
                    </a:ext>
                  </a:extLst>
                </a:gridCol>
                <a:gridCol w="1217361">
                  <a:extLst>
                    <a:ext uri="{9D8B030D-6E8A-4147-A177-3AD203B41FA5}">
                      <a16:colId xmlns:a16="http://schemas.microsoft.com/office/drawing/2014/main" val="1705427268"/>
                    </a:ext>
                  </a:extLst>
                </a:gridCol>
                <a:gridCol w="1217361">
                  <a:extLst>
                    <a:ext uri="{9D8B030D-6E8A-4147-A177-3AD203B41FA5}">
                      <a16:colId xmlns:a16="http://schemas.microsoft.com/office/drawing/2014/main" val="3338091138"/>
                    </a:ext>
                  </a:extLst>
                </a:gridCol>
                <a:gridCol w="1217361">
                  <a:extLst>
                    <a:ext uri="{9D8B030D-6E8A-4147-A177-3AD203B41FA5}">
                      <a16:colId xmlns:a16="http://schemas.microsoft.com/office/drawing/2014/main" val="2384391354"/>
                    </a:ext>
                  </a:extLst>
                </a:gridCol>
              </a:tblGrid>
              <a:tr h="44030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91517"/>
                  </a:ext>
                </a:extLst>
              </a:tr>
              <a:tr h="5605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923392"/>
                  </a:ext>
                </a:extLst>
              </a:tr>
              <a:tr h="440301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82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22010"/>
                  </a:ext>
                </a:extLst>
              </a:tr>
              <a:tr h="440301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85493"/>
                  </a:ext>
                </a:extLst>
              </a:tr>
              <a:tr h="440301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17437"/>
                  </a:ext>
                </a:extLst>
              </a:tr>
              <a:tr h="440301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Velké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3413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9933" y="5622878"/>
            <a:ext cx="342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Mono - 2013</a:t>
            </a:r>
          </a:p>
        </p:txBody>
      </p:sp>
    </p:spTree>
    <p:extLst>
      <p:ext uri="{BB962C8B-B14F-4D97-AF65-F5344CB8AC3E}">
        <p14:creationId xmlns:p14="http://schemas.microsoft.com/office/powerpoint/2010/main" val="276349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775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Marketing vztahů a CRM není  totéž</a:t>
            </a:r>
          </a:p>
        </p:txBody>
      </p:sp>
      <p:pic>
        <p:nvPicPr>
          <p:cNvPr id="1028" name="Picture 4" descr="???????????????????????????????????????????????????????????????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714" y="1936204"/>
            <a:ext cx="4276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307773" y="5425286"/>
            <a:ext cx="24653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Ovál 6"/>
          <p:cNvSpPr/>
          <p:nvPr/>
        </p:nvSpPr>
        <p:spPr>
          <a:xfrm>
            <a:off x="625807" y="1723369"/>
            <a:ext cx="6539268" cy="33816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3043451" y="2149039"/>
            <a:ext cx="4121624" cy="224133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CRM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788024" y="2440361"/>
            <a:ext cx="2377051" cy="165868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Takticko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operativní řízení vztahů se zákazníky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1774209"/>
            <a:ext cx="9307774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V odborné literatuře najdeme řadu definic  od známých či méně známých autorů.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Většina definic obsahuje zásadní pojmy, jako jsou </a:t>
            </a:r>
            <a:r>
              <a:rPr lang="cs-CZ" sz="3200" b="1" dirty="0">
                <a:solidFill>
                  <a:srgbClr val="008080"/>
                </a:solidFill>
              </a:rPr>
              <a:t>koncepty, technologie, organizace, procesy, kooperace, chování zákazníků a tvorba hodnoty.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Začátky CRM jsou spojeny hlavně s technologiemi (</a:t>
            </a:r>
            <a:r>
              <a:rPr lang="cs-CZ" sz="3200" dirty="0" err="1">
                <a:solidFill>
                  <a:srgbClr val="008080"/>
                </a:solidFill>
              </a:rPr>
              <a:t>Chromčáková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Starzyczná</a:t>
            </a:r>
            <a:r>
              <a:rPr lang="cs-CZ" sz="3200" dirty="0">
                <a:solidFill>
                  <a:srgbClr val="008080"/>
                </a:solidFill>
              </a:rPr>
              <a:t>,  2018).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15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1774209"/>
            <a:ext cx="9307774" cy="3816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Jedna z posledních definic:</a:t>
            </a:r>
          </a:p>
          <a:p>
            <a:r>
              <a:rPr lang="cs-CZ" sz="3200" dirty="0">
                <a:solidFill>
                  <a:srgbClr val="008080"/>
                </a:solidFill>
              </a:rPr>
              <a:t>CRM je hlavní obchodní strategií, která integruje interní procesy a funkce a externí sítě, vytváří a přináší hodnotu pro cílené zákazníky se ziskem. Je založena na vysoce kvalitních údajích týkajících se zákazníků a je zprostředkována informačními technologiemi (</a:t>
            </a:r>
            <a:r>
              <a:rPr lang="cs-CZ" sz="3200" dirty="0" err="1">
                <a:solidFill>
                  <a:srgbClr val="008080"/>
                </a:solidFill>
              </a:rPr>
              <a:t>Buttle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Maklan</a:t>
            </a:r>
            <a:r>
              <a:rPr lang="cs-CZ" sz="3200" dirty="0">
                <a:solidFill>
                  <a:srgbClr val="008080"/>
                </a:solidFill>
              </a:rPr>
              <a:t>, 2015).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76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Jaké jsou úkoly CRM?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5" y="1624553"/>
            <a:ext cx="9736713" cy="4298575"/>
          </a:xfrm>
          <a:prstGeom prst="rect">
            <a:avLst/>
          </a:prstGeom>
          <a:solidFill>
            <a:srgbClr val="FFFF99"/>
          </a:solidFill>
          <a:ln w="76200">
            <a:solidFill>
              <a:srgbClr val="339966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72836" y="629688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https://www.obrazky.cz/?q=z%C3%A1kaznick%C3%A9%20vztahy#utm_content=lista&amp;utm_term=z%C3%A1kaznick%C3%A9%20vztahy&amp;utm_medium=link&amp;utm_source=undefined&amp;id=0c1fd2f9f3e2759c</a:t>
            </a:r>
          </a:p>
        </p:txBody>
      </p:sp>
    </p:spTree>
    <p:extLst>
      <p:ext uri="{BB962C8B-B14F-4D97-AF65-F5344CB8AC3E}">
        <p14:creationId xmlns:p14="http://schemas.microsoft.com/office/powerpoint/2010/main" val="3717346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4558"/>
              </p:ext>
            </p:extLst>
          </p:nvPr>
        </p:nvGraphicFramePr>
        <p:xfrm>
          <a:off x="499120" y="1793448"/>
          <a:ext cx="10740789" cy="407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849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9849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81091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36168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Difference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diferencované řízení vztahů se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31268"/>
                  </a:ext>
                </a:extLst>
              </a:tr>
              <a:tr h="71501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Electronic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pomocí elektronických kontaktů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37120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L-CRM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Leading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vedení zákaznických vztahů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99493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Key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Custromer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klíčovými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9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8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31917"/>
              </p:ext>
            </p:extLst>
          </p:nvPr>
        </p:nvGraphicFramePr>
        <p:xfrm>
          <a:off x="526418" y="1624553"/>
          <a:ext cx="10713491" cy="4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751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0751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71989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2099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7820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Partner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partnery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09643"/>
                  </a:ext>
                </a:extLst>
              </a:tr>
              <a:tr h="83983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Social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prostřednictvím tvorby sociálních sítí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91721"/>
                  </a:ext>
                </a:extLst>
              </a:tr>
              <a:tr h="62987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Value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              na základě tvorby hodnoty.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7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6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12725" cy="87682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PRM - řízení vztahů s partnery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54842" y="1624084"/>
            <a:ext cx="11204811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PRM se odehrává na B2B trzích mezi dodavateli a odběrateli, tedy v </a:t>
            </a:r>
            <a:r>
              <a:rPr lang="cs-CZ" sz="3200" b="1" dirty="0">
                <a:solidFill>
                  <a:srgbClr val="FF0000"/>
                </a:solidFill>
              </a:rPr>
              <a:t>distribučních kanálech</a:t>
            </a:r>
            <a:r>
              <a:rPr lang="cs-CZ" sz="3200" dirty="0">
                <a:solidFill>
                  <a:srgbClr val="008080"/>
                </a:solidFill>
              </a:rPr>
              <a:t>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Rozvinutější podniky vnímají své prostředníky jako zákazníky a partnery, proto používají přístup PRM k vytvoření dlouhodobých vztahů se členy distribučního kanálu.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Cílem podniku je přesvědčit své partnery v distribučním kanále, že mohou dosáhnout lepších výsledků, pokud budou spolupracovat, jako součást kohézního systému poskytujícímu hodnotu (</a:t>
            </a:r>
            <a:r>
              <a:rPr lang="cs-CZ" sz="3200" dirty="0" err="1">
                <a:solidFill>
                  <a:srgbClr val="008080"/>
                </a:solidFill>
              </a:rPr>
              <a:t>Kotler</a:t>
            </a:r>
            <a:r>
              <a:rPr lang="cs-CZ" sz="3200" dirty="0">
                <a:solidFill>
                  <a:srgbClr val="008080"/>
                </a:solidFill>
              </a:rPr>
              <a:t> et al, 2007, s. 987).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70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200" b="1" cap="all" dirty="0"/>
              <a:t>CRM a jeho podstata, přínosy</a:t>
            </a:r>
          </a:p>
          <a:p>
            <a:pPr lvl="0"/>
            <a:r>
              <a:rPr lang="cs-CZ" sz="4200" b="1" cap="all" dirty="0"/>
              <a:t>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212932"/>
            <a:ext cx="4806091" cy="25228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>
                <a:solidFill>
                  <a:srgbClr val="008080"/>
                </a:solidFill>
              </a:rPr>
              <a:t>Cílem přednášky je pochopit podstatu CRM neboli řízení vztahů se zákazníky, jeho typologii,  přínosy a bariéry</a:t>
            </a:r>
          </a:p>
          <a:p>
            <a:pPr marL="0" indent="0" algn="ctr">
              <a:buNone/>
            </a:pPr>
            <a:r>
              <a:rPr lang="cs-CZ" b="1" i="1" dirty="0">
                <a:solidFill>
                  <a:srgbClr val="002060"/>
                </a:solidFill>
              </a:rPr>
              <a:t> </a:t>
            </a:r>
            <a:endParaRPr lang="en-GB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5316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88075" y="1799869"/>
            <a:ext cx="10857932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8080"/>
                </a:solidFill>
              </a:rPr>
              <a:t>Správa partnerských vztahů (PRM) je </a:t>
            </a:r>
            <a:r>
              <a:rPr lang="cs-CZ" sz="2400" b="1" dirty="0">
                <a:solidFill>
                  <a:srgbClr val="008080"/>
                </a:solidFill>
              </a:rPr>
              <a:t>kombinací</a:t>
            </a:r>
            <a:r>
              <a:rPr lang="cs-CZ" sz="2400" dirty="0">
                <a:solidFill>
                  <a:srgbClr val="008080"/>
                </a:solidFill>
              </a:rPr>
              <a:t> softwaru, procesů a strategií, které podniky používají k zefektivnění obchodních procesů s partnery, kteří prodávají své produkty.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Systémy PRM obvykle obsahují </a:t>
            </a:r>
            <a:r>
              <a:rPr lang="cs-CZ" sz="2400" b="1" dirty="0">
                <a:solidFill>
                  <a:srgbClr val="008080"/>
                </a:solidFill>
              </a:rPr>
              <a:t>partnerský portál, databázi zákazníků a další nástroje</a:t>
            </a:r>
            <a:r>
              <a:rPr lang="cs-CZ" sz="2400" dirty="0">
                <a:solidFill>
                  <a:srgbClr val="008080"/>
                </a:solidFill>
              </a:rPr>
              <a:t>, které umožňují společnostem a partnerům spravovat potenciální zákazníky, výnosy, příležitosti a prodejní metriky. Systémy řízení vztahů s partnery také sledují inventář, tvorbu cen, diskontování a operace.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Mnoho společností spoléhá na </a:t>
            </a:r>
            <a:r>
              <a:rPr lang="cs-CZ" sz="2400" b="1" dirty="0">
                <a:solidFill>
                  <a:srgbClr val="008080"/>
                </a:solidFill>
              </a:rPr>
              <a:t>partnerské společnosti</a:t>
            </a:r>
            <a:r>
              <a:rPr lang="cs-CZ" sz="2400" dirty="0">
                <a:solidFill>
                  <a:srgbClr val="008080"/>
                </a:solidFill>
              </a:rPr>
              <a:t>, které jim pomáhají prodávat jejich produkty a jsou součástí strategie kanálu. Tyto </a:t>
            </a:r>
            <a:r>
              <a:rPr lang="cs-CZ" sz="2400" b="1" dirty="0">
                <a:solidFill>
                  <a:srgbClr val="008080"/>
                </a:solidFill>
              </a:rPr>
              <a:t>nepřímé kanály </a:t>
            </a:r>
            <a:r>
              <a:rPr lang="cs-CZ" sz="2400" dirty="0">
                <a:solidFill>
                  <a:srgbClr val="008080"/>
                </a:solidFill>
              </a:rPr>
              <a:t>mohou zahrnovat maloobchodníky, konzultanty, poskytovatele spravovaných služeb,  výrobců originálních zařízení nebo nezávislých dodavatelů softwaru. Zavedení systému řízení partnerských vztahů pomáhá správcům kanálů zefektivnit všechny procesy prodeje partnerů a minimalizovat duplicitu v rámci systému.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05266" y="810339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</p:spTree>
    <p:extLst>
      <p:ext uri="{BB962C8B-B14F-4D97-AF65-F5344CB8AC3E}">
        <p14:creationId xmlns:p14="http://schemas.microsoft.com/office/powerpoint/2010/main" val="834159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53167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</a:t>
            </a:r>
            <a:br>
              <a:rPr lang="cs-CZ" sz="3600" b="1" dirty="0">
                <a:solidFill>
                  <a:srgbClr val="FF0000"/>
                </a:solidFill>
                <a:latin typeface="+mn-lt"/>
              </a:rPr>
            </a:br>
            <a:r>
              <a:rPr lang="cs-CZ" sz="3600" b="1" dirty="0">
                <a:solidFill>
                  <a:srgbClr val="FF0000"/>
                </a:solidFill>
                <a:latin typeface="+mn-lt"/>
              </a:rPr>
              <a:t>Přímý </a:t>
            </a:r>
            <a:r>
              <a:rPr lang="cs-CZ" sz="3600" b="1">
                <a:solidFill>
                  <a:srgbClr val="FF0000"/>
                </a:solidFill>
                <a:latin typeface="+mn-lt"/>
              </a:rPr>
              <a:t>distribuční kanál</a:t>
            </a:r>
            <a:br>
              <a:rPr lang="cs-CZ" sz="3600" b="1">
                <a:solidFill>
                  <a:srgbClr val="FF0000"/>
                </a:solidFill>
                <a:latin typeface="+mn-lt"/>
              </a:rPr>
            </a:br>
            <a:r>
              <a:rPr lang="cs-CZ" sz="3600" b="1">
                <a:solidFill>
                  <a:srgbClr val="FF0000"/>
                </a:solidFill>
                <a:latin typeface="+mn-lt"/>
              </a:rPr>
              <a:t>Nepřímý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distribuční kanál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305266" y="810339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284B8B-9259-4C54-83EA-3CB3C774706E}"/>
              </a:ext>
            </a:extLst>
          </p:cNvPr>
          <p:cNvSpPr txBox="1"/>
          <p:nvPr/>
        </p:nvSpPr>
        <p:spPr>
          <a:xfrm>
            <a:off x="1092371" y="2905780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0F24CDB-BA15-49FB-9C49-471A6E08FAB0}"/>
              </a:ext>
            </a:extLst>
          </p:cNvPr>
          <p:cNvSpPr/>
          <p:nvPr/>
        </p:nvSpPr>
        <p:spPr>
          <a:xfrm>
            <a:off x="3906982" y="3038764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F819BF-4AE8-4906-8A09-61A3AF5F2D7C}"/>
              </a:ext>
            </a:extLst>
          </p:cNvPr>
          <p:cNvSpPr txBox="1"/>
          <p:nvPr/>
        </p:nvSpPr>
        <p:spPr>
          <a:xfrm>
            <a:off x="9307774" y="2561710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C16530-5CDC-42B2-B6F3-63A0D124BF52}"/>
              </a:ext>
            </a:extLst>
          </p:cNvPr>
          <p:cNvSpPr txBox="1"/>
          <p:nvPr/>
        </p:nvSpPr>
        <p:spPr>
          <a:xfrm>
            <a:off x="1092371" y="4083926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F2A25B0-9F3D-4059-8845-10B2A2BEB1B2}"/>
              </a:ext>
            </a:extLst>
          </p:cNvPr>
          <p:cNvSpPr/>
          <p:nvPr/>
        </p:nvSpPr>
        <p:spPr>
          <a:xfrm>
            <a:off x="3862248" y="4290118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FE80477-6E3D-4BD9-82CD-5D2AE9682BE1}"/>
              </a:ext>
            </a:extLst>
          </p:cNvPr>
          <p:cNvSpPr txBox="1"/>
          <p:nvPr/>
        </p:nvSpPr>
        <p:spPr>
          <a:xfrm>
            <a:off x="9307773" y="3653039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4F5280F-7E2E-4E4C-96B1-8C49EB7CA2C9}"/>
              </a:ext>
            </a:extLst>
          </p:cNvPr>
          <p:cNvSpPr txBox="1"/>
          <p:nvPr/>
        </p:nvSpPr>
        <p:spPr>
          <a:xfrm>
            <a:off x="4765963" y="3640565"/>
            <a:ext cx="336203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Partnerské společnosti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DEA2430-EE22-4456-B36B-FF1995150141}"/>
              </a:ext>
            </a:extLst>
          </p:cNvPr>
          <p:cNvSpPr txBox="1"/>
          <p:nvPr/>
        </p:nvSpPr>
        <p:spPr>
          <a:xfrm>
            <a:off x="5513384" y="4784436"/>
            <a:ext cx="186719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Obchodníci</a:t>
            </a:r>
          </a:p>
          <a:p>
            <a:pPr algn="ctr"/>
            <a:r>
              <a:rPr lang="cs-CZ" sz="2400" dirty="0"/>
              <a:t>(VO, MO)</a:t>
            </a:r>
          </a:p>
        </p:txBody>
      </p:sp>
    </p:spTree>
    <p:extLst>
      <p:ext uri="{BB962C8B-B14F-4D97-AF65-F5344CB8AC3E}">
        <p14:creationId xmlns:p14="http://schemas.microsoft.com/office/powerpoint/2010/main" val="4066654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4529" y="1793448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</a:t>
            </a: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spokojený zákazník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neuvažující o odchodu</a:t>
            </a:r>
          </a:p>
          <a:p>
            <a:pPr algn="just">
              <a:lnSpc>
                <a:spcPct val="107000"/>
              </a:lnSpc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bezproblémový běh podnikových procesů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komunikace mezi odděleními marketingu, prodeje a služeb, zvýšení efektivity týmové práce, zvýšení motivace zaměstnanců, více času na zákazníka, přístup k informacím v reálném čase, rychlé a spolehlivé předpovědi.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79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94655" y="1961639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vývoj produktu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 podle aktuálních potřeb zákazníka,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rychlý nárůst v kvalitě výrobků a služeb,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prodat více produktů, odlišení od konkurence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optimalizace nákladů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komunikaci,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správný výběr marketingových nástrojů (komunikace), větší počet kontaktů se zákazníky.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Přínosy CRM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55" y="1793448"/>
            <a:ext cx="4499354" cy="296109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258937" y="55760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https://www.systemonline.cz/it-pro-logistiku/spojeni-crm-a-logistiky.htm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5498" y="1643792"/>
            <a:ext cx="5633415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zlepšení konkurenční pozice na trhu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propojení všech obchodních procesů s logistickými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zvýšení spokojenosti podniků.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01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38313" y="21383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 – OPF - výzkum MSP (2015)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57610"/>
              </p:ext>
            </p:extLst>
          </p:nvPr>
        </p:nvGraphicFramePr>
        <p:xfrm>
          <a:off x="857250" y="1721112"/>
          <a:ext cx="10229849" cy="4666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693">
                  <a:extLst>
                    <a:ext uri="{9D8B030D-6E8A-4147-A177-3AD203B41FA5}">
                      <a16:colId xmlns:a16="http://schemas.microsoft.com/office/drawing/2014/main" val="3686532868"/>
                    </a:ext>
                  </a:extLst>
                </a:gridCol>
                <a:gridCol w="2839062">
                  <a:extLst>
                    <a:ext uri="{9D8B030D-6E8A-4147-A177-3AD203B41FA5}">
                      <a16:colId xmlns:a16="http://schemas.microsoft.com/office/drawing/2014/main" val="2420858450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2449571828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3522399362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2331512475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3298305378"/>
                    </a:ext>
                  </a:extLst>
                </a:gridCol>
              </a:tblGrid>
              <a:tr h="2971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Odpovědi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Ukazatel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Velikost firmy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60265"/>
                  </a:ext>
                </a:extLst>
              </a:tr>
              <a:tr h="609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Malý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Střední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94622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celkové rentability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3538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43,1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24822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06184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počtu loajálních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487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39,1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37,5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10353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59,1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74,2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48,3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35383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83311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25,0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25,0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7184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57621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Snížení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1402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47,1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27120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6370"/>
                  </a:ext>
                </a:extLst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09925" y="2655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8086"/>
              </p:ext>
            </p:extLst>
          </p:nvPr>
        </p:nvGraphicFramePr>
        <p:xfrm>
          <a:off x="857250" y="1772346"/>
          <a:ext cx="9815514" cy="4388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384">
                  <a:extLst>
                    <a:ext uri="{9D8B030D-6E8A-4147-A177-3AD203B41FA5}">
                      <a16:colId xmlns:a16="http://schemas.microsoft.com/office/drawing/2014/main" val="2286403668"/>
                    </a:ext>
                  </a:extLst>
                </a:gridCol>
                <a:gridCol w="2724072">
                  <a:extLst>
                    <a:ext uri="{9D8B030D-6E8A-4147-A177-3AD203B41FA5}">
                      <a16:colId xmlns:a16="http://schemas.microsoft.com/office/drawing/2014/main" val="568890746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541570425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297084423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53686515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203812430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nepřineslo požadovaný efekt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absolutní četnost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78797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relativní četnost v %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45,7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17,4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37,0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1088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03492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vyvolalo nespokojenost zaměstnanců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5081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4182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09800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Získání konkurenční výhody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4068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13,8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36,9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82909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9348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selhalo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5106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95637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1060"/>
                  </a:ext>
                </a:extLst>
              </a:tr>
              <a:tr h="2652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1153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90711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CRM- OPF - výzkum MSP (2015)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8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51520" y="286990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>
                <a:solidFill>
                  <a:srgbClr val="008080"/>
                </a:solidFill>
              </a:rPr>
              <a:t>Přínosy CRM pro zákazníka</a:t>
            </a:r>
            <a:endParaRPr lang="cs-CZ" sz="3600" b="1" dirty="0">
              <a:solidFill>
                <a:srgbClr val="00808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163454"/>
            <a:ext cx="7050032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zákazník si nejvíce cení individuálního přístupu 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zákazník oceňuje, že nedostává jen produkt a službu, ale další přidanou hodnotu, jako je příjemné prostředí, příjemné zacházení, poprodejní péčí a servis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vytvoření dostatečného prostoru pro zákazníka přispívá k jeho spokojenost.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46" y="1792762"/>
            <a:ext cx="3875964" cy="268860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756016" y="4872053"/>
            <a:ext cx="2483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https://www.publicdomainpictures.net/en/view-image.php?image=130356&amp;picture=&amp;jazyk=CS</a:t>
            </a:r>
          </a:p>
        </p:txBody>
      </p:sp>
    </p:spTree>
    <p:extLst>
      <p:ext uri="{BB962C8B-B14F-4D97-AF65-F5344CB8AC3E}">
        <p14:creationId xmlns:p14="http://schemas.microsoft.com/office/powerpoint/2010/main" val="2220994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50626" y="514967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Technologické přínosy CRM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0626" y="1717922"/>
            <a:ext cx="10713493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Hlavní přínosy se týkají objednávek: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zefektivnění objednávkového systému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zvýšení správnosti dat v objednávkách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úspora nákladů na vyřízení objednávek, na objem zásob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zrychlení kontroly a zkvalitnění řízení objednávkového systému, optimalizace času zpracování.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Přínos IS založeném na CRM: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podnik má více informací o zákaznících, zná lépe jejich potřeby, může lépe komunikovat se zákazníkem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informace jsou jednom místě, jejich analýza slouží strategickému rozhodování.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78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598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Reálné přínosy CRM v praxi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9493"/>
            <a:ext cx="915196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8080"/>
                </a:solidFill>
              </a:rPr>
              <a:t>Se systémem CRM je třeba neustále aktivně pracovat, rozvíjet a rozšiřovat tak jeho schopnosti.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546" y="2733301"/>
            <a:ext cx="11644779" cy="304698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Odborníci z praxe se vyjádřili následovně: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organizace se snaží mnohem více než v minulosti využívat data nashromážděná v CRM aplikacích k přípravě nových produktů, slevových akcí i k vylepšování zákaznických služeb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008080"/>
                </a:solidFill>
              </a:rPr>
              <a:t>CRM systém pomáhá určit, kde je na trhu největší potenciál a kde naopak firma zbytečně ztrácí peníze, bez CRM je obtížné měřit úspěšnost obchodu i marketingových kampaní.“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●napojení na klientské centrum (call centrum), automatická identifikace zákazníka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Trendy:  </a:t>
            </a:r>
            <a:r>
              <a:rPr lang="cs-CZ" sz="2400" dirty="0">
                <a:solidFill>
                  <a:srgbClr val="008080"/>
                </a:solidFill>
              </a:rPr>
              <a:t>firmy požadují jednoduchost zadávání relevantních dat do systému, úplnost a vyhodnocování, nástup tzv. CRM 2.0, neboli sociálního CRM, mobilní CRM.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0618" y="6203867"/>
            <a:ext cx="44413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191016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CRM a jeho podstata, přínosy 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78822" y="2496012"/>
            <a:ext cx="4247817" cy="215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Definice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Cíle a úkoly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Přínosy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Bariéry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2389" y="586854"/>
            <a:ext cx="955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Nasazení CRM ve velkých podnicích a MSP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2389" y="1582341"/>
            <a:ext cx="1061795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Velké společnosti </a:t>
            </a:r>
            <a:r>
              <a:rPr lang="cs-CZ" sz="2400" dirty="0">
                <a:solidFill>
                  <a:srgbClr val="008080"/>
                </a:solidFill>
              </a:rPr>
              <a:t>typu bankovních domů či velkých obchodních a distribučních firem: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rozsáhlé a komplexní systémy CRM provázané na své základní systémy</a:t>
            </a:r>
            <a:endParaRPr lang="cs-CZ" sz="2400" i="1" dirty="0">
              <a:solidFill>
                <a:srgbClr val="00808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2400" i="1" dirty="0">
                <a:solidFill>
                  <a:srgbClr val="008080"/>
                </a:solidFill>
              </a:rPr>
              <a:t>„CRM je u nich vnímáno jako obchodní modul, kdy kromě základních agend CRM jsou zahrnuty i agendy typu kampaň management, procesní podpora obchodních strategií anebo například agendy na podporu zvyšování loajality zákazníků.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2389" y="4609153"/>
            <a:ext cx="1061795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Menší společnosti</a:t>
            </a:r>
            <a:r>
              <a:rPr lang="cs-CZ" sz="2400" b="1" i="1" dirty="0">
                <a:solidFill>
                  <a:srgbClr val="008080"/>
                </a:solidFill>
              </a:rPr>
              <a:t>: </a:t>
            </a:r>
          </a:p>
          <a:p>
            <a:r>
              <a:rPr lang="cs-CZ" sz="2400" i="1" dirty="0">
                <a:solidFill>
                  <a:srgbClr val="008080"/>
                </a:solidFill>
              </a:rPr>
              <a:t>- vystačí se základním CRM systémem, který je schopen evidovat pouze kontakty, obchodní případy a interakce s klienty.“</a:t>
            </a:r>
            <a:r>
              <a:rPr lang="cs-CZ" sz="2400" dirty="0">
                <a:solidFill>
                  <a:srgbClr val="008080"/>
                </a:solidFill>
              </a:rPr>
              <a:t> </a:t>
            </a:r>
          </a:p>
        </p:txBody>
      </p:sp>
      <p:sp>
        <p:nvSpPr>
          <p:cNvPr id="8" name="Obdélník 7"/>
          <p:cNvSpPr/>
          <p:nvPr/>
        </p:nvSpPr>
        <p:spPr>
          <a:xfrm>
            <a:off x="7495873" y="5985503"/>
            <a:ext cx="374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227497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Bariéry CRM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4024" y="1624553"/>
            <a:ext cx="11054686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odborné literatuře jsou nejčastěji uváděny tyto překážky: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 </a:t>
            </a:r>
            <a:r>
              <a:rPr lang="cs-CZ" sz="2800" b="1" dirty="0">
                <a:solidFill>
                  <a:srgbClr val="008080"/>
                </a:solidFill>
              </a:rPr>
              <a:t>vrcholový  management </a:t>
            </a:r>
            <a:r>
              <a:rPr lang="cs-CZ" sz="2800" dirty="0">
                <a:solidFill>
                  <a:srgbClr val="008080"/>
                </a:solidFill>
              </a:rPr>
              <a:t>- brání správnému povědomí nebo samotné implementaci CRM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náročnost integrace </a:t>
            </a:r>
            <a:r>
              <a:rPr lang="cs-CZ" sz="2800" dirty="0">
                <a:solidFill>
                  <a:srgbClr val="008080"/>
                </a:solidFill>
              </a:rPr>
              <a:t>CRM do jádra marketingových procesů (</a:t>
            </a:r>
            <a:r>
              <a:rPr lang="cs-CZ" sz="2800" dirty="0" err="1">
                <a:solidFill>
                  <a:srgbClr val="008080"/>
                </a:solidFill>
              </a:rPr>
              <a:t>Saini</a:t>
            </a:r>
            <a:r>
              <a:rPr lang="cs-CZ" sz="2800" dirty="0">
                <a:solidFill>
                  <a:srgbClr val="008080"/>
                </a:solidFill>
              </a:rPr>
              <a:t> et al., 2010), koordinace lidí, technologie, investic…, špatná organizace prodeje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nejasné cíle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neuvědomování si konkrétních výhod – opomíjení dlouhodobosti</a:t>
            </a:r>
            <a:r>
              <a:rPr lang="cs-CZ" sz="2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/>
              <a:t>Liagkouras</a:t>
            </a:r>
            <a:r>
              <a:rPr lang="cs-CZ" dirty="0"/>
              <a:t> et al., 2014).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omezená znalost CRM </a:t>
            </a:r>
            <a:r>
              <a:rPr lang="cs-CZ" dirty="0" err="1"/>
              <a:t>Liagkouras</a:t>
            </a:r>
            <a:r>
              <a:rPr lang="cs-CZ" dirty="0"/>
              <a:t> et al., 2014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omezené technologické znalosti, technologická náročnost</a:t>
            </a:r>
            <a:endParaRPr lang="cs-CZ" sz="28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nedostatek finančních zdrojů.</a:t>
            </a:r>
            <a:r>
              <a:rPr lang="cs-CZ" dirty="0"/>
              <a:t> </a:t>
            </a:r>
            <a:r>
              <a:rPr lang="cs-CZ" dirty="0" err="1"/>
              <a:t>Alshawi</a:t>
            </a:r>
            <a:r>
              <a:rPr lang="cs-CZ" dirty="0"/>
              <a:t> et al., 2011</a:t>
            </a:r>
            <a:endParaRPr lang="cs-CZ" sz="2800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533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Náročnost zavádění CRM na zdroje, Výzkum OPF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96766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642067"/>
              </p:ext>
            </p:extLst>
          </p:nvPr>
        </p:nvGraphicFramePr>
        <p:xfrm>
          <a:off x="354843" y="1493018"/>
          <a:ext cx="10740786" cy="4682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339">
                  <a:extLst>
                    <a:ext uri="{9D8B030D-6E8A-4147-A177-3AD203B41FA5}">
                      <a16:colId xmlns:a16="http://schemas.microsoft.com/office/drawing/2014/main" val="3472534184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753606787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3674567445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1152647487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9636926"/>
                    </a:ext>
                  </a:extLst>
                </a:gridCol>
                <a:gridCol w="1226473">
                  <a:extLst>
                    <a:ext uri="{9D8B030D-6E8A-4147-A177-3AD203B41FA5}">
                      <a16:colId xmlns:a16="http://schemas.microsoft.com/office/drawing/2014/main" val="2505888260"/>
                    </a:ext>
                  </a:extLst>
                </a:gridCol>
              </a:tblGrid>
              <a:tr h="425711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Priority - náročnost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Výroba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srovnání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Služby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488273"/>
                  </a:ext>
                </a:extLst>
              </a:tr>
              <a:tr h="4257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83864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Finanční zdroje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3,15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6908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Výběr a školení pracovníků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3,43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3,69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3978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Organizace prodeje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3,04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0964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SW zabezpečení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2,89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8.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2,76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0669"/>
                  </a:ext>
                </a:extLst>
              </a:tr>
              <a:tr h="85142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Práce s informacemi a analýzami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3,75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3,78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58541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produktů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9115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3,59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3089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Jiné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7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706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491" y="200769"/>
            <a:ext cx="8838063" cy="91776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  <a:latin typeface="+mn-lt"/>
              </a:rPr>
              <a:t>Bariéry CRM – odpor k novým technologiím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7546" y="1225689"/>
            <a:ext cx="11644780" cy="526297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Bariérou zavádění CRM může být také odpor zaměstnanců k novým technologiím. Zaměstnanec pociťuje obavy, že ztratí přehled a kontrolu nad činnostmi. Problematicky někdy zaměstnanci vnímají nutnost sdílení informací, s dalšími zaměstnanci a odděleními. Považují to za určité omezení svobody. Pokud tento přístup volí více zaměstnanců, pak to může ohrozit celý projekt CRM.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Vědci také přišli na to, že když zaměstnanec se domnívá, že jeho svoboda je určitým způsobem ohrožena, pak v něm vznikne tzv. psychické sebezapření  či motivační napětí. Zaměstnanec se tak začne mobilizovat a snaží se původní svobodu získat. Pokud se mu to nepodaří, pak se u něho projeví beznaděj, která se může projevit v destruktivním působením na pracovní aktivity zaměstnance.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Odpor zaměstnance může růst. Jak se tomu bránit? Je třeba rozeznat odpor včas a eliminovat ho. Základem je diskuze, vysvětlování a řešení problémů, aby se zamezilo eskalaci. Je nutné vzbudit mezi zaměstnanci důvěru v systém CRM, protože hlavně oni s ním budou pracovat.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884868" y="6119336"/>
            <a:ext cx="587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http://www.crmportal.cz/redakcni/prekazky-pri-zavadeni-crm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51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98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Evoluční změny CRM v současnosti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81006" y="1402080"/>
            <a:ext cx="10964999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podniky budou </a:t>
            </a:r>
            <a:r>
              <a:rPr lang="cs-CZ" sz="3200" dirty="0">
                <a:solidFill>
                  <a:srgbClr val="FF0000"/>
                </a:solidFill>
              </a:rPr>
              <a:t>zrychlovat</a:t>
            </a:r>
            <a:r>
              <a:rPr lang="cs-CZ" sz="3200" dirty="0">
                <a:solidFill>
                  <a:srgbClr val="008080"/>
                </a:solidFill>
              </a:rPr>
              <a:t> zpracování dotazů a okamžitě řešit problémy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usilovat o získání </a:t>
            </a:r>
            <a:r>
              <a:rPr lang="cs-CZ" sz="3200" dirty="0">
                <a:solidFill>
                  <a:srgbClr val="FF0000"/>
                </a:solidFill>
              </a:rPr>
              <a:t>detailních znalostí </a:t>
            </a:r>
            <a:r>
              <a:rPr lang="cs-CZ" sz="3200" dirty="0">
                <a:solidFill>
                  <a:srgbClr val="008080"/>
                </a:solidFill>
              </a:rPr>
              <a:t>o zákaznících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zde pro své zákazníky, budou se jim </a:t>
            </a:r>
            <a:r>
              <a:rPr lang="cs-CZ" sz="3200" dirty="0">
                <a:solidFill>
                  <a:srgbClr val="FF0000"/>
                </a:solidFill>
              </a:rPr>
              <a:t>přizpůsobovat</a:t>
            </a:r>
            <a:r>
              <a:rPr lang="cs-CZ" sz="3200" dirty="0">
                <a:solidFill>
                  <a:srgbClr val="008080"/>
                </a:solidFill>
              </a:rPr>
              <a:t> a okamžitě pomáhat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zákazník bude očekávat </a:t>
            </a:r>
            <a:r>
              <a:rPr lang="cs-CZ" sz="3200" dirty="0">
                <a:solidFill>
                  <a:srgbClr val="FF0000"/>
                </a:solidFill>
              </a:rPr>
              <a:t>pohotovost firem </a:t>
            </a:r>
            <a:r>
              <a:rPr lang="cs-CZ" sz="3200" dirty="0">
                <a:solidFill>
                  <a:srgbClr val="008080"/>
                </a:solidFill>
              </a:rPr>
              <a:t>plných 24 hodin denně, 7 dní v týdnu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forma prodeje by měla být komplexní (multichannel, omnichannel), </a:t>
            </a:r>
            <a:r>
              <a:rPr lang="cs-CZ" sz="3200" dirty="0">
                <a:solidFill>
                  <a:srgbClr val="FF0000"/>
                </a:solidFill>
              </a:rPr>
              <a:t>více kanálový marketing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důležité bude, aby zákazník měl pocit </a:t>
            </a:r>
            <a:r>
              <a:rPr lang="cs-CZ" sz="3200" dirty="0">
                <a:solidFill>
                  <a:srgbClr val="FF0000"/>
                </a:solidFill>
              </a:rPr>
              <a:t>individuální péče</a:t>
            </a:r>
            <a:r>
              <a:rPr lang="cs-CZ" sz="3200" dirty="0">
                <a:solidFill>
                  <a:srgbClr val="008080"/>
                </a:solidFill>
              </a:rPr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693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3931" y="1605697"/>
            <a:ext cx="9630732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Definice CRM </a:t>
            </a:r>
            <a:r>
              <a:rPr lang="cs-CZ" sz="32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od užšího pojetí (technologie) k širšímu (komplexní strategie)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Typologie CRM-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dílčí pojetí CRM, D-CRM, E-CRM, L-CRM, K-CRM, PRM, S-CRM, V-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Přínosy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přínosy pro podnik, přínosy pro zákazníka, technologické přínosy, měření výsledků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Bariéry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bariéry při zavádění, bariéry při provozu CRM, charakter bariér, </a:t>
            </a:r>
            <a:r>
              <a:rPr lang="cs-CZ" sz="3200" b="1">
                <a:solidFill>
                  <a:srgbClr val="008080"/>
                </a:solidFill>
                <a:cs typeface="Arial" panose="020B0604020202020204" pitchFamily="34" charset="0"/>
              </a:rPr>
              <a:t>priority nároků.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4243"/>
            <a:ext cx="10776045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Počátky vztahů se zákazníky: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doba před průmyslovou revolucí, řemeslníci prodávali své výrobky, znali svoje zákazníky v okolí a jejich potřeby, často je znali osobně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informace o zákaznících si pečlivě uchovávali v paměti, či jednoduchým způsobem evidovali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při předávání řemesla  docházelo k předávání  zkušeností i informací o zákaznících z otce na syna.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467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Počátky řízení vztahů se zákazníky?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VektorovÃ© kreslenÃ­ modrÃ© postav potÅesenÃ­ ruk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72" y="2497539"/>
            <a:ext cx="2694484" cy="3464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" name="Oválný bublinový popisek 3"/>
          <p:cNvSpPr/>
          <p:nvPr/>
        </p:nvSpPr>
        <p:spPr>
          <a:xfrm>
            <a:off x="7318804" y="1131947"/>
            <a:ext cx="3125337" cy="1924334"/>
          </a:xfrm>
          <a:prstGeom prst="wedgeEllipseCallout">
            <a:avLst>
              <a:gd name="adj1" fmla="val -47471"/>
              <a:gd name="adj2" fmla="val 6391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Syn přejímá řemeslo a informace o zákaznících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520887" y="1690688"/>
            <a:ext cx="3125337" cy="1924334"/>
          </a:xfrm>
          <a:prstGeom prst="wedgeEllipseCallout">
            <a:avLst>
              <a:gd name="adj1" fmla="val 63010"/>
              <a:gd name="adj2" fmla="val 3554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Otec předává řemeslo a informace o zákaznících</a:t>
            </a:r>
          </a:p>
        </p:txBody>
      </p:sp>
    </p:spTree>
    <p:extLst>
      <p:ext uri="{BB962C8B-B14F-4D97-AF65-F5344CB8AC3E}">
        <p14:creationId xmlns:p14="http://schemas.microsoft.com/office/powerpoint/2010/main" val="241655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1855" y="1686113"/>
            <a:ext cx="11450471" cy="30162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Baťa za první republiky: 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firma Baťa se snažila monitorovat potřeby svých zákazníků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  době poklesu poptávky vycházeli prodejci z prodejen do jejich okolí  a navštěvovali domácnosti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 domácnostech zjišťovali počty členů, jejich pohlaví, věk, aby mohli odhadnout, jakým směrem se bude ubírat koupěschopná poptávka.  </a:t>
            </a:r>
          </a:p>
          <a:p>
            <a:pPr algn="just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159500"/>
            <a:ext cx="3835022" cy="188864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477606" y="770607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https://pxhere.com/cs/photo/851439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5" y="5013674"/>
            <a:ext cx="3111689" cy="184432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89632" y="1255979"/>
            <a:ext cx="21034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https://cs.m.wikipedia.org/wiki/Baťa</a:t>
            </a:r>
          </a:p>
        </p:txBody>
      </p:sp>
    </p:spTree>
    <p:extLst>
      <p:ext uri="{BB962C8B-B14F-4D97-AF65-F5344CB8AC3E}">
        <p14:creationId xmlns:p14="http://schemas.microsoft.com/office/powerpoint/2010/main" val="36801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037" y="1586576"/>
            <a:ext cx="10573775" cy="430887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Současná situace</a:t>
            </a:r>
            <a:r>
              <a:rPr lang="cs-CZ" sz="3200" dirty="0">
                <a:solidFill>
                  <a:srgbClr val="00808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trhy se zvětšily i zájmové oblasti podniků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řízením vztahů se zákazníky se zabývají podniky všech velikostních kategorií z různých odvětví národního hospodářství 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povědomí o řízení vztahů se zákazníky (CRM) je však v podnicích na různé úrovni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 vztahů se zákazníky vyžaduje promyšlenou strategii.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v roce 2010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36981" y="1992574"/>
          <a:ext cx="9553430" cy="301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7600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82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Velké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4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15734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sz="3600" b="1" kern="0" dirty="0">
                <a:solidFill>
                  <a:srgbClr val="FF0000"/>
                </a:solidFill>
                <a:latin typeface="+mn-lt"/>
              </a:rPr>
              <a:t>Povědomí o CRM </a:t>
            </a:r>
            <a:r>
              <a:rPr lang="cs-CZ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výzkum českých firem-MSP, 2015, OPF</a:t>
            </a:r>
            <a:endParaRPr lang="en-GB" sz="3600" b="1" kern="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86173"/>
              </p:ext>
            </p:extLst>
          </p:nvPr>
        </p:nvGraphicFramePr>
        <p:xfrm>
          <a:off x="729018" y="1690688"/>
          <a:ext cx="9970825" cy="455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0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4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Absolutní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8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Výsledky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Ano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537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73,0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Ne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732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Absence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34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2631</Words>
  <Application>Microsoft Office PowerPoint</Application>
  <PresentationFormat>Širokoúhlá obrazovka</PresentationFormat>
  <Paragraphs>530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Název prezentace</vt:lpstr>
      <vt:lpstr>Prezentace aplikace PowerPoint</vt:lpstr>
      <vt:lpstr>Prezentace aplikace PowerPoint</vt:lpstr>
      <vt:lpstr>Řízení vztahů se zákazníky</vt:lpstr>
      <vt:lpstr>Počátky řízení vztahů se zákazníky?</vt:lpstr>
      <vt:lpstr>Řízení vztahů se zákazníky</vt:lpstr>
      <vt:lpstr>Řízení vztahů se zákazníky</vt:lpstr>
      <vt:lpstr>Znalost CRM - Výzkum v roce 2010</vt:lpstr>
      <vt:lpstr>Povědomí o CRM - výzkum českých firem-MSP, 2015, OPF</vt:lpstr>
      <vt:lpstr>Znalost CRM - Výzkum MSP v roce 2018</vt:lpstr>
      <vt:lpstr>Prezentace aplikace PowerPoint</vt:lpstr>
      <vt:lpstr>Zkratka CRM – znalost či neznalost?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PRM - řízení vztahů s partnery</vt:lpstr>
      <vt:lpstr>PRM – případová studie</vt:lpstr>
      <vt:lpstr>PRM – případová studie Přímý distribuční kanál Nepřímý distribuční kanál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Reálné přínosy CRM v praxi – případová studie</vt:lpstr>
      <vt:lpstr>Prezentace aplikace PowerPoint</vt:lpstr>
      <vt:lpstr>Prezentace aplikace PowerPoint</vt:lpstr>
      <vt:lpstr>Náročnost zavádění CRM na zdroje, Výzkum OPF</vt:lpstr>
      <vt:lpstr>Bariéry CRM – odpor k novým technologiím – případová studie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164</cp:revision>
  <dcterms:created xsi:type="dcterms:W3CDTF">2016-11-25T20:36:16Z</dcterms:created>
  <dcterms:modified xsi:type="dcterms:W3CDTF">2022-09-08T09:54:42Z</dcterms:modified>
</cp:coreProperties>
</file>