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91" r:id="rId2"/>
    <p:sldId id="258" r:id="rId3"/>
    <p:sldId id="263" r:id="rId4"/>
    <p:sldId id="286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11" r:id="rId17"/>
    <p:sldId id="321" r:id="rId18"/>
    <p:sldId id="305" r:id="rId19"/>
    <p:sldId id="306" r:id="rId20"/>
    <p:sldId id="307" r:id="rId21"/>
    <p:sldId id="308" r:id="rId22"/>
    <p:sldId id="309" r:id="rId23"/>
    <p:sldId id="310" r:id="rId24"/>
    <p:sldId id="312" r:id="rId25"/>
    <p:sldId id="313" r:id="rId26"/>
    <p:sldId id="314" r:id="rId27"/>
    <p:sldId id="322" r:id="rId28"/>
    <p:sldId id="316" r:id="rId29"/>
    <p:sldId id="317" r:id="rId30"/>
    <p:sldId id="318" r:id="rId31"/>
    <p:sldId id="319" r:id="rId32"/>
    <p:sldId id="287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7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mmons.wikimedia.org/wiki/File:LIDL_prodejna_-_maso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s://cs.wikipedia.org/wiki/Lid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rgbClr val="0080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Vztahový marketing a CRM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</a:t>
            </a:r>
            <a:r>
              <a:rPr lang="cs-CZ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Starzyczná</a:t>
            </a:r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  <a:p>
            <a:pPr algn="ctr"/>
            <a:endParaRPr lang="cs-CZ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80668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3134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Hodnocení vlastností výrobků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125333"/>
              </p:ext>
            </p:extLst>
          </p:nvPr>
        </p:nvGraphicFramePr>
        <p:xfrm>
          <a:off x="838200" y="2169995"/>
          <a:ext cx="7807051" cy="3929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3601">
                  <a:extLst>
                    <a:ext uri="{9D8B030D-6E8A-4147-A177-3AD203B41FA5}">
                      <a16:colId xmlns:a16="http://schemas.microsoft.com/office/drawing/2014/main" val="1014326764"/>
                    </a:ext>
                  </a:extLst>
                </a:gridCol>
                <a:gridCol w="1913882">
                  <a:extLst>
                    <a:ext uri="{9D8B030D-6E8A-4147-A177-3AD203B41FA5}">
                      <a16:colId xmlns:a16="http://schemas.microsoft.com/office/drawing/2014/main" val="1243602152"/>
                    </a:ext>
                  </a:extLst>
                </a:gridCol>
                <a:gridCol w="1914784">
                  <a:extLst>
                    <a:ext uri="{9D8B030D-6E8A-4147-A177-3AD203B41FA5}">
                      <a16:colId xmlns:a16="http://schemas.microsoft.com/office/drawing/2014/main" val="3565328557"/>
                    </a:ext>
                  </a:extLst>
                </a:gridCol>
                <a:gridCol w="1914784">
                  <a:extLst>
                    <a:ext uri="{9D8B030D-6E8A-4147-A177-3AD203B41FA5}">
                      <a16:colId xmlns:a16="http://schemas.microsoft.com/office/drawing/2014/main" val="1043557488"/>
                    </a:ext>
                  </a:extLst>
                </a:gridCol>
              </a:tblGrid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Vlastnosti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Výrobek A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Výrobek B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Výrobek C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63093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Funkce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084410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Výkon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017761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Design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15489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Cena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26896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……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918337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38200" y="1305314"/>
            <a:ext cx="5658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Rozhodovací analýza</a:t>
            </a:r>
          </a:p>
        </p:txBody>
      </p:sp>
    </p:spTree>
    <p:extLst>
      <p:ext uri="{BB962C8B-B14F-4D97-AF65-F5344CB8AC3E}">
        <p14:creationId xmlns:p14="http://schemas.microsoft.com/office/powerpoint/2010/main" val="28110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181" y="-67217"/>
            <a:ext cx="867429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Atributy hodnoty pro zákazníka na B2C trhu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197" y="31619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46971" y="884412"/>
            <a:ext cx="8176594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 týká se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spotřebitelů v maloobchodě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hodnota se týká: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● hlavně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produktu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(obchodního sortimentu) a všech ostatních nástrojů marketingového  mixu 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●● 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ceny 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 úrovně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komunikace 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●● typu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prodejny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kde nakupuje (samoobsluha, pultová prodejna…, supermarket, hypermarket)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●● zákazníka oslovuje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exteriér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prodejny i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interiér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celková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nákupní atmosféra 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●● prodejního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procesu, lidí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obsluhy, pokladní, pracovníků v informačních  centrech …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●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dostupnost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prodejny a její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lokalizace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cs-CZ" sz="28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1A22E47-D804-4FD0-99BD-EFDC18A13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159397" y="1319216"/>
            <a:ext cx="2641599" cy="219668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F800248-C063-44C3-A775-3BA24C6F66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940800" y="4065953"/>
            <a:ext cx="3004229" cy="189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4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28630" cy="737961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Atributy hodnoty pro zákazníka na B2B trhu (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partnerské společnosti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)</a:t>
            </a:r>
            <a:endParaRPr lang="cs-CZ" sz="3600" b="1" dirty="0"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44022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5545" y="1171915"/>
            <a:ext cx="10657114" cy="55595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 se týká trhu B2B, tam se objevují další atributy, což je dáno charakterem partnerů, kteří spolu jednají.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produkt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případně značka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hodnota samotného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vztahu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požitek z 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obchodního jednání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či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image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podniku.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Nákladová stránka se týká také cen, ztrát, obětí. Svoji roli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hraje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důvěra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(viz PRM).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42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086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Hodnota zákazníka pro podnik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296063" y="1674744"/>
            <a:ext cx="52832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FF0000"/>
                </a:solidFill>
              </a:rPr>
              <a:t>Kdo je ziskovým zákazníkem? </a:t>
            </a:r>
          </a:p>
        </p:txBody>
      </p:sp>
      <p:sp>
        <p:nvSpPr>
          <p:cNvPr id="5" name="Obdélník 4"/>
          <p:cNvSpPr/>
          <p:nvPr/>
        </p:nvSpPr>
        <p:spPr>
          <a:xfrm>
            <a:off x="609601" y="2531296"/>
            <a:ext cx="10508342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Jedinec, domácnost, nebo organizace, kteří v průběhu času zajišťují tok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příjmů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 požadovanou částku, která je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vyšší než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kolik představuje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součet nákladů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na jeho přilákání, získání a obsluhu za stejnou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dobu.  Podniky zpracovávají analýzy ziskovosti, které napomáhají rozdělit zákazníky na ziskové a neziskové. </a:t>
            </a:r>
            <a:endParaRPr lang="cs-CZ" sz="3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70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722257" cy="98470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Kdo je ziskovým zákazníkem?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36601" y="1101505"/>
            <a:ext cx="7964054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nejziskovějšími zákazníky nemusí být ti největší, kteří obvykle vyžadují  příliš mnoho služeb a vysoké slevy</a:t>
            </a:r>
          </a:p>
          <a:p>
            <a:endParaRPr lang="cs-CZ" sz="32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nejmenší zákazníci naopak platí za zboží plné ceny a žádají si minimum služeb. Náklady na spolupráci s nimi ale jejich ziskovost snižují </a:t>
            </a:r>
          </a:p>
          <a:p>
            <a:endParaRPr lang="cs-CZ" sz="32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Kotler také upozorňuje, že podnik může zvýšit svou ziskovost, pokud opustí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nejhorší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zákazníky. </a:t>
            </a: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D75A966-B046-487A-B476-1EF221F55412}"/>
              </a:ext>
            </a:extLst>
          </p:cNvPr>
          <p:cNvSpPr txBox="1"/>
          <p:nvPr/>
        </p:nvSpPr>
        <p:spPr>
          <a:xfrm>
            <a:off x="9118599" y="5430982"/>
            <a:ext cx="2336800" cy="800219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>
                <a:solidFill>
                  <a:srgbClr val="FF0000"/>
                </a:solidFill>
              </a:rPr>
              <a:t>Porfoliová</a:t>
            </a:r>
            <a:r>
              <a:rPr lang="cs-CZ" dirty="0">
                <a:solidFill>
                  <a:srgbClr val="FF0000"/>
                </a:solidFill>
              </a:rPr>
              <a:t> základna</a:t>
            </a:r>
          </a:p>
        </p:txBody>
      </p:sp>
    </p:spTree>
    <p:extLst>
      <p:ext uri="{BB962C8B-B14F-4D97-AF65-F5344CB8AC3E}">
        <p14:creationId xmlns:p14="http://schemas.microsoft.com/office/powerpoint/2010/main" val="398245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564086" cy="89761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3 přístupy odhadu hodnoty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08000" y="1493018"/>
            <a:ext cx="10034587" cy="50290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analýza odhadů jednoduchých proměnných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(objem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tržeb, objem a vývoj počtu zákazníků),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analýza tržeb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 tím spojených nákladů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statistická analýza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která vychází z předchozích dvou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analýz  a využívá model celoživotní hodnoty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zákazníka.</a:t>
            </a:r>
          </a:p>
        </p:txBody>
      </p:sp>
    </p:spTree>
    <p:extLst>
      <p:ext uri="{BB962C8B-B14F-4D97-AF65-F5344CB8AC3E}">
        <p14:creationId xmlns:p14="http://schemas.microsoft.com/office/powerpoint/2010/main" val="3058460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Celoživotní hodnota zákazníka</a:t>
            </a:r>
          </a:p>
        </p:txBody>
      </p:sp>
      <p:pic>
        <p:nvPicPr>
          <p:cNvPr id="2050" name="Picture 2" descr="CPV: hodnota pro zákazníka (Customer-Perceived Value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829" y="1896990"/>
            <a:ext cx="3002497" cy="279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9521370" y="5726947"/>
            <a:ext cx="245095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https://www.obrazky.cz/?q=hodnota%20z%C3%A1kazn%C3%ADka#utm_content=lista&amp;utm_term=hodnota%20z%C3%A1kazn%C3%ADka&amp;utm_medium=link&amp;utm_source=undefined&amp;id=460a1d64bfae7e00</a:t>
            </a:r>
          </a:p>
        </p:txBody>
      </p:sp>
      <p:sp>
        <p:nvSpPr>
          <p:cNvPr id="5" name="Obdélník 4"/>
          <p:cNvSpPr/>
          <p:nvPr/>
        </p:nvSpPr>
        <p:spPr>
          <a:xfrm>
            <a:off x="599248" y="1605657"/>
            <a:ext cx="7978695" cy="45304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podniky mají zájem na tom, aby jejich zákazníci byli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dlouhodobě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ziskoví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v této souvislosti se hovoří o tzv.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konceptu „celoživotní hodnoty zákazníka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.“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(CLV -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lifetime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není jednoduché kalkulovat CLV, protože někdy nejde jen o kontinuální dlouhodobý pohled na zákazníka,  často firmy vynakládají i krátkodobé marketingové aktivity, které jsou vynakládány operativně dle konkrétní situace na trhu, jež také pomáhají vybudovat se zákazníkem dobrý a věrný vztah.</a:t>
            </a:r>
          </a:p>
        </p:txBody>
      </p:sp>
    </p:spTree>
    <p:extLst>
      <p:ext uri="{BB962C8B-B14F-4D97-AF65-F5344CB8AC3E}">
        <p14:creationId xmlns:p14="http://schemas.microsoft.com/office/powerpoint/2010/main" val="872120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Celoživotní hodnota zákazníka - výpočet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2"/>
              <p:cNvSpPr txBox="1"/>
              <p:nvPr/>
            </p:nvSpPr>
            <p:spPr>
              <a:xfrm>
                <a:off x="1040130" y="1918755"/>
                <a:ext cx="5055870" cy="93512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3600" kern="1200" dirty="0">
                    <a:solidFill>
                      <a:srgbClr val="00808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CLV=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=1    </m:t>
                        </m:r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sub>
                      <m:sup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cs-CZ" sz="3600" i="1" kern="1200">
                                <a:solidFill>
                                  <a:srgbClr val="00808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cs-CZ" sz="3600" kern="1200">
                                <a:solidFill>
                                  <a:srgbClr val="008080"/>
                                </a:solidFill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m:t>r</m:t>
                            </m:r>
                          </m:num>
                          <m:den>
                            <m:d>
                              <m:dPr>
                                <m:ctrlP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1+</m:t>
                                </m:r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d>
                            <m:r>
                              <a:rPr lang="cs-CZ" sz="3600" i="1" kern="1200">
                                <a:solidFill>
                                  <a:srgbClr val="00808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cs-CZ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130" y="1918755"/>
                <a:ext cx="5055870" cy="935128"/>
              </a:xfrm>
              <a:prstGeom prst="rect">
                <a:avLst/>
              </a:prstGeom>
              <a:blipFill>
                <a:blip r:embed="rId3"/>
                <a:stretch>
                  <a:fillRect l="-121" b="-39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1040130" y="3680516"/>
            <a:ext cx="8787362" cy="2218877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= marže (cena minus náklady)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  = diskontní míra nebo náklady kapitálu firmy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  = pravděpodobnost opakovaných nákupů zákazníka nebo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jeho trvající aktivity, míra retence (viz analytická část CRM)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0D17F3E-BC7A-4981-9B17-4ADB4E743EBF}"/>
              </a:ext>
            </a:extLst>
          </p:cNvPr>
          <p:cNvSpPr txBox="1"/>
          <p:nvPr/>
        </p:nvSpPr>
        <p:spPr>
          <a:xfrm>
            <a:off x="6949640" y="1907505"/>
            <a:ext cx="4202229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Marže = prodejní cena – náklady</a:t>
            </a:r>
          </a:p>
          <a:p>
            <a:r>
              <a:rPr lang="cs-CZ" dirty="0">
                <a:solidFill>
                  <a:srgbClr val="FF0000"/>
                </a:solidFill>
              </a:rPr>
              <a:t>PC= nákupní cena + OP</a:t>
            </a:r>
          </a:p>
        </p:txBody>
      </p:sp>
    </p:spTree>
    <p:extLst>
      <p:ext uri="{BB962C8B-B14F-4D97-AF65-F5344CB8AC3E}">
        <p14:creationId xmlns:p14="http://schemas.microsoft.com/office/powerpoint/2010/main" val="90516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447971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</a:t>
            </a:r>
          </a:p>
        </p:txBody>
      </p:sp>
      <p:sp>
        <p:nvSpPr>
          <p:cNvPr id="3" name="Textové pole 14351"/>
          <p:cNvSpPr txBox="1">
            <a:spLocks noChangeArrowheads="1"/>
          </p:cNvSpPr>
          <p:nvPr/>
        </p:nvSpPr>
        <p:spPr bwMode="auto">
          <a:xfrm>
            <a:off x="508001" y="1616443"/>
            <a:ext cx="5072674" cy="46445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Hrubé příjmy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odnota referencí zákazníků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informovanosti zákazníků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věrnosti zákazníků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přijímat nové produkty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image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platební morálky.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ové pole 14351"/>
          <p:cNvSpPr txBox="1">
            <a:spLocks noChangeArrowheads="1"/>
          </p:cNvSpPr>
          <p:nvPr/>
        </p:nvSpPr>
        <p:spPr bwMode="auto">
          <a:xfrm>
            <a:off x="6792685" y="1626464"/>
            <a:ext cx="5050972" cy="4542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Celkové náklady </a:t>
            </a:r>
            <a:endParaRPr lang="cs-CZ" sz="24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na zákazníka</a:t>
            </a:r>
            <a:endParaRPr lang="cs-CZ" sz="24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akviziční náklady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výrobní a prodejní náklady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náklady na obsluhu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marketingové náklady na udržení, rozvoj, obnovení a znovu získání zákazníků,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administrativní  náklady na ukončení vztahu.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400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Ohnutý pruh 14352"/>
          <p:cNvSpPr>
            <a:spLocks/>
          </p:cNvSpPr>
          <p:nvPr/>
        </p:nvSpPr>
        <p:spPr bwMode="auto">
          <a:xfrm>
            <a:off x="5705985" y="1141324"/>
            <a:ext cx="961390" cy="485140"/>
          </a:xfrm>
          <a:custGeom>
            <a:avLst/>
            <a:gdLst>
              <a:gd name="T0" fmla="*/ 0 w 962025"/>
              <a:gd name="T1" fmla="*/ 242888 h 485775"/>
              <a:gd name="T2" fmla="*/ 481013 w 962025"/>
              <a:gd name="T3" fmla="*/ 0 h 485775"/>
              <a:gd name="T4" fmla="*/ 962026 w 962025"/>
              <a:gd name="T5" fmla="*/ 242888 h 485775"/>
              <a:gd name="T6" fmla="*/ 840581 w 962025"/>
              <a:gd name="T7" fmla="*/ 242888 h 485775"/>
              <a:gd name="T8" fmla="*/ 481012 w 962025"/>
              <a:gd name="T9" fmla="*/ 121444 h 485775"/>
              <a:gd name="T10" fmla="*/ 121443 w 962025"/>
              <a:gd name="T11" fmla="*/ 242888 h 485775"/>
              <a:gd name="T12" fmla="*/ 0 w 962025"/>
              <a:gd name="T13" fmla="*/ 242888 h 4857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2025" h="485775">
                <a:moveTo>
                  <a:pt x="0" y="242888"/>
                </a:moveTo>
                <a:cubicBezTo>
                  <a:pt x="0" y="108745"/>
                  <a:pt x="215357" y="0"/>
                  <a:pt x="481013" y="0"/>
                </a:cubicBezTo>
                <a:cubicBezTo>
                  <a:pt x="746669" y="0"/>
                  <a:pt x="962026" y="108745"/>
                  <a:pt x="962026" y="242888"/>
                </a:cubicBezTo>
                <a:lnTo>
                  <a:pt x="840581" y="242888"/>
                </a:lnTo>
                <a:cubicBezTo>
                  <a:pt x="840581" y="175816"/>
                  <a:pt x="679596" y="121444"/>
                  <a:pt x="481012" y="121444"/>
                </a:cubicBezTo>
                <a:cubicBezTo>
                  <a:pt x="282428" y="121444"/>
                  <a:pt x="121443" y="175816"/>
                  <a:pt x="121443" y="242888"/>
                </a:cubicBezTo>
                <a:lnTo>
                  <a:pt x="0" y="242888"/>
                </a:lnTo>
                <a:close/>
              </a:path>
            </a:pathLst>
          </a:custGeom>
          <a:solidFill>
            <a:srgbClr val="008080"/>
          </a:solidFill>
          <a:ln w="25400">
            <a:solidFill>
              <a:srgbClr val="00808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13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610600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 – hrubé příjmy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6" y="-198821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19314" y="1127893"/>
            <a:ext cx="11582400" cy="56630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referencí zákazníka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dalším subjektům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spokojený zákazník doporučuje svým známým, např. na trhu B2C podniky dokonce motivují své zákazníky, aby jim nalezli nové zákazníky s příslibem odměny (to může ale platiti i na B2B trhu),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informovanosti zákazníků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informovaný zákazník informuje další zákazníky, je nositelem těchto informací. Můžeme použít i výraz „chodící reklama.“ Může být také zdrojem dalších doporučení a vlivu na věrnost zákazníků.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hodnota věrnosti zákazníků </a:t>
            </a:r>
            <a:r>
              <a:rPr lang="cs-CZ" sz="2800" dirty="0">
                <a:solidFill>
                  <a:srgbClr val="008080"/>
                </a:solidFill>
              </a:rPr>
              <a:t>– do jaké míry je zákazník ochoten zůstat naším zákazníkem. Věrný zákazník je loajální zákazník k firmě i značce. </a:t>
            </a:r>
            <a:endParaRPr lang="cs-CZ" sz="28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5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CRM  a hodnota </a:t>
            </a:r>
          </a:p>
          <a:p>
            <a:pPr lvl="0"/>
            <a:r>
              <a:rPr lang="cs-CZ" sz="4000" b="1" cap="all" dirty="0"/>
              <a:t>v marketingu, loajalita zákazníků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562775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pochopit dvojí pojetí hodnoty v marketingu a v CRM a loajalitu a spokojenost zákazníků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175171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 – hrubé příjmy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38200" y="1513256"/>
            <a:ext cx="10758714" cy="49211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přijímat nové produkty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na B2B trhu - spolupráce na výzkumu a vývoji produktů dvou partnerských podniků, na B2C trhu - možnost využít informace od spotřebitelů při testování nových výrobků,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image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je využívána na B2B trhu - pozitivní povědomí ovlivňuje vyjednávací pozici na trhu, image zákazníka má svoji hodnotu i na B2C trhu při nákupu ve specializovaných prodejnách, značkových prodejnách, kde personál zná často své zákazníky, i v menších prodejnách či provozovnách služeb ve městech či na venkově,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platební morálky zákazníka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důležitá zejména na B2B trhu, neboť ovlivňuje i finanční situaci podniku (druhotná platební neschopnost).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15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 – celkové náklady na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35427" y="2055813"/>
            <a:ext cx="10697029" cy="3779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akviziční náklady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– náklady na  získání zákazníka, výše nákladů je závislá na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akviziční strategii, to znamená, zda se bude jednat o masový marketing nebo přímý,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výrobní a prodejní náklady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náklady výroby a všechny náklady spojené s obsluhou zákazníka včetně nákladů na vyřízení objednávky, skladování a dopravu,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marketingové náklady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 udržení, rozvoj, obnovení a znovu získání zákazníka – jedná se např. náklady na prevenci odchodu zákazníka,</a:t>
            </a: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ea typeface="Calibri" panose="020F0502020204030204" pitchFamily="34" charset="0"/>
              </a:rPr>
              <a:t>administrativní náklady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</a:rPr>
              <a:t>na ukončení vztahu.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>
              <a:solidFill>
                <a:srgbClr val="00808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20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568821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Využití hodnoty zákazníka podnikem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1871693"/>
            <a:ext cx="8769824" cy="38164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FF0000"/>
                </a:solidFill>
              </a:rPr>
              <a:t>segmentace </a:t>
            </a:r>
            <a:r>
              <a:rPr lang="cs-CZ" sz="3200" dirty="0">
                <a:solidFill>
                  <a:srgbClr val="008080"/>
                </a:solidFill>
              </a:rPr>
              <a:t>umožňuje zjistit významné zákazníky.</a:t>
            </a:r>
          </a:p>
          <a:p>
            <a:r>
              <a:rPr lang="cs-CZ" sz="3200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FF0000"/>
                </a:solidFill>
              </a:rPr>
              <a:t>diferencované přístupy </a:t>
            </a:r>
            <a:r>
              <a:rPr lang="cs-CZ" sz="3200" dirty="0">
                <a:solidFill>
                  <a:srgbClr val="008080"/>
                </a:solidFill>
              </a:rPr>
              <a:t>k zákazníkům ke stanovení potenciálu zákazníka</a:t>
            </a:r>
          </a:p>
          <a:p>
            <a:r>
              <a:rPr lang="cs-CZ" sz="3200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FF0000"/>
                </a:solidFill>
              </a:rPr>
              <a:t>odhalení ztrátových zákazníků </a:t>
            </a:r>
            <a:r>
              <a:rPr lang="cs-CZ" sz="3200" dirty="0">
                <a:solidFill>
                  <a:srgbClr val="008080"/>
                </a:solidFill>
              </a:rPr>
              <a:t>vytváří portfolio zákazníků dle přínosů v čase</a:t>
            </a:r>
          </a:p>
          <a:p>
            <a:r>
              <a:rPr lang="cs-CZ" sz="3200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FF0000"/>
                </a:solidFill>
              </a:rPr>
              <a:t>rozdělení zákazníků do cílových skupin </a:t>
            </a:r>
            <a:r>
              <a:rPr lang="cs-CZ" sz="3200" dirty="0">
                <a:solidFill>
                  <a:srgbClr val="008080"/>
                </a:solidFill>
              </a:rPr>
              <a:t>a segmentů - je tvořen i celý marketingový mix.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813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0572" y="340109"/>
            <a:ext cx="8117114" cy="44767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Využití hodnoty zákazníka v praxi českých MSP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930667"/>
              </p:ext>
            </p:extLst>
          </p:nvPr>
        </p:nvGraphicFramePr>
        <p:xfrm>
          <a:off x="580572" y="972456"/>
          <a:ext cx="9506858" cy="5489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0850">
                  <a:extLst>
                    <a:ext uri="{9D8B030D-6E8A-4147-A177-3AD203B41FA5}">
                      <a16:colId xmlns:a16="http://schemas.microsoft.com/office/drawing/2014/main" val="1652641508"/>
                    </a:ext>
                  </a:extLst>
                </a:gridCol>
                <a:gridCol w="1998004">
                  <a:extLst>
                    <a:ext uri="{9D8B030D-6E8A-4147-A177-3AD203B41FA5}">
                      <a16:colId xmlns:a16="http://schemas.microsoft.com/office/drawing/2014/main" val="1869613994"/>
                    </a:ext>
                  </a:extLst>
                </a:gridCol>
                <a:gridCol w="1998004">
                  <a:extLst>
                    <a:ext uri="{9D8B030D-6E8A-4147-A177-3AD203B41FA5}">
                      <a16:colId xmlns:a16="http://schemas.microsoft.com/office/drawing/2014/main" val="2860453508"/>
                    </a:ext>
                  </a:extLst>
                </a:gridCol>
              </a:tblGrid>
              <a:tr h="9705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Způsoby využití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Absolutní 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Relativní </a:t>
                      </a:r>
                    </a:p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44156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segmentaci zákazníků (rozdělení do skupin podle ziskovosti)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109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14,8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109480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diferenciaci produktů pro konkrétní skupiny zákazníků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257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</a:rPr>
                        <a:t>34,9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087926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stanovení cen pro individuální zákazníky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365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</a:rPr>
                        <a:t>49,6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892295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návrhu distribučních kanálů (cesty k zákazníkům)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123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16,7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6005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udržování loajality zákazníků (poprodejní aktivity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292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</a:rPr>
                        <a:t>39,7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607805"/>
                  </a:ext>
                </a:extLst>
              </a:tr>
              <a:tr h="410848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výpočtu investic pro zákazníky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50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6,8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610067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99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33616"/>
            <a:ext cx="5431809" cy="59021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Spokojenost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42666" y="2385201"/>
            <a:ext cx="7215117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  <a:ea typeface="Calibri" panose="020F0502020204030204" pitchFamily="34" charset="0"/>
              </a:rPr>
              <a:t>Spokojenost nebo nespokojenost je v obecném pojetí pocitem potěšení nebo zklamání jedince vycházejícím z porovnání skutečného výkonu (nebo výsledku) výrobku s jeho očekáváním</a:t>
            </a:r>
            <a:r>
              <a:rPr lang="cs-CZ" sz="3200" dirty="0">
                <a:ea typeface="Calibri" panose="020F0502020204030204" pitchFamily="34" charset="0"/>
              </a:rPr>
              <a:t>. </a:t>
            </a:r>
            <a:endParaRPr lang="cs-CZ" sz="32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1533213"/>
            <a:ext cx="3548418" cy="2586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9" name="Obdélník 8"/>
          <p:cNvSpPr/>
          <p:nvPr/>
        </p:nvSpPr>
        <p:spPr>
          <a:xfrm>
            <a:off x="8698172" y="4739691"/>
            <a:ext cx="3189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https://pixabay.com/</a:t>
            </a:r>
            <a:r>
              <a:rPr lang="cs-CZ" sz="1000" dirty="0" err="1"/>
              <a:t>cs</a:t>
            </a:r>
            <a:r>
              <a:rPr lang="cs-CZ" sz="1000" dirty="0"/>
              <a:t>/veselý-obličej-žlutá-šťastný-úsměv-163510/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F3C9F03-84EA-43D5-99DE-A571A4D8AD03}"/>
              </a:ext>
            </a:extLst>
          </p:cNvPr>
          <p:cNvSpPr txBox="1"/>
          <p:nvPr/>
        </p:nvSpPr>
        <p:spPr>
          <a:xfrm>
            <a:off x="914400" y="5426363"/>
            <a:ext cx="2604655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Spokojenost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1FEC83E-CB66-472D-B558-2E00ED8D649F}"/>
              </a:ext>
            </a:extLst>
          </p:cNvPr>
          <p:cNvSpPr txBox="1"/>
          <p:nvPr/>
        </p:nvSpPr>
        <p:spPr>
          <a:xfrm>
            <a:off x="5043881" y="5426364"/>
            <a:ext cx="2604655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Nespokojenost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04B88DD-4783-4488-8B54-951E522461CC}"/>
              </a:ext>
            </a:extLst>
          </p:cNvPr>
          <p:cNvSpPr txBox="1"/>
          <p:nvPr/>
        </p:nvSpPr>
        <p:spPr>
          <a:xfrm>
            <a:off x="914399" y="6143812"/>
            <a:ext cx="2604655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Potěšení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3A9E564-71E3-4E46-9785-32A66B375953}"/>
              </a:ext>
            </a:extLst>
          </p:cNvPr>
          <p:cNvSpPr txBox="1"/>
          <p:nvPr/>
        </p:nvSpPr>
        <p:spPr>
          <a:xfrm>
            <a:off x="5043880" y="6141289"/>
            <a:ext cx="2604655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Zklamání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22A66B7C-4A62-4690-BB68-1CD84E7FD173}"/>
              </a:ext>
            </a:extLst>
          </p:cNvPr>
          <p:cNvSpPr/>
          <p:nvPr/>
        </p:nvSpPr>
        <p:spPr>
          <a:xfrm>
            <a:off x="6203043" y="5949178"/>
            <a:ext cx="286327" cy="1232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9B14E651-529E-411B-B41F-CA4CCC8C1B39}"/>
              </a:ext>
            </a:extLst>
          </p:cNvPr>
          <p:cNvSpPr/>
          <p:nvPr/>
        </p:nvSpPr>
        <p:spPr>
          <a:xfrm>
            <a:off x="2073562" y="5939477"/>
            <a:ext cx="286327" cy="1232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674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7382" y="182562"/>
            <a:ext cx="6108510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Spokojenost zákazníka - typy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50148"/>
              </p:ext>
            </p:extLst>
          </p:nvPr>
        </p:nvGraphicFramePr>
        <p:xfrm>
          <a:off x="376125" y="1313820"/>
          <a:ext cx="10653218" cy="5066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009">
                  <a:extLst>
                    <a:ext uri="{9D8B030D-6E8A-4147-A177-3AD203B41FA5}">
                      <a16:colId xmlns:a16="http://schemas.microsoft.com/office/drawing/2014/main" val="3370876732"/>
                    </a:ext>
                  </a:extLst>
                </a:gridCol>
                <a:gridCol w="7276209">
                  <a:extLst>
                    <a:ext uri="{9D8B030D-6E8A-4147-A177-3AD203B41FA5}">
                      <a16:colId xmlns:a16="http://schemas.microsoft.com/office/drawing/2014/main" val="5648545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 spokojenosti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Opatření 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525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se zbožím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Vhodný nákupní marketing – tvorba nabídky zboží (kvalitní, cenově přístupné zboží v požadované šířce a hloubce),</a:t>
                      </a:r>
                      <a:r>
                        <a:rPr lang="cs-CZ" sz="2400" baseline="0" dirty="0">
                          <a:solidFill>
                            <a:srgbClr val="008080"/>
                          </a:solidFill>
                          <a:effectLst/>
                        </a:rPr>
                        <a:t> n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adstandardní ochrana zboží – např. smluvní záruky 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650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 obsluhou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Vhodný interní marketing – vyškolený, ochotný, vstřícný a příjemný personál, celkový přístup firmy k zákazníkům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721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 prodejním prostředím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Vhodné řešení interiéru prodejny, řešení interiéru a nákupní atmosféra, uspořádání zboží na prodejní ploše,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merchandising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9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 vyřizováním reklamací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Dodržování platné legislativy 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0486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48038" y="2090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12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829245" cy="67265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Sledování spokojenosti zákazníka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242" y="2047165"/>
            <a:ext cx="3607558" cy="279096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947098" y="6058862"/>
            <a:ext cx="34067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https://pixabay.com/</a:t>
            </a:r>
            <a:r>
              <a:rPr lang="cs-CZ" sz="1000" dirty="0" err="1"/>
              <a:t>cs</a:t>
            </a:r>
            <a:r>
              <a:rPr lang="cs-CZ" sz="1000" dirty="0"/>
              <a:t>/květ-kreslení-fantazie-skica-1689865/</a:t>
            </a:r>
          </a:p>
        </p:txBody>
      </p:sp>
      <p:sp>
        <p:nvSpPr>
          <p:cNvPr id="3" name="Obdélník 2"/>
          <p:cNvSpPr/>
          <p:nvPr/>
        </p:nvSpPr>
        <p:spPr>
          <a:xfrm>
            <a:off x="563945" y="1194436"/>
            <a:ext cx="6995615" cy="49211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Podniky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řada podniků, monitoruje spokojenost zákazníků, řada dělá monitoring spokojenosti nepravidelně a některé vůbec ne, při řízení kvality některé ISO normy vyžadují monitoring spokojenosti zákazníků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Specializované agentury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pracují na zakázku podniků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Nezávislé organizace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zabývající se ochranou spotřebitelů (např. </a:t>
            </a:r>
            <a:r>
              <a:rPr lang="cs-CZ" sz="2400" b="1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dtest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Sdružení ochrany spotřebitelů apod.)</a:t>
            </a:r>
          </a:p>
        </p:txBody>
      </p:sp>
    </p:spTree>
    <p:extLst>
      <p:ext uri="{BB962C8B-B14F-4D97-AF65-F5344CB8AC3E}">
        <p14:creationId xmlns:p14="http://schemas.microsoft.com/office/powerpoint/2010/main" val="4064089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0083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Techniky měření spokojenosti zákazníků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8200" y="1910686"/>
            <a:ext cx="10644116" cy="4247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008080"/>
                </a:solidFill>
              </a:rPr>
              <a:t>Pravidelné dotazování zákazníků</a:t>
            </a:r>
            <a:r>
              <a:rPr lang="cs-CZ" sz="2800" dirty="0">
                <a:solidFill>
                  <a:srgbClr val="008080"/>
                </a:solidFill>
              </a:rPr>
              <a:t> – podniky se dotazují na </a:t>
            </a:r>
            <a:r>
              <a:rPr lang="cs-CZ" sz="2800" b="1" dirty="0">
                <a:solidFill>
                  <a:srgbClr val="FF0000"/>
                </a:solidFill>
              </a:rPr>
              <a:t>postoje zákazníků </a:t>
            </a:r>
            <a:r>
              <a:rPr lang="cs-CZ" sz="2800" dirty="0">
                <a:solidFill>
                  <a:srgbClr val="008080"/>
                </a:solidFill>
              </a:rPr>
              <a:t>k nabízeným výrobkům a službám a na všechno, co souvisí s opakovanými nákupy. Mohou tak činit jak na trhu B2B, tak na trhu B2C (dotazníkové šetření, panelové diskuze…ankety)</a:t>
            </a:r>
          </a:p>
          <a:p>
            <a:pPr lvl="0"/>
            <a:endParaRPr lang="cs-CZ" sz="2800" b="1" dirty="0">
              <a:solidFill>
                <a:srgbClr val="008080"/>
              </a:solidFill>
            </a:endParaRP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Realizace  „</a:t>
            </a:r>
            <a:r>
              <a:rPr lang="cs-CZ" sz="2800" b="1" dirty="0" err="1">
                <a:solidFill>
                  <a:srgbClr val="008080"/>
                </a:solidFill>
              </a:rPr>
              <a:t>mysteryshoping</a:t>
            </a:r>
            <a:r>
              <a:rPr lang="cs-CZ" sz="2800" b="1" dirty="0">
                <a:solidFill>
                  <a:srgbClr val="008080"/>
                </a:solidFill>
              </a:rPr>
              <a:t>“</a:t>
            </a:r>
            <a:r>
              <a:rPr lang="cs-CZ" sz="2800" dirty="0">
                <a:solidFill>
                  <a:srgbClr val="008080"/>
                </a:solidFill>
              </a:rPr>
              <a:t> – zástupci podniků realizují </a:t>
            </a:r>
            <a:r>
              <a:rPr lang="cs-CZ" sz="2800" b="1" dirty="0">
                <a:solidFill>
                  <a:srgbClr val="FF0000"/>
                </a:solidFill>
              </a:rPr>
              <a:t>utajené nákupy</a:t>
            </a:r>
            <a:r>
              <a:rPr lang="cs-CZ" sz="2800" dirty="0">
                <a:solidFill>
                  <a:srgbClr val="008080"/>
                </a:solidFill>
              </a:rPr>
              <a:t>, aby získali informace o silných a slabých stánkách prodeje. Manažeři tak mohou např. navštívit vlastní prodejny i konkurenční a srovnávat (na trhu B2C). </a:t>
            </a:r>
          </a:p>
          <a:p>
            <a:endParaRPr lang="cs-CZ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76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511722" cy="106789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Loajalita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050877" y="2158882"/>
            <a:ext cx="8598089" cy="29238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Věrnost neboli loajalita je vedle spokojenosti se zakoupeným zbožím a poskytnutými službami spojena s určitým </a:t>
            </a:r>
            <a:r>
              <a:rPr lang="cs-CZ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očekáváním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které je propojeno s působením na </a:t>
            </a:r>
            <a:r>
              <a:rPr lang="cs-CZ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citovou stránku 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zákazníka (Mulačová, Mulač et al, 2013).</a:t>
            </a:r>
          </a:p>
        </p:txBody>
      </p:sp>
    </p:spTree>
    <p:extLst>
      <p:ext uri="{BB962C8B-B14F-4D97-AF65-F5344CB8AC3E}">
        <p14:creationId xmlns:p14="http://schemas.microsoft.com/office/powerpoint/2010/main" val="2095493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+mn-lt"/>
              </a:rPr>
              <a:t>Výpočet loajality zákazníka (index loajality zákazníka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987" y="152400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7" y="304800"/>
            <a:ext cx="1464833" cy="1127893"/>
          </a:xfrm>
          <a:prstGeom prst="rect">
            <a:avLst/>
          </a:prstGeom>
        </p:spPr>
      </p:pic>
      <p:sp>
        <p:nvSpPr>
          <p:cNvPr id="6" name="TextovéPole 2"/>
          <p:cNvSpPr txBox="1"/>
          <p:nvPr/>
        </p:nvSpPr>
        <p:spPr>
          <a:xfrm>
            <a:off x="964034" y="1903413"/>
            <a:ext cx="46861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180340" algn="just">
              <a:spcBef>
                <a:spcPts val="425"/>
              </a:spcBef>
              <a:spcAft>
                <a:spcPts val="0"/>
              </a:spcAft>
            </a:pPr>
            <a:r>
              <a:rPr lang="cs-CZ" sz="3200" kern="120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ILZ = ISZ *IUZ *ISDZ</a:t>
            </a:r>
            <a:endParaRPr lang="cs-CZ" sz="320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64034" y="3308023"/>
            <a:ext cx="9121663" cy="2677656"/>
          </a:xfrm>
          <a:prstGeom prst="rect">
            <a:avLst/>
          </a:prstGeom>
          <a:ln w="57150"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ISZ 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index spokojenosti zákazníka  (procento spokojenosti, např.</a:t>
            </a: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50% 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IUZ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index udržení zákazníka (míra setrvání zákazníka, </a:t>
            </a: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90% 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- 0,9) 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ISDZ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index doporučení produktu jiným zákazníkům (</a:t>
            </a: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10 % 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- 0,1).</a:t>
            </a: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Verdana" panose="020B0604030504040204" pitchFamily="34" charset="0"/>
              <a:buChar char="-"/>
            </a:pP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x 0,9 x 0,1 = 4,5% (nízká úroveň loajality ovlivněná především nízkou úrovní k ochotě doporučovat výrobek dalším zákazníkům </a:t>
            </a: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(Lošťáková et al, 2009).</a:t>
            </a:r>
          </a:p>
        </p:txBody>
      </p:sp>
    </p:spTree>
    <p:extLst>
      <p:ext uri="{BB962C8B-B14F-4D97-AF65-F5344CB8AC3E}">
        <p14:creationId xmlns:p14="http://schemas.microsoft.com/office/powerpoint/2010/main" val="26869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cs-CZ" sz="4000" b="1" cap="all" dirty="0"/>
              <a:t>CRM  a hodnota </a:t>
            </a:r>
          </a:p>
          <a:p>
            <a:pPr lvl="0"/>
            <a:r>
              <a:rPr lang="cs-CZ" sz="4000" b="1" cap="all" dirty="0"/>
              <a:t>v marketingu, loajalita zákazníků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06118" y="2077308"/>
            <a:ext cx="4780079" cy="35908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Pojetí hodnoty v marketingu a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Hodnota pro zákazníka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Hodnota zákazníka pro podnik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Loajalita zákazníka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Spokojenost zákazníka, její hodnocení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Míra setrvání zákazníků u podniku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Retence zákazníků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25872" cy="89046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Míra setrvání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023582" y="1458044"/>
            <a:ext cx="8761863" cy="556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Míra setrvání zákazníka má pozitivní vliv na podnik</a:t>
            </a:r>
            <a:endParaRPr lang="cs-CZ" sz="2800" b="1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93676" y="3274949"/>
            <a:ext cx="5984543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/>
            <a:r>
              <a:rPr lang="cs-CZ" sz="2800" dirty="0">
                <a:solidFill>
                  <a:srgbClr val="FF0000"/>
                </a:solidFill>
                <a:ea typeface="Calibri" panose="020F0502020204030204" pitchFamily="34" charset="0"/>
              </a:rPr>
              <a:t>Krátkodobý vliv: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růst zisku u věrných zákazníků 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pokles ztráty zákazníků  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pokles nákladů na získávání dalších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    zákazníků.  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276209" y="3274949"/>
            <a:ext cx="4351684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Dlouhodobý vliv</a:t>
            </a:r>
            <a:r>
              <a:rPr lang="cs-CZ" sz="2800" dirty="0"/>
              <a:t>: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vyšší míra setrvání (v %) </a:t>
            </a:r>
          </a:p>
          <a:p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prodlužování délky vztahu.</a:t>
            </a:r>
            <a:endParaRPr lang="cs-CZ" sz="2800" dirty="0">
              <a:solidFill>
                <a:srgbClr val="00808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2429301" y="2142699"/>
            <a:ext cx="1883392" cy="859808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7276209" y="2248347"/>
            <a:ext cx="1895087" cy="699569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291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95615" cy="104059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Míra setrvání zákazníka - výpočet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2"/>
              <p:cNvSpPr txBox="1"/>
              <p:nvPr/>
            </p:nvSpPr>
            <p:spPr>
              <a:xfrm>
                <a:off x="6041960" y="2038093"/>
                <a:ext cx="2891478" cy="89255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3600" kern="1200">
                    <a:solidFill>
                      <a:srgbClr val="008080"/>
                    </a:solidFill>
                    <a:effectLst/>
                    <a:ea typeface="Times New Roman" panose="02020603050405020304" pitchFamily="18" charset="0"/>
                  </a:rPr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1−</m:t>
                        </m:r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𝐶𝑅</m:t>
                        </m:r>
                      </m:den>
                    </m:f>
                  </m:oMath>
                </a14:m>
                <a:r>
                  <a:rPr lang="cs-CZ" sz="3600" kern="1200">
                    <a:solidFill>
                      <a:srgbClr val="00808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endParaRPr lang="cs-CZ" sz="3600">
                  <a:solidFill>
                    <a:srgbClr val="008080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960" y="2038093"/>
                <a:ext cx="2891478" cy="892552"/>
              </a:xfrm>
              <a:prstGeom prst="rect">
                <a:avLst/>
              </a:prstGeom>
              <a:blipFill>
                <a:blip r:embed="rId3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7"/>
              <p:cNvSpPr txBox="1"/>
              <p:nvPr/>
            </p:nvSpPr>
            <p:spPr>
              <a:xfrm>
                <a:off x="1271131" y="2027800"/>
                <a:ext cx="2817585" cy="89255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3600" i="1" kern="120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CR </a:t>
                </a:r>
                <a:r>
                  <a:rPr lang="cs-CZ" sz="3600" kern="120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= 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6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cs-CZ" sz="3600" kern="120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endParaRPr lang="cs-CZ" sz="360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131" y="2027800"/>
                <a:ext cx="2817585" cy="892552"/>
              </a:xfrm>
              <a:prstGeom prst="rect">
                <a:avLst/>
              </a:prstGeom>
              <a:blipFill>
                <a:blip r:embed="rId4"/>
                <a:stretch>
                  <a:fillRect l="-216" b="-109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1444529" y="3739029"/>
            <a:ext cx="7798078" cy="2886944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CR =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</a:rPr>
              <a:t>míra setrvání zákazníků (v %)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        t   =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</a:rPr>
              <a:t>doba setrvání (čas)</a:t>
            </a:r>
          </a:p>
          <a:p>
            <a:pPr>
              <a:spcAft>
                <a:spcPts val="0"/>
              </a:spcAft>
            </a:pPr>
            <a:endParaRPr lang="cs-CZ" sz="2400" dirty="0">
              <a:solidFill>
                <a:srgbClr val="00808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Příklad: 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- je-li míra setrvání zákazníků (CR) 50 %, doba setrvání (t) je 2 roky, 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- je-li míra setrvání 80 %, doba setrvání je 5 let.</a:t>
            </a:r>
          </a:p>
        </p:txBody>
      </p:sp>
    </p:spTree>
    <p:extLst>
      <p:ext uri="{BB962C8B-B14F-4D97-AF65-F5344CB8AC3E}">
        <p14:creationId xmlns:p14="http://schemas.microsoft.com/office/powerpoint/2010/main" val="502845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0989" y="1238307"/>
            <a:ext cx="10156504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Pojetí hodnoty v marketingu a CRM</a:t>
            </a:r>
          </a:p>
          <a:p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Hodnota pro </a:t>
            </a:r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zákazníka – jak vnímá zákazník hodnotu, které atributy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rozhodují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Hodnota zákazníka pro podnik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hrubé příjmy a náklady </a:t>
            </a:r>
            <a:r>
              <a:rPr lang="cs-CZ" sz="2800" b="1">
                <a:solidFill>
                  <a:srgbClr val="008080"/>
                </a:solidFill>
                <a:cs typeface="Arial" panose="020B0604020202020204" pitchFamily="34" charset="0"/>
              </a:rPr>
              <a:t>na zákazníka,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celoživotní hodnota a její měření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Využití hodnoty zákazníka podnikem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k segmentaci, k diferenciaci při tvorbě prvků marketingového mixu 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Spokojenost zákazníka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definice, její hodnocení podniky, specializovanými agenturami a nezávislými organizacemi,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Loajalita zákazníka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věrnost a budování dlouhodobého vztahu, 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Míra setrvání zákazníků u podniku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vlivy na ni působící, měření míry setrvání.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296537" y="703189"/>
            <a:ext cx="7110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Dvojí pojetí hodnoty v CRM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296537" y="1816892"/>
            <a:ext cx="401244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Hodnota pro zákazníka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204735" y="1816892"/>
            <a:ext cx="4273032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Hodnota zákazníka pro podnik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5789909" y="1789208"/>
            <a:ext cx="696036" cy="58477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Budějovický Budvar (&lt;strong&gt;podnik&lt;/strong&gt;) – Wikipedi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54" y="3961254"/>
            <a:ext cx="2878394" cy="1661623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7541353" y="6228355"/>
            <a:ext cx="39364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https://commons.wikimedia.org/wiki/</a:t>
            </a:r>
            <a:r>
              <a:rPr lang="cs-CZ" sz="1000" dirty="0" err="1"/>
              <a:t>File:Budějovický_Budvar_logo_vector.svg</a:t>
            </a:r>
            <a:endParaRPr lang="cs-CZ" sz="1000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539" y="3054610"/>
            <a:ext cx="1560039" cy="2896746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383927" y="6074467"/>
            <a:ext cx="18252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https://pixabay.com/cs/hůl-člověk-chlapec-guy-samec-35185/</a:t>
            </a:r>
          </a:p>
        </p:txBody>
      </p:sp>
      <p:pic>
        <p:nvPicPr>
          <p:cNvPr id="1026" name="Picture 2" descr="BudÄjovickÃ½ Budvar 10Â° 0,5 L ple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12" y="3438887"/>
            <a:ext cx="7143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3132327" y="6138695"/>
            <a:ext cx="38441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https://www.zbozi.cz/hledani/?q=bud%C4%9Bjovick%C3%BD%20budvar#utm_source=search.seznam.cz&amp;utm_medium=hint&amp;utm_content=products-opesBB&amp;utm_term=bud%C4%9Bjovick%C3%BD%20budvar</a:t>
            </a: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46818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Zajištění hodnoty - jak ji tvoříme?</a:t>
            </a:r>
          </a:p>
        </p:txBody>
      </p:sp>
      <p:sp>
        <p:nvSpPr>
          <p:cNvPr id="3" name="Textové pole 14351"/>
          <p:cNvSpPr txBox="1">
            <a:spLocks noChangeArrowheads="1"/>
          </p:cNvSpPr>
          <p:nvPr/>
        </p:nvSpPr>
        <p:spPr bwMode="auto">
          <a:xfrm>
            <a:off x="8692862" y="1501254"/>
            <a:ext cx="3003269" cy="3675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789" y="0"/>
            <a:ext cx="1464833" cy="1127893"/>
          </a:xfrm>
          <a:prstGeom prst="rect">
            <a:avLst/>
          </a:prstGeom>
        </p:spPr>
      </p:pic>
      <p:sp>
        <p:nvSpPr>
          <p:cNvPr id="5" name="Textové pole 14351"/>
          <p:cNvSpPr txBox="1">
            <a:spLocks noChangeArrowheads="1"/>
          </p:cNvSpPr>
          <p:nvPr/>
        </p:nvSpPr>
        <p:spPr bwMode="auto">
          <a:xfrm>
            <a:off x="838200" y="1690688"/>
            <a:ext cx="2712730" cy="4743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Analytické CRM </a:t>
            </a:r>
            <a:endParaRPr lang="cs-CZ" sz="2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 pole 14351"/>
          <p:cNvSpPr txBox="1">
            <a:spLocks noChangeArrowheads="1"/>
          </p:cNvSpPr>
          <p:nvPr/>
        </p:nvSpPr>
        <p:spPr bwMode="auto">
          <a:xfrm>
            <a:off x="838200" y="3067706"/>
            <a:ext cx="2712730" cy="4743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Operativní CRM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 pole 14351"/>
          <p:cNvSpPr txBox="1">
            <a:spLocks noChangeArrowheads="1"/>
          </p:cNvSpPr>
          <p:nvPr/>
        </p:nvSpPr>
        <p:spPr bwMode="auto">
          <a:xfrm>
            <a:off x="838200" y="4702256"/>
            <a:ext cx="2712730" cy="10434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Kolaborativní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CRM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ové pole 14351"/>
          <p:cNvSpPr txBox="1">
            <a:spLocks noChangeArrowheads="1"/>
          </p:cNvSpPr>
          <p:nvPr/>
        </p:nvSpPr>
        <p:spPr bwMode="auto">
          <a:xfrm>
            <a:off x="4793964" y="2817481"/>
            <a:ext cx="3117376" cy="9457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Strategické  CRM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 pole 14351"/>
          <p:cNvSpPr txBox="1">
            <a:spLocks noChangeArrowheads="1"/>
          </p:cNvSpPr>
          <p:nvPr/>
        </p:nvSpPr>
        <p:spPr bwMode="auto">
          <a:xfrm>
            <a:off x="8993493" y="1664842"/>
            <a:ext cx="2402006" cy="992761"/>
          </a:xfrm>
          <a:prstGeom prst="rect">
            <a:avLst/>
          </a:prstGeom>
          <a:solidFill>
            <a:schemeClr val="bg1"/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Hodnota pro zákazníka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 pole 14351"/>
          <p:cNvSpPr txBox="1">
            <a:spLocks noChangeArrowheads="1"/>
          </p:cNvSpPr>
          <p:nvPr/>
        </p:nvSpPr>
        <p:spPr bwMode="auto">
          <a:xfrm>
            <a:off x="8993493" y="3603395"/>
            <a:ext cx="2402006" cy="1379290"/>
          </a:xfrm>
          <a:prstGeom prst="rect">
            <a:avLst/>
          </a:prstGeom>
          <a:solidFill>
            <a:schemeClr val="bg1"/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Hodnota  zákazníka pro podnik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9894627" y="2821191"/>
            <a:ext cx="640162" cy="51773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8124680" y="3143072"/>
            <a:ext cx="354842" cy="29460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4048361" y="3191622"/>
            <a:ext cx="354842" cy="29460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3844688" y="1780556"/>
            <a:ext cx="1150393" cy="71698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3851561" y="4293040"/>
            <a:ext cx="1375532" cy="97116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18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0543" y="365125"/>
            <a:ext cx="941778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Vznik konceptu hodnoty – kdy a co znamená?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789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0544" y="1677316"/>
            <a:ext cx="10931858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● vznik cca v 90. letech 20. století 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spojen s diferencovaným řízením vztahů se zákazníky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koncept vychází z toho: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 ● ● existují </a:t>
            </a:r>
            <a:r>
              <a:rPr lang="cs-CZ" sz="2800" b="1" dirty="0">
                <a:solidFill>
                  <a:srgbClr val="008080"/>
                </a:solidFill>
              </a:rPr>
              <a:t>skupiny zákazníků</a:t>
            </a:r>
            <a:r>
              <a:rPr lang="cs-CZ" sz="2800" dirty="0">
                <a:solidFill>
                  <a:srgbClr val="008080"/>
                </a:solidFill>
              </a:rPr>
              <a:t>, které mají podobné potřeby a těm je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        třeba nabídnout odpovídající nabídku.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 ● ● při </a:t>
            </a:r>
            <a:r>
              <a:rPr lang="cs-CZ" sz="2800" b="1" dirty="0">
                <a:solidFill>
                  <a:srgbClr val="008080"/>
                </a:solidFill>
              </a:rPr>
              <a:t>individuálním přístupu </a:t>
            </a:r>
            <a:r>
              <a:rPr lang="cs-CZ" sz="2800" dirty="0">
                <a:solidFill>
                  <a:srgbClr val="008080"/>
                </a:solidFill>
              </a:rPr>
              <a:t>je třeba vytvořit nabídku pro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        jednotlivého zákazníka.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jedná se o nový přístup - cílem je efektivní marketingová strategie, která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je soustředěna na spokojenost zákazníka a jeho loajalitu. </a:t>
            </a:r>
          </a:p>
        </p:txBody>
      </p:sp>
    </p:spTree>
    <p:extLst>
      <p:ext uri="{BB962C8B-B14F-4D97-AF65-F5344CB8AC3E}">
        <p14:creationId xmlns:p14="http://schemas.microsoft.com/office/powerpoint/2010/main" val="169089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58134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Hodnota pro zákazníka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8200" y="1690688"/>
            <a:ext cx="1035296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Získaná hodnota pro zákazníka </a:t>
            </a:r>
            <a:r>
              <a:rPr lang="cs-CZ" sz="3200" dirty="0">
                <a:solidFill>
                  <a:srgbClr val="008080"/>
                </a:solidFill>
              </a:rPr>
              <a:t>– rozdíl mezi celkovou hodnotou pro zákazníka a celkovými náklady marketingové nabídky – tzv</a:t>
            </a:r>
            <a:r>
              <a:rPr lang="cs-CZ" sz="3200" b="1" dirty="0">
                <a:solidFill>
                  <a:srgbClr val="008080"/>
                </a:solidFill>
              </a:rPr>
              <a:t>. „zisk“ </a:t>
            </a:r>
            <a:r>
              <a:rPr lang="cs-CZ" sz="3200" dirty="0">
                <a:solidFill>
                  <a:srgbClr val="008080"/>
                </a:solidFill>
              </a:rPr>
              <a:t>zákazníka.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● Celková hodnota pro zákazníka </a:t>
            </a:r>
            <a:r>
              <a:rPr lang="cs-CZ" sz="3200" dirty="0">
                <a:solidFill>
                  <a:srgbClr val="008080"/>
                </a:solidFill>
              </a:rPr>
              <a:t>– suma hodnoty produktu, služeb, zaměstnanců a image, které kupující z marketingové nabídky získá.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● Celkové náklady pro zákazníka </a:t>
            </a:r>
            <a:r>
              <a:rPr lang="cs-CZ" sz="3200" dirty="0">
                <a:solidFill>
                  <a:srgbClr val="008080"/>
                </a:solidFill>
              </a:rPr>
              <a:t>– suma všech finančních, časových, energetických a psychických nákladů spojených s marketingovou nabídkou (Kotler et al, 2007).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26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3234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Získaná hodnota pro zákazníka</a:t>
            </a:r>
          </a:p>
        </p:txBody>
      </p:sp>
      <p:sp>
        <p:nvSpPr>
          <p:cNvPr id="3" name="Ohnutý pruh 14352"/>
          <p:cNvSpPr>
            <a:spLocks/>
          </p:cNvSpPr>
          <p:nvPr/>
        </p:nvSpPr>
        <p:spPr bwMode="auto">
          <a:xfrm>
            <a:off x="4317748" y="1695587"/>
            <a:ext cx="2645267" cy="1305337"/>
          </a:xfrm>
          <a:custGeom>
            <a:avLst/>
            <a:gdLst>
              <a:gd name="T0" fmla="*/ 0 w 962025"/>
              <a:gd name="T1" fmla="*/ 242888 h 485775"/>
              <a:gd name="T2" fmla="*/ 481013 w 962025"/>
              <a:gd name="T3" fmla="*/ 0 h 485775"/>
              <a:gd name="T4" fmla="*/ 962026 w 962025"/>
              <a:gd name="T5" fmla="*/ 242888 h 485775"/>
              <a:gd name="T6" fmla="*/ 840581 w 962025"/>
              <a:gd name="T7" fmla="*/ 242888 h 485775"/>
              <a:gd name="T8" fmla="*/ 481012 w 962025"/>
              <a:gd name="T9" fmla="*/ 121444 h 485775"/>
              <a:gd name="T10" fmla="*/ 121443 w 962025"/>
              <a:gd name="T11" fmla="*/ 242888 h 485775"/>
              <a:gd name="T12" fmla="*/ 0 w 962025"/>
              <a:gd name="T13" fmla="*/ 242888 h 4857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2025" h="485775">
                <a:moveTo>
                  <a:pt x="0" y="242888"/>
                </a:moveTo>
                <a:cubicBezTo>
                  <a:pt x="0" y="108745"/>
                  <a:pt x="215357" y="0"/>
                  <a:pt x="481013" y="0"/>
                </a:cubicBezTo>
                <a:cubicBezTo>
                  <a:pt x="746669" y="0"/>
                  <a:pt x="962026" y="108745"/>
                  <a:pt x="962026" y="242888"/>
                </a:cubicBezTo>
                <a:lnTo>
                  <a:pt x="840581" y="242888"/>
                </a:lnTo>
                <a:cubicBezTo>
                  <a:pt x="840581" y="175816"/>
                  <a:pt x="679596" y="121444"/>
                  <a:pt x="481012" y="121444"/>
                </a:cubicBezTo>
                <a:cubicBezTo>
                  <a:pt x="282428" y="121444"/>
                  <a:pt x="121443" y="175816"/>
                  <a:pt x="121443" y="242888"/>
                </a:cubicBezTo>
                <a:lnTo>
                  <a:pt x="0" y="242888"/>
                </a:lnTo>
                <a:close/>
              </a:path>
            </a:pathLst>
          </a:custGeom>
          <a:solidFill>
            <a:srgbClr val="008080"/>
          </a:solidFill>
          <a:ln w="254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  <p:sp>
        <p:nvSpPr>
          <p:cNvPr id="5" name="Textové pole 14351"/>
          <p:cNvSpPr txBox="1">
            <a:spLocks noChangeArrowheads="1"/>
          </p:cNvSpPr>
          <p:nvPr/>
        </p:nvSpPr>
        <p:spPr bwMode="auto">
          <a:xfrm>
            <a:off x="838200" y="3000924"/>
            <a:ext cx="3389070" cy="32633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Celkové přínosy pro zákazníka</a:t>
            </a:r>
            <a:endParaRPr lang="cs-CZ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Ekonomické </a:t>
            </a:r>
            <a:endParaRPr lang="cs-CZ" sz="2800" dirty="0">
              <a:solidFill>
                <a:srgbClr val="00808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Funkční</a:t>
            </a:r>
            <a:endParaRPr lang="cs-CZ" sz="2800" dirty="0">
              <a:solidFill>
                <a:srgbClr val="00808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Psychologické </a:t>
            </a:r>
            <a:endParaRPr lang="cs-CZ" sz="2800" dirty="0">
              <a:solidFill>
                <a:srgbClr val="00808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 pole 14351"/>
          <p:cNvSpPr txBox="1">
            <a:spLocks noChangeArrowheads="1"/>
          </p:cNvSpPr>
          <p:nvPr/>
        </p:nvSpPr>
        <p:spPr bwMode="auto">
          <a:xfrm>
            <a:off x="7053494" y="3000924"/>
            <a:ext cx="3440352" cy="32633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Celkové náklady </a:t>
            </a:r>
            <a:endParaRPr lang="cs-CZ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pro</a:t>
            </a:r>
            <a:endParaRPr lang="cs-CZ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zákazníka</a:t>
            </a:r>
            <a:endParaRPr lang="cs-CZ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Times New Roman" panose="02020603050405020304" pitchFamily="18" charset="0"/>
              </a:rPr>
              <a:t>na posuzování, získání, používání a zbavení se tržní nabídky</a:t>
            </a:r>
            <a:endParaRPr lang="cs-CZ" sz="28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85648" y="2606722"/>
            <a:ext cx="2060812" cy="523220"/>
          </a:xfrm>
          <a:prstGeom prst="rect">
            <a:avLst/>
          </a:prstGeom>
          <a:noFill/>
          <a:ln w="5715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Atributy</a:t>
            </a:r>
          </a:p>
        </p:txBody>
      </p:sp>
    </p:spTree>
    <p:extLst>
      <p:ext uri="{BB962C8B-B14F-4D97-AF65-F5344CB8AC3E}">
        <p14:creationId xmlns:p14="http://schemas.microsoft.com/office/powerpoint/2010/main" val="252245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295866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Analýza hodnoty pro zákazníka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01723" y="1690688"/>
            <a:ext cx="10830636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cs-CZ" sz="3200" dirty="0">
                <a:solidFill>
                  <a:srgbClr val="008080"/>
                </a:solidFill>
              </a:rPr>
              <a:t>Formulace podstatných </a:t>
            </a:r>
            <a:r>
              <a:rPr lang="cs-CZ" sz="3200" b="1" dirty="0">
                <a:solidFill>
                  <a:srgbClr val="008080"/>
                </a:solidFill>
              </a:rPr>
              <a:t>vlastností výrobků </a:t>
            </a:r>
            <a:r>
              <a:rPr lang="cs-CZ" sz="3200" dirty="0">
                <a:solidFill>
                  <a:srgbClr val="008080"/>
                </a:solidFill>
              </a:rPr>
              <a:t>a služeb, které zákazníci oceňují</a:t>
            </a:r>
          </a:p>
          <a:p>
            <a:pPr marL="342900" lvl="0" indent="-342900">
              <a:buAutoNum type="arabicPeriod"/>
            </a:pPr>
            <a:r>
              <a:rPr lang="cs-CZ" sz="3200" dirty="0">
                <a:solidFill>
                  <a:srgbClr val="008080"/>
                </a:solidFill>
              </a:rPr>
              <a:t>Realizace </a:t>
            </a:r>
            <a:r>
              <a:rPr lang="cs-CZ" sz="3200" b="1" dirty="0">
                <a:solidFill>
                  <a:srgbClr val="008080"/>
                </a:solidFill>
              </a:rPr>
              <a:t>výzkumu</a:t>
            </a:r>
            <a:r>
              <a:rPr lang="cs-CZ" sz="3200" dirty="0">
                <a:solidFill>
                  <a:srgbClr val="008080"/>
                </a:solidFill>
              </a:rPr>
              <a:t> různých vlastností a přínosů </a:t>
            </a:r>
          </a:p>
          <a:p>
            <a:pPr lvl="0"/>
            <a:endParaRPr lang="cs-CZ" sz="3200" dirty="0">
              <a:solidFill>
                <a:srgbClr val="008080"/>
              </a:solidFill>
            </a:endParaRP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3. Vyhodnocení výkonu podniku a jejich </a:t>
            </a:r>
            <a:r>
              <a:rPr lang="cs-CZ" sz="3200" b="1" dirty="0">
                <a:solidFill>
                  <a:srgbClr val="008080"/>
                </a:solidFill>
              </a:rPr>
              <a:t>konkurentů</a:t>
            </a:r>
          </a:p>
          <a:p>
            <a:pPr lvl="0"/>
            <a:endParaRPr lang="cs-CZ" sz="3200" dirty="0">
              <a:solidFill>
                <a:srgbClr val="008080"/>
              </a:solidFill>
            </a:endParaRP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4. </a:t>
            </a:r>
            <a:r>
              <a:rPr lang="cs-CZ" sz="3200" b="1" dirty="0">
                <a:solidFill>
                  <a:srgbClr val="008080"/>
                </a:solidFill>
              </a:rPr>
              <a:t>Komparace</a:t>
            </a:r>
            <a:r>
              <a:rPr lang="cs-CZ" sz="3200" dirty="0">
                <a:solidFill>
                  <a:srgbClr val="008080"/>
                </a:solidFill>
              </a:rPr>
              <a:t> výkonu podniku a hlavního konkurenta klíčovými</a:t>
            </a: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    zákazníky</a:t>
            </a: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5.</a:t>
            </a:r>
            <a:r>
              <a:rPr lang="cs-CZ" sz="3200" b="1" dirty="0">
                <a:solidFill>
                  <a:srgbClr val="008080"/>
                </a:solidFill>
              </a:rPr>
              <a:t> Sledování </a:t>
            </a:r>
            <a:r>
              <a:rPr lang="cs-CZ" sz="3200" dirty="0">
                <a:solidFill>
                  <a:srgbClr val="008080"/>
                </a:solidFill>
              </a:rPr>
              <a:t>hodnoty pro zákazníka </a:t>
            </a:r>
            <a:r>
              <a:rPr lang="cs-CZ" sz="3200" b="1" dirty="0">
                <a:solidFill>
                  <a:srgbClr val="008080"/>
                </a:solidFill>
              </a:rPr>
              <a:t>v čase</a:t>
            </a:r>
            <a:r>
              <a:rPr lang="cs-CZ" sz="3200" dirty="0">
                <a:solidFill>
                  <a:srgbClr val="008080"/>
                </a:solidFill>
              </a:rPr>
              <a:t>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997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2198</Words>
  <Application>Microsoft Office PowerPoint</Application>
  <PresentationFormat>Širokoúhlá obrazovka</PresentationFormat>
  <Paragraphs>292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Times New Roman</vt:lpstr>
      <vt:lpstr>Verdana</vt:lpstr>
      <vt:lpstr>Motiv Office</vt:lpstr>
      <vt:lpstr>Název prezentace</vt:lpstr>
      <vt:lpstr>Prezentace aplikace PowerPoint</vt:lpstr>
      <vt:lpstr>Prezentace aplikace PowerPoint</vt:lpstr>
      <vt:lpstr>Prezentace aplikace PowerPoint</vt:lpstr>
      <vt:lpstr>Zajištění hodnoty - jak ji tvoříme?</vt:lpstr>
      <vt:lpstr>Vznik konceptu hodnoty – kdy a co znamená?</vt:lpstr>
      <vt:lpstr>Hodnota pro zákazníka</vt:lpstr>
      <vt:lpstr>Získaná hodnota pro zákazníka</vt:lpstr>
      <vt:lpstr>Analýza hodnoty pro zákazníka</vt:lpstr>
      <vt:lpstr>Hodnocení vlastností výrobků</vt:lpstr>
      <vt:lpstr>Atributy hodnoty pro zákazníka na B2C trhu</vt:lpstr>
      <vt:lpstr>Atributy hodnoty pro zákazníka na B2B trhu (partnerské společnosti)</vt:lpstr>
      <vt:lpstr>Hodnota zákazníka pro podnik</vt:lpstr>
      <vt:lpstr>Kdo je ziskovým zákazníkem?</vt:lpstr>
      <vt:lpstr>3 přístupy odhadu hodnoty</vt:lpstr>
      <vt:lpstr>Prezentace aplikace PowerPoint</vt:lpstr>
      <vt:lpstr>Celoživotní hodnota zákazníka - výpočet</vt:lpstr>
      <vt:lpstr>Složky hodnoty zákazníka</vt:lpstr>
      <vt:lpstr>Složky hodnoty zákazníka – hrubé příjmy</vt:lpstr>
      <vt:lpstr>Složky hodnoty zákazníka – hrubé příjmy</vt:lpstr>
      <vt:lpstr>Složky hodnoty zákazníka – celkové náklady na zákazníka</vt:lpstr>
      <vt:lpstr>Využití hodnoty zákazníka podnikem</vt:lpstr>
      <vt:lpstr>Využití hodnoty zákazníka v praxi českých MSP</vt:lpstr>
      <vt:lpstr>Spokojenost zákazníka</vt:lpstr>
      <vt:lpstr>Spokojenost zákazníka - typy</vt:lpstr>
      <vt:lpstr>Sledování spokojenosti zákazníka</vt:lpstr>
      <vt:lpstr>Techniky měření spokojenosti zákazníků</vt:lpstr>
      <vt:lpstr>Loajalita zákazníka</vt:lpstr>
      <vt:lpstr>Výpočet loajality zákazníka (index loajality zákazníka)</vt:lpstr>
      <vt:lpstr>Míra setrvání zákazníka</vt:lpstr>
      <vt:lpstr>Míra setrvání zákazníka - výpočet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165</cp:revision>
  <dcterms:created xsi:type="dcterms:W3CDTF">2016-11-25T20:36:16Z</dcterms:created>
  <dcterms:modified xsi:type="dcterms:W3CDTF">2022-10-10T18:27:48Z</dcterms:modified>
</cp:coreProperties>
</file>