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91" r:id="rId2"/>
    <p:sldId id="258" r:id="rId3"/>
    <p:sldId id="263" r:id="rId4"/>
    <p:sldId id="286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11" r:id="rId17"/>
    <p:sldId id="321" r:id="rId18"/>
    <p:sldId id="305" r:id="rId19"/>
    <p:sldId id="306" r:id="rId20"/>
    <p:sldId id="307" r:id="rId21"/>
    <p:sldId id="308" r:id="rId22"/>
    <p:sldId id="309" r:id="rId23"/>
    <p:sldId id="310" r:id="rId24"/>
    <p:sldId id="312" r:id="rId25"/>
    <p:sldId id="313" r:id="rId26"/>
    <p:sldId id="314" r:id="rId27"/>
    <p:sldId id="322" r:id="rId28"/>
    <p:sldId id="316" r:id="rId29"/>
    <p:sldId id="317" r:id="rId30"/>
    <p:sldId id="318" r:id="rId31"/>
    <p:sldId id="319" r:id="rId32"/>
    <p:sldId id="287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66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777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ommons.wikimedia.org/wiki/File:LIDL_prodejna_-_maso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s://cs.wikipedia.org/wiki/Lid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rgbClr val="0080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Vztahový marketing a CRM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Ing. Halina </a:t>
            </a:r>
            <a:r>
              <a:rPr lang="cs-CZ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Starzyczná</a:t>
            </a:r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  <a:p>
            <a:pPr algn="ctr"/>
            <a:endParaRPr lang="cs-CZ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806680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23134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Hodnocení vlastností výrobků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845" y="177421"/>
            <a:ext cx="1464833" cy="1127893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125333"/>
              </p:ext>
            </p:extLst>
          </p:nvPr>
        </p:nvGraphicFramePr>
        <p:xfrm>
          <a:off x="838200" y="2169995"/>
          <a:ext cx="7807051" cy="3929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3601">
                  <a:extLst>
                    <a:ext uri="{9D8B030D-6E8A-4147-A177-3AD203B41FA5}">
                      <a16:colId xmlns:a16="http://schemas.microsoft.com/office/drawing/2014/main" val="1014326764"/>
                    </a:ext>
                  </a:extLst>
                </a:gridCol>
                <a:gridCol w="1913882">
                  <a:extLst>
                    <a:ext uri="{9D8B030D-6E8A-4147-A177-3AD203B41FA5}">
                      <a16:colId xmlns:a16="http://schemas.microsoft.com/office/drawing/2014/main" val="1243602152"/>
                    </a:ext>
                  </a:extLst>
                </a:gridCol>
                <a:gridCol w="1914784">
                  <a:extLst>
                    <a:ext uri="{9D8B030D-6E8A-4147-A177-3AD203B41FA5}">
                      <a16:colId xmlns:a16="http://schemas.microsoft.com/office/drawing/2014/main" val="3565328557"/>
                    </a:ext>
                  </a:extLst>
                </a:gridCol>
                <a:gridCol w="1914784">
                  <a:extLst>
                    <a:ext uri="{9D8B030D-6E8A-4147-A177-3AD203B41FA5}">
                      <a16:colId xmlns:a16="http://schemas.microsoft.com/office/drawing/2014/main" val="1043557488"/>
                    </a:ext>
                  </a:extLst>
                </a:gridCol>
              </a:tblGrid>
              <a:tr h="56865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Vlastnosti 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Výrobek A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Výrobek B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Výrobek C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63093"/>
                  </a:ext>
                </a:extLst>
              </a:tr>
              <a:tr h="56865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Funkce 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084410"/>
                  </a:ext>
                </a:extLst>
              </a:tr>
              <a:tr h="56865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Výkon 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017761"/>
                  </a:ext>
                </a:extLst>
              </a:tr>
              <a:tr h="56865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Design 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615489"/>
                  </a:ext>
                </a:extLst>
              </a:tr>
              <a:tr h="56865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Cena 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426896"/>
                  </a:ext>
                </a:extLst>
              </a:tr>
              <a:tr h="56865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……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918337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838200" y="1305314"/>
            <a:ext cx="5658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</a:rPr>
              <a:t>Rozhodovací analýza</a:t>
            </a:r>
          </a:p>
        </p:txBody>
      </p:sp>
    </p:spTree>
    <p:extLst>
      <p:ext uri="{BB962C8B-B14F-4D97-AF65-F5344CB8AC3E}">
        <p14:creationId xmlns:p14="http://schemas.microsoft.com/office/powerpoint/2010/main" val="281109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181" y="-67217"/>
            <a:ext cx="867429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Atributy hodnoty pro zákazníka na B2C trhu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197" y="31619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246971" y="884412"/>
            <a:ext cx="8176594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 týká se spotřebitelů v maloobchodě, hodnota se týká: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● hlavně produktu (obchodního sortimentu) a všech ostatních nástrojů marketingového  mixu 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●● ceny  i úrovně komunikace 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●● typu prodejny, kde nakupuje (samoobsluha, pultová prodejna,,, supermarket, hypermarket)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●● zákazníka oslovuje exteriér prodejny i interiér a celková nákupní atmosféra 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●● prodejního procesu, lidí: obsluhy, pokladní, pracovníků v informačních  centrech …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● dostupnost prodejny a její lokalizace.</a:t>
            </a:r>
            <a:endParaRPr lang="cs-CZ" sz="2800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1A22E47-D804-4FD0-99BD-EFDC18A13B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159397" y="1319216"/>
            <a:ext cx="2641599" cy="219668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F800248-C063-44C3-A775-3BA24C6F664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940800" y="4065953"/>
            <a:ext cx="3004229" cy="189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541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428630" cy="737961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Atributy hodnoty pro zákazníka na B2B trhu (partnerské společnosti)</a:t>
            </a:r>
            <a:endParaRPr lang="cs-CZ" sz="3600" b="1" dirty="0">
              <a:latin typeface="+mn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44022"/>
            <a:ext cx="1464833" cy="112789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65545" y="1171915"/>
            <a:ext cx="10657114" cy="55595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 se týká trhu B2B, tam se objevují další atributy, což je dáno charakterem partnerů, kteří spolu jednají.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produkt, případně značka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hodnota samotného vztahu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požitek z obchodního jednání, či image podniku.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Nákladová stránka se týká také cen, ztrát, obětí. Svoji roli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hraje důvěra (viz PRM).</a:t>
            </a:r>
            <a:endParaRPr lang="cs-CZ" sz="3200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642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086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Hodnota zákazníka pro podnik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222172" y="1708080"/>
            <a:ext cx="52832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FF0000"/>
                </a:solidFill>
              </a:rPr>
              <a:t>Kdo je ziskovým zákazníkem? </a:t>
            </a:r>
          </a:p>
        </p:txBody>
      </p:sp>
      <p:sp>
        <p:nvSpPr>
          <p:cNvPr id="5" name="Obdélník 4"/>
          <p:cNvSpPr/>
          <p:nvPr/>
        </p:nvSpPr>
        <p:spPr>
          <a:xfrm>
            <a:off x="609601" y="2873041"/>
            <a:ext cx="10508342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Jedinec, domácnost, nebo organizace, kteří v průběhu času zajišťují tok 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příjmů o požadovanou částku, která je vyšší než kolik představuje součet nákladů na jeho přilákání, získání a obsluhu za stejnou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dobu.  Podniky zpracovávají analýzy ziskovosti, které napomáhají rozdělit zákazníky na ziskové a neziskové. </a:t>
            </a:r>
            <a:endParaRPr lang="cs-CZ" sz="32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570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722257" cy="98470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Kdo je ziskovým zákazníkem?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958273" y="1349830"/>
            <a:ext cx="9090891" cy="5016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nejziskovějším zákazníkem nemusí být ti největší, kteří obvykle vyžadují  příliš mnoho služeb a vysoké slevy</a:t>
            </a:r>
          </a:p>
          <a:p>
            <a:endParaRPr lang="cs-CZ" sz="3200" dirty="0">
              <a:solidFill>
                <a:srgbClr val="00808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nejmenší zákazníci naopak platí za zboží plné ceny a žádají si minimum služeb. Náklady na spolupráci s nimi ale jejich ziskovost snižují </a:t>
            </a:r>
          </a:p>
          <a:p>
            <a:endParaRPr lang="cs-CZ" sz="3200" dirty="0">
              <a:solidFill>
                <a:srgbClr val="00808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</a:t>
            </a:r>
            <a:r>
              <a:rPr lang="cs-CZ" sz="3200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Kotler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také upozorňuje, že podnik může zvýšit svou ziskovost, pokud se zbaví svých nejhorších zákazníků. </a:t>
            </a:r>
            <a:endParaRPr lang="cs-CZ" sz="32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5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564086" cy="89761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3 přístupy odhadu hodnoty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08000" y="1493018"/>
            <a:ext cx="10034587" cy="50290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analýza odhadů jednoduchých proměnných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(objem</a:t>
            </a:r>
          </a:p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tržeb, objem a vývoj počtu zákazníků),</a:t>
            </a:r>
          </a:p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finanční analýza tržeb a s tím spojených nákladů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statistická analýza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která vychází z předchozích dvou</a:t>
            </a:r>
          </a:p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analýz  a využívá model celoživotní hodnoty</a:t>
            </a:r>
          </a:p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zákazníka.</a:t>
            </a:r>
          </a:p>
        </p:txBody>
      </p:sp>
    </p:spTree>
    <p:extLst>
      <p:ext uri="{BB962C8B-B14F-4D97-AF65-F5344CB8AC3E}">
        <p14:creationId xmlns:p14="http://schemas.microsoft.com/office/powerpoint/2010/main" val="3058460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Celoživotní hodnota zákazníka</a:t>
            </a:r>
          </a:p>
        </p:txBody>
      </p:sp>
      <p:pic>
        <p:nvPicPr>
          <p:cNvPr id="2050" name="Picture 2" descr="CPV: hodnota pro zákazníka (Customer-Perceived Value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829" y="1896990"/>
            <a:ext cx="3002497" cy="2791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9521370" y="5726947"/>
            <a:ext cx="245095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https://www.obrazky.cz/?q=hodnota%20z%C3%A1kazn%C3%ADka#utm_content=lista&amp;utm_term=hodnota%20z%C3%A1kazn%C3%ADka&amp;utm_medium=link&amp;utm_source=undefined&amp;id=460a1d64bfae7e00</a:t>
            </a:r>
          </a:p>
        </p:txBody>
      </p:sp>
      <p:sp>
        <p:nvSpPr>
          <p:cNvPr id="5" name="Obdélník 4"/>
          <p:cNvSpPr/>
          <p:nvPr/>
        </p:nvSpPr>
        <p:spPr>
          <a:xfrm>
            <a:off x="599248" y="1605657"/>
            <a:ext cx="7978695" cy="45304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podniky mají zájem na tom, aby jejich zákazníci byli dlouhodobě ziskoví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v této souvislosti se hovoří o tzv. 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konceptu „celoživotní hodnoty zákazníka.“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(CLV - </a:t>
            </a:r>
            <a:r>
              <a:rPr lang="cs-CZ" sz="2400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Customer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lifetime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není jednoduché kalkulovat CLV, protože někdy nejde jen o kontinuální dlouhodobý pohled na zákazníka,  často firmy vynakládají i krátkodobé marketingové aktivity, které jsou vynakládány operativně dle konkrétní situace na trhu, jež také pomáhají vybudovat se zákazníkem dobrý a věrný vztah.</a:t>
            </a:r>
          </a:p>
        </p:txBody>
      </p:sp>
    </p:spTree>
    <p:extLst>
      <p:ext uri="{BB962C8B-B14F-4D97-AF65-F5344CB8AC3E}">
        <p14:creationId xmlns:p14="http://schemas.microsoft.com/office/powerpoint/2010/main" val="872120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Celoživotní hodnota zákazníka - výpočet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2"/>
              <p:cNvSpPr txBox="1"/>
              <p:nvPr/>
            </p:nvSpPr>
            <p:spPr>
              <a:xfrm>
                <a:off x="1040130" y="2102894"/>
                <a:ext cx="5055870" cy="93512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indent="180340" algn="just">
                  <a:spcBef>
                    <a:spcPts val="425"/>
                  </a:spcBef>
                  <a:spcAft>
                    <a:spcPts val="0"/>
                  </a:spcAft>
                </a:pPr>
                <a:r>
                  <a:rPr lang="cs-CZ" sz="3600" kern="1200" dirty="0">
                    <a:solidFill>
                      <a:srgbClr val="00808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CLV=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=1    </m:t>
                        </m:r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𝑚</m:t>
                        </m:r>
                      </m:sub>
                      <m:sup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cs-CZ" sz="3600" i="1" kern="1200">
                                <a:solidFill>
                                  <a:srgbClr val="00808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cs-CZ" sz="3600" kern="1200">
                                <a:solidFill>
                                  <a:srgbClr val="008080"/>
                                </a:solidFill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rPr>
                              <m:t>r</m:t>
                            </m:r>
                          </m:num>
                          <m:den>
                            <m:d>
                              <m:dPr>
                                <m:ctrlPr>
                                  <a:rPr lang="cs-CZ" sz="3600" i="1" kern="1200">
                                    <a:solidFill>
                                      <a:srgbClr val="00808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3600" i="1" kern="1200">
                                    <a:solidFill>
                                      <a:srgbClr val="00808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1+</m:t>
                                </m:r>
                                <m:r>
                                  <a:rPr lang="cs-CZ" sz="3600" i="1" kern="1200">
                                    <a:solidFill>
                                      <a:srgbClr val="00808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cs-CZ" sz="3600" i="1" kern="1200">
                                    <a:solidFill>
                                      <a:srgbClr val="00808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cs-CZ" sz="3600" i="1" kern="1200">
                                    <a:solidFill>
                                      <a:srgbClr val="00808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d>
                            <m:r>
                              <a:rPr lang="cs-CZ" sz="3600" i="1" kern="1200">
                                <a:solidFill>
                                  <a:srgbClr val="00808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 </m:t>
                            </m:r>
                          </m:den>
                        </m:f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</m:e>
                    </m:nary>
                  </m:oMath>
                </a14:m>
                <a:endParaRPr lang="cs-CZ" sz="3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130" y="2102894"/>
                <a:ext cx="5055870" cy="935128"/>
              </a:xfrm>
              <a:prstGeom prst="rect">
                <a:avLst/>
              </a:prstGeom>
              <a:blipFill>
                <a:blip r:embed="rId3"/>
                <a:stretch>
                  <a:fillRect l="-121" b="-39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1040129" y="3749000"/>
            <a:ext cx="8787362" cy="2218877"/>
          </a:xfrm>
          <a:prstGeom prst="rect">
            <a:avLst/>
          </a:prstGeom>
          <a:ln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= marže (cena minus náklady)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  = diskontní míra nebo náklady kapitálu firmy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   = pravděpodobnost opakovaných nákupů zákazníka nebo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jeho trvající aktivity, míra retence (viz analytická část CRM)</a:t>
            </a:r>
          </a:p>
        </p:txBody>
      </p:sp>
    </p:spTree>
    <p:extLst>
      <p:ext uri="{BB962C8B-B14F-4D97-AF65-F5344CB8AC3E}">
        <p14:creationId xmlns:p14="http://schemas.microsoft.com/office/powerpoint/2010/main" val="90516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447971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Složky hodnoty zákazníka</a:t>
            </a:r>
          </a:p>
        </p:txBody>
      </p:sp>
      <p:sp>
        <p:nvSpPr>
          <p:cNvPr id="3" name="Textové pole 14351"/>
          <p:cNvSpPr txBox="1">
            <a:spLocks noChangeArrowheads="1"/>
          </p:cNvSpPr>
          <p:nvPr/>
        </p:nvSpPr>
        <p:spPr bwMode="auto">
          <a:xfrm>
            <a:off x="508001" y="1616443"/>
            <a:ext cx="5072674" cy="46445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Hrubé příjmy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odnota referencí zákazníků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informovanosti zákazníků 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věrnosti zákazníků 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schopnost přijímat nové produkty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image 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platební morálky.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ové pole 14351"/>
          <p:cNvSpPr txBox="1">
            <a:spLocks noChangeArrowheads="1"/>
          </p:cNvSpPr>
          <p:nvPr/>
        </p:nvSpPr>
        <p:spPr bwMode="auto">
          <a:xfrm>
            <a:off x="6792685" y="1626464"/>
            <a:ext cx="5050972" cy="4542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ea typeface="Calibri" panose="020F0502020204030204" pitchFamily="34" charset="0"/>
              </a:rPr>
              <a:t>Celkové náklady </a:t>
            </a:r>
            <a:endParaRPr lang="cs-CZ" sz="24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ea typeface="Calibri" panose="020F0502020204030204" pitchFamily="34" charset="0"/>
              </a:rPr>
              <a:t>na zákazníka</a:t>
            </a:r>
            <a:endParaRPr lang="cs-CZ" sz="24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ea typeface="Calibri" panose="020F0502020204030204" pitchFamily="34" charset="0"/>
              </a:rPr>
              <a:t>akviziční náklady</a:t>
            </a:r>
            <a:endParaRPr lang="cs-CZ" sz="24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ea typeface="Calibri" panose="020F0502020204030204" pitchFamily="34" charset="0"/>
              </a:rPr>
              <a:t>výrobní a prodejní náklady</a:t>
            </a:r>
            <a:endParaRPr lang="cs-CZ" sz="24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ea typeface="Calibri" panose="020F0502020204030204" pitchFamily="34" charset="0"/>
              </a:rPr>
              <a:t>náklady na obsluhu</a:t>
            </a:r>
            <a:endParaRPr lang="cs-CZ" sz="24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ea typeface="Calibri" panose="020F0502020204030204" pitchFamily="34" charset="0"/>
              </a:rPr>
              <a:t>marketingové náklady na udržení, rozvoj, obnovení a znovu získání zákazníků,</a:t>
            </a:r>
            <a:endParaRPr lang="cs-CZ" sz="24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ea typeface="Calibri" panose="020F0502020204030204" pitchFamily="34" charset="0"/>
              </a:rPr>
              <a:t>administrativní  náklady na ukončení vztahu</a:t>
            </a:r>
            <a:endParaRPr lang="cs-CZ" sz="24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400" dirty="0">
                <a:solidFill>
                  <a:srgbClr val="00808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Ohnutý pruh 14352"/>
          <p:cNvSpPr>
            <a:spLocks/>
          </p:cNvSpPr>
          <p:nvPr/>
        </p:nvSpPr>
        <p:spPr bwMode="auto">
          <a:xfrm>
            <a:off x="5705985" y="1141324"/>
            <a:ext cx="961390" cy="485140"/>
          </a:xfrm>
          <a:custGeom>
            <a:avLst/>
            <a:gdLst>
              <a:gd name="T0" fmla="*/ 0 w 962025"/>
              <a:gd name="T1" fmla="*/ 242888 h 485775"/>
              <a:gd name="T2" fmla="*/ 481013 w 962025"/>
              <a:gd name="T3" fmla="*/ 0 h 485775"/>
              <a:gd name="T4" fmla="*/ 962026 w 962025"/>
              <a:gd name="T5" fmla="*/ 242888 h 485775"/>
              <a:gd name="T6" fmla="*/ 840581 w 962025"/>
              <a:gd name="T7" fmla="*/ 242888 h 485775"/>
              <a:gd name="T8" fmla="*/ 481012 w 962025"/>
              <a:gd name="T9" fmla="*/ 121444 h 485775"/>
              <a:gd name="T10" fmla="*/ 121443 w 962025"/>
              <a:gd name="T11" fmla="*/ 242888 h 485775"/>
              <a:gd name="T12" fmla="*/ 0 w 962025"/>
              <a:gd name="T13" fmla="*/ 242888 h 4857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2025" h="485775">
                <a:moveTo>
                  <a:pt x="0" y="242888"/>
                </a:moveTo>
                <a:cubicBezTo>
                  <a:pt x="0" y="108745"/>
                  <a:pt x="215357" y="0"/>
                  <a:pt x="481013" y="0"/>
                </a:cubicBezTo>
                <a:cubicBezTo>
                  <a:pt x="746669" y="0"/>
                  <a:pt x="962026" y="108745"/>
                  <a:pt x="962026" y="242888"/>
                </a:cubicBezTo>
                <a:lnTo>
                  <a:pt x="840581" y="242888"/>
                </a:lnTo>
                <a:cubicBezTo>
                  <a:pt x="840581" y="175816"/>
                  <a:pt x="679596" y="121444"/>
                  <a:pt x="481012" y="121444"/>
                </a:cubicBezTo>
                <a:cubicBezTo>
                  <a:pt x="282428" y="121444"/>
                  <a:pt x="121443" y="175816"/>
                  <a:pt x="121443" y="242888"/>
                </a:cubicBezTo>
                <a:lnTo>
                  <a:pt x="0" y="242888"/>
                </a:lnTo>
                <a:close/>
              </a:path>
            </a:pathLst>
          </a:custGeom>
          <a:solidFill>
            <a:srgbClr val="008080"/>
          </a:solidFill>
          <a:ln w="25400">
            <a:solidFill>
              <a:srgbClr val="00808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13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610600" cy="76276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Složky hodnoty zákazníka – hrubé příjmy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6" y="-198821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319314" y="1127893"/>
            <a:ext cx="11582400" cy="56630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referencí zákazníka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dalším subjektům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každý zákazník, je-li spokojen, může výrobky firmy doporučovat svým známým, např. na trhu B2C podniky dokonce motivují své zákazníky, aby jim nalezli nové zákazníky s příslibem odměny (to může ale platiti i na B2B trhu),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informovanosti zákazníků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–informovaný zákazník informuje další zákazníky, je nositelem těchto informací. Můžeme použít i výraz „chodící reklama.“ Může být také zdrojem dalších doporučení a vlivu na věrnost zákazníků.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008080"/>
                </a:solidFill>
              </a:rPr>
              <a:t>hodnota věrnosti zákazníků </a:t>
            </a:r>
            <a:r>
              <a:rPr lang="cs-CZ" sz="2800" dirty="0">
                <a:solidFill>
                  <a:srgbClr val="008080"/>
                </a:solidFill>
              </a:rPr>
              <a:t>– do jaké míry je zákazník ochoten zůstat naším zákazníkem. Věrný zákazník je loajální zákazník k firmě i značce. </a:t>
            </a:r>
            <a:endParaRPr lang="cs-CZ" sz="2800" dirty="0">
              <a:solidFill>
                <a:srgbClr val="00808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5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endParaRPr lang="cs-CZ" sz="4000" b="1" cap="all" dirty="0"/>
          </a:p>
          <a:p>
            <a:pPr lvl="0"/>
            <a:r>
              <a:rPr lang="cs-CZ" sz="4000" b="1" cap="all" dirty="0"/>
              <a:t>CRM  a hodnota </a:t>
            </a:r>
          </a:p>
          <a:p>
            <a:pPr lvl="0"/>
            <a:r>
              <a:rPr lang="cs-CZ" sz="4000" b="1" cap="all" dirty="0"/>
              <a:t>v marketingu, loajalita zákazníků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562775"/>
            <a:ext cx="4806091" cy="1941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 pochopit dvojí pojetí hodnoty v marketingu a v CRM a loajalitu a spokojenost zákazníků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175171" cy="76276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Složky hodnoty zákazníka – hrubé příjmy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838200" y="1513256"/>
            <a:ext cx="10758714" cy="49552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schopnost přijímat nové produkty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na B2B trhu se to může projevit pozitivně při spolupráci na výzkumu a vývoji produktů dvou partnerských podniků, na B2C trhu je to možnost využít informace od spotřebitelů při testování nových výrobků,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image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je využívána na B2B trhu,  je </a:t>
            </a:r>
            <a:r>
              <a:rPr lang="cs-CZ" sz="2400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podniku pozitivní povědomí  má to vliv i na vyjednávací pozici na trhu, image zákazníka má svoji hodnotu i na spotřebitelském trhu při nákupu ve specializovaných prodejnách, značkových prodejnách, kde personál zná často své zákazníky, i v menších prodejnách či provozovnách služeb ve městech či na venkově,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platební morálky zákazníka –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důležitá zejména na B2B trhu, neboť ovlivňuje i finanční situaci podniku (druhotná platební neschopnost).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400" dirty="0">
              <a:solidFill>
                <a:srgbClr val="00808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15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Složky hodnoty zákazníka – celkové náklady na zákazníka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435427" y="2055813"/>
            <a:ext cx="10697029" cy="37794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400" b="1" dirty="0">
                <a:solidFill>
                  <a:srgbClr val="008080"/>
                </a:solidFill>
              </a:rPr>
              <a:t>akviziční náklady </a:t>
            </a:r>
            <a:r>
              <a:rPr lang="cs-CZ" sz="2400" dirty="0">
                <a:solidFill>
                  <a:srgbClr val="008080"/>
                </a:solidFill>
              </a:rPr>
              <a:t>– jsou náklady na  získání zákazníka, výše nákladů je závislá na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akviziční strategii, to znamená, zda se bude jednat o masový marketing nebo přímý,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výrobní a prodejní náklady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náklady výroby a všechny náklady spojené s obsluhou zákazníka včetně nákladů na vyřízení objednávky, skladování a dopravu,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marketingové náklady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 udržení, rozvoj, obnovení a znovu získání zákazníka – jedná se např. náklady na prevenci odchodu zákazníka,</a:t>
            </a:r>
          </a:p>
          <a:p>
            <a:pPr>
              <a:spcAft>
                <a:spcPts val="0"/>
              </a:spcAft>
            </a:pP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</a:rPr>
              <a:t>administrativní náklady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</a:rPr>
              <a:t>na ukončení vztahu.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400" dirty="0">
              <a:solidFill>
                <a:srgbClr val="00808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620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568821" cy="76276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Využití hodnoty zákazníka podnikem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38200" y="1871693"/>
            <a:ext cx="8769824" cy="38164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</a:rPr>
              <a:t>● segmentace umožňuje zjistit významné zákazníky.</a:t>
            </a:r>
          </a:p>
          <a:p>
            <a:r>
              <a:rPr lang="cs-CZ" sz="3200" dirty="0">
                <a:solidFill>
                  <a:srgbClr val="008080"/>
                </a:solidFill>
              </a:rPr>
              <a:t>● diferencované přístupy k zákazníkům ke stanovení potenciálu zákazníka</a:t>
            </a:r>
          </a:p>
          <a:p>
            <a:r>
              <a:rPr lang="cs-CZ" sz="3200" dirty="0">
                <a:solidFill>
                  <a:srgbClr val="008080"/>
                </a:solidFill>
              </a:rPr>
              <a:t>● odhalení ztrátových zákazníků vytváří portfolio zákazníků dle přínosů v čase</a:t>
            </a:r>
          </a:p>
          <a:p>
            <a:r>
              <a:rPr lang="cs-CZ" sz="3200" dirty="0">
                <a:solidFill>
                  <a:srgbClr val="008080"/>
                </a:solidFill>
              </a:rPr>
              <a:t>● podle rozdělení zákazníků do cílových skupin a segmentů je tvořen i celý marketingový mix.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813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0572" y="340109"/>
            <a:ext cx="8117114" cy="447674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Využití hodnoty zákazníka v praxi českých MSP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276839"/>
              </p:ext>
            </p:extLst>
          </p:nvPr>
        </p:nvGraphicFramePr>
        <p:xfrm>
          <a:off x="580572" y="972456"/>
          <a:ext cx="9506858" cy="5489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0850">
                  <a:extLst>
                    <a:ext uri="{9D8B030D-6E8A-4147-A177-3AD203B41FA5}">
                      <a16:colId xmlns:a16="http://schemas.microsoft.com/office/drawing/2014/main" val="1652641508"/>
                    </a:ext>
                  </a:extLst>
                </a:gridCol>
                <a:gridCol w="1998004">
                  <a:extLst>
                    <a:ext uri="{9D8B030D-6E8A-4147-A177-3AD203B41FA5}">
                      <a16:colId xmlns:a16="http://schemas.microsoft.com/office/drawing/2014/main" val="1869613994"/>
                    </a:ext>
                  </a:extLst>
                </a:gridCol>
                <a:gridCol w="1998004">
                  <a:extLst>
                    <a:ext uri="{9D8B030D-6E8A-4147-A177-3AD203B41FA5}">
                      <a16:colId xmlns:a16="http://schemas.microsoft.com/office/drawing/2014/main" val="2860453508"/>
                    </a:ext>
                  </a:extLst>
                </a:gridCol>
              </a:tblGrid>
              <a:tr h="97055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Způsoby využití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Absolutní četnost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Relativní </a:t>
                      </a:r>
                    </a:p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četnost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244156"/>
                  </a:ext>
                </a:extLst>
              </a:tr>
              <a:tr h="821696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Při segmentaci zákazníků (rozdělení do skupin podle ziskovosti)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109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14,8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109480"/>
                  </a:ext>
                </a:extLst>
              </a:tr>
              <a:tr h="821696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Při diferenciaci produktů pro konkrétní skupiny zákazníků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257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34,9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087926"/>
                  </a:ext>
                </a:extLst>
              </a:tr>
              <a:tr h="821696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Při stanovení cen pro individuální zákazníky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365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49,6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892295"/>
                  </a:ext>
                </a:extLst>
              </a:tr>
              <a:tr h="821696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Při návrhu distribučních kanálů (cesty k zákazníkům)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123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16,7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16005"/>
                  </a:ext>
                </a:extLst>
              </a:tr>
              <a:tr h="821696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Při udržování loajality zákazníků (poprodejní aktivity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292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39,7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607805"/>
                  </a:ext>
                </a:extLst>
              </a:tr>
              <a:tr h="410848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Při výpočtu investic pro zákazníky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50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6,8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610067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899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733616"/>
            <a:ext cx="5431809" cy="59021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Spokojenost zákazníka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742666" y="2385201"/>
            <a:ext cx="7215117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  <a:ea typeface="Calibri" panose="020F0502020204030204" pitchFamily="34" charset="0"/>
              </a:rPr>
              <a:t>Spokojenost nebo nespokojenost je v obecném pojetí pocitem potěšení nebo zklamání jedince vycházejícím z porovnání skutečného výkonu (nebo výsledku) výrobku s jeho očekáváním</a:t>
            </a:r>
            <a:r>
              <a:rPr lang="cs-CZ" sz="3200" dirty="0">
                <a:ea typeface="Calibri" panose="020F0502020204030204" pitchFamily="34" charset="0"/>
              </a:rPr>
              <a:t>. </a:t>
            </a:r>
            <a:endParaRPr lang="cs-CZ" sz="32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1533213"/>
            <a:ext cx="3548418" cy="2586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9" name="Obdélník 8"/>
          <p:cNvSpPr/>
          <p:nvPr/>
        </p:nvSpPr>
        <p:spPr>
          <a:xfrm>
            <a:off x="8698172" y="4739691"/>
            <a:ext cx="31890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https://pixabay.com/</a:t>
            </a:r>
            <a:r>
              <a:rPr lang="cs-CZ" sz="1000" dirty="0" err="1"/>
              <a:t>cs</a:t>
            </a:r>
            <a:r>
              <a:rPr lang="cs-CZ" sz="1000" dirty="0"/>
              <a:t>/veselý-obličej-žlutá-šťastný-úsměv-163510/</a:t>
            </a:r>
          </a:p>
        </p:txBody>
      </p:sp>
    </p:spTree>
    <p:extLst>
      <p:ext uri="{BB962C8B-B14F-4D97-AF65-F5344CB8AC3E}">
        <p14:creationId xmlns:p14="http://schemas.microsoft.com/office/powerpoint/2010/main" val="1755674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7382" y="182562"/>
            <a:ext cx="6108510" cy="76276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Spokojenost zákazníka - typy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350148"/>
              </p:ext>
            </p:extLst>
          </p:nvPr>
        </p:nvGraphicFramePr>
        <p:xfrm>
          <a:off x="376125" y="1313820"/>
          <a:ext cx="10653218" cy="5066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7009">
                  <a:extLst>
                    <a:ext uri="{9D8B030D-6E8A-4147-A177-3AD203B41FA5}">
                      <a16:colId xmlns:a16="http://schemas.microsoft.com/office/drawing/2014/main" val="3370876732"/>
                    </a:ext>
                  </a:extLst>
                </a:gridCol>
                <a:gridCol w="7276209">
                  <a:extLst>
                    <a:ext uri="{9D8B030D-6E8A-4147-A177-3AD203B41FA5}">
                      <a16:colId xmlns:a16="http://schemas.microsoft.com/office/drawing/2014/main" val="5648545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Typ spokojenosti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Opatření 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5258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Spokojenost se zbožím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Vhodný nákupní marketing – tvorba nabídky zboží (kvalitní, cenově přístupné zboží v požadované šířce a hloubce),</a:t>
                      </a:r>
                      <a:r>
                        <a:rPr lang="cs-CZ" sz="2400" baseline="0" dirty="0">
                          <a:solidFill>
                            <a:srgbClr val="008080"/>
                          </a:solidFill>
                          <a:effectLst/>
                        </a:rPr>
                        <a:t> n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adstandardní ochrana zboží – např. smluvní záruky 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650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Spokojenost s obsluhou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Vhodný interní marketing – vyškolený, ochotný, vstřícný a příjemný personál, celkový přístup firmy k zákazníkům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7213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Spokojenost s prodejním prostředím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Vhodné řešení interiéru prodejny, řešení interiéru a nákupní atmosféra, uspořádání zboží na prodejní ploše,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merchandising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298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Spokojenost s vyřizováním reklamací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Dodržování platné legislativy </a:t>
                      </a:r>
                    </a:p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 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04868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348038" y="20907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3122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829245" cy="67265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Sledování spokojenosti zákazníka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242" y="2047165"/>
            <a:ext cx="3607558" cy="2790966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7947098" y="6058862"/>
            <a:ext cx="340670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dirty="0"/>
              <a:t>https://pixabay.com/</a:t>
            </a:r>
            <a:r>
              <a:rPr lang="cs-CZ" sz="1000" dirty="0" err="1"/>
              <a:t>cs</a:t>
            </a:r>
            <a:r>
              <a:rPr lang="cs-CZ" sz="1000" dirty="0"/>
              <a:t>/květ-kreslení-fantazie-skica-1689865/</a:t>
            </a:r>
          </a:p>
        </p:txBody>
      </p:sp>
      <p:sp>
        <p:nvSpPr>
          <p:cNvPr id="3" name="Obdélník 2"/>
          <p:cNvSpPr/>
          <p:nvPr/>
        </p:nvSpPr>
        <p:spPr>
          <a:xfrm>
            <a:off x="563945" y="1194436"/>
            <a:ext cx="6995615" cy="49211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Podniky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řada podniků, monitoruje spokojenost zákazníků, řada dělá monitoring spokojenosti nepravidelně a některé vůbec ne, při řízení kvality některé ISO normy vyžadují monitoring spokojenosti zákazníků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Specializované agentury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pracují na zakázku podniků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Nezávislé organizace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zabývající se ochranou spotřebitelů (např. </a:t>
            </a:r>
            <a:r>
              <a:rPr lang="cs-CZ" sz="2400" b="1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dtest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Sdružení ochrany spotřebitelů apod.)</a:t>
            </a:r>
          </a:p>
        </p:txBody>
      </p:sp>
    </p:spTree>
    <p:extLst>
      <p:ext uri="{BB962C8B-B14F-4D97-AF65-F5344CB8AC3E}">
        <p14:creationId xmlns:p14="http://schemas.microsoft.com/office/powerpoint/2010/main" val="40640893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00833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Techniky měření spokojenosti zákazníků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38200" y="1910686"/>
            <a:ext cx="10644116" cy="42473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>
                <a:solidFill>
                  <a:srgbClr val="008080"/>
                </a:solidFill>
              </a:rPr>
              <a:t>Pravidelné dotazování zákazníků</a:t>
            </a:r>
            <a:r>
              <a:rPr lang="cs-CZ" sz="2800" dirty="0">
                <a:solidFill>
                  <a:srgbClr val="008080"/>
                </a:solidFill>
              </a:rPr>
              <a:t> – podniky se dotazují na postoje zákazníků k nabízeným výrobkům a službám a na všechno, co souvisí s opakovanými nákupy. Mohou tak činit jak na trhu B2B, tak na trhu B2C (dotazníkové šetření, panelové diskuze…ankety)</a:t>
            </a:r>
          </a:p>
          <a:p>
            <a:pPr lvl="0"/>
            <a:endParaRPr lang="cs-CZ" sz="2800" b="1" dirty="0">
              <a:solidFill>
                <a:srgbClr val="008080"/>
              </a:solidFill>
            </a:endParaRP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Realizace  „</a:t>
            </a:r>
            <a:r>
              <a:rPr lang="cs-CZ" sz="2800" b="1" dirty="0" err="1">
                <a:solidFill>
                  <a:srgbClr val="008080"/>
                </a:solidFill>
              </a:rPr>
              <a:t>mysteryshoping</a:t>
            </a:r>
            <a:r>
              <a:rPr lang="cs-CZ" sz="2800" b="1" dirty="0">
                <a:solidFill>
                  <a:srgbClr val="008080"/>
                </a:solidFill>
              </a:rPr>
              <a:t>“</a:t>
            </a:r>
            <a:r>
              <a:rPr lang="cs-CZ" sz="2800" dirty="0">
                <a:solidFill>
                  <a:srgbClr val="008080"/>
                </a:solidFill>
              </a:rPr>
              <a:t> – zástupci podniků realizují utajené nákupy, aby získali informace o silných a slabých stánkách prodeje. Manažeři tak mohou např. navštívit vlastní prodejny i konkurenční a srovnávat (na trhu B2C). </a:t>
            </a:r>
          </a:p>
          <a:p>
            <a:endParaRPr lang="cs-CZ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8765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4511722" cy="1067890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Loajalita zákazníka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050877" y="2158882"/>
            <a:ext cx="8598089" cy="29238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Věrnost neboli loajalita je vedle spokojenosti se zakoupeným zbožím a poskytnutými službami spojena s určitým očekáváním, které je propojeno s působením na citovou stránku  zákazníka (Mulačová, Mulač et al, 2013).</a:t>
            </a:r>
          </a:p>
        </p:txBody>
      </p:sp>
    </p:spTree>
    <p:extLst>
      <p:ext uri="{BB962C8B-B14F-4D97-AF65-F5344CB8AC3E}">
        <p14:creationId xmlns:p14="http://schemas.microsoft.com/office/powerpoint/2010/main" val="2095493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Výpočet loajality zákazníka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987" y="152400"/>
            <a:ext cx="1464833" cy="112789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7" y="304800"/>
            <a:ext cx="1464833" cy="1127893"/>
          </a:xfrm>
          <a:prstGeom prst="rect">
            <a:avLst/>
          </a:prstGeom>
        </p:spPr>
      </p:pic>
      <p:sp>
        <p:nvSpPr>
          <p:cNvPr id="6" name="TextovéPole 2"/>
          <p:cNvSpPr txBox="1"/>
          <p:nvPr/>
        </p:nvSpPr>
        <p:spPr>
          <a:xfrm>
            <a:off x="964034" y="1903413"/>
            <a:ext cx="468614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indent="180340" algn="just">
              <a:spcBef>
                <a:spcPts val="425"/>
              </a:spcBef>
              <a:spcAft>
                <a:spcPts val="0"/>
              </a:spcAft>
            </a:pPr>
            <a:r>
              <a:rPr lang="cs-CZ" sz="3200" kern="120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ILZ = ISZ *IUZ *ISDZ</a:t>
            </a:r>
            <a:endParaRPr lang="cs-CZ" sz="3200">
              <a:solidFill>
                <a:srgbClr val="00808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64034" y="3308023"/>
            <a:ext cx="9121663" cy="2677656"/>
          </a:xfrm>
          <a:prstGeom prst="rect">
            <a:avLst/>
          </a:prstGeom>
          <a:ln w="57150"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ISZ </a:t>
            </a: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index spokojenosti zákazníka  (procento spokojenosti, např. 50% )</a:t>
            </a: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IUZ</a:t>
            </a: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– index udržení zákazníka (míra setrvání zákazníka, 90% - 0,9) </a:t>
            </a: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ISDZ</a:t>
            </a: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– index doporučení produktu jiným zákazníkům (10 % - 0,1).</a:t>
            </a:r>
          </a:p>
          <a:p>
            <a:pPr>
              <a:spcAft>
                <a:spcPts val="0"/>
              </a:spcAft>
            </a:pP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1000"/>
              <a:buFont typeface="Verdana" panose="020B0604030504040204" pitchFamily="34" charset="0"/>
              <a:buChar char="-"/>
            </a:pP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50x0,9x0,1 = 4,5% (nízká úroveň loajality ovlivněná především nízkou úrovní k ochotě doporučovat výrobek dalším zákazníkům </a:t>
            </a:r>
            <a:r>
              <a:rPr lang="cs-CZ" sz="2400" b="1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(Lošťáková et al, 2009).</a:t>
            </a:r>
          </a:p>
        </p:txBody>
      </p:sp>
    </p:spTree>
    <p:extLst>
      <p:ext uri="{BB962C8B-B14F-4D97-AF65-F5344CB8AC3E}">
        <p14:creationId xmlns:p14="http://schemas.microsoft.com/office/powerpoint/2010/main" val="26869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cs-CZ" sz="4000" b="1" cap="all" dirty="0"/>
              <a:t>CRM  a hodnota </a:t>
            </a:r>
          </a:p>
          <a:p>
            <a:pPr lvl="0"/>
            <a:r>
              <a:rPr lang="cs-CZ" sz="4000" b="1" cap="all" dirty="0"/>
              <a:t>v marketingu, loajalita zákazníků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906118" y="2077308"/>
            <a:ext cx="4780079" cy="35908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Pojetí hodnoty v marketingu a CRM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Hodnota pro zákazníka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Hodnota zákazníka pro podnik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Loajalita zákazníka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Spokojenost zákazníka, její hodnocení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Míra setrvání zákazníků u podniku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Retence zákazníků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25872" cy="89046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Míra setrvání zákazníka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023582" y="1458044"/>
            <a:ext cx="8761863" cy="5564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0215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Míra setrvání zákazníka má pozitivní vliv na podnik</a:t>
            </a:r>
            <a:endParaRPr lang="cs-CZ" sz="2800" b="1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93676" y="3274949"/>
            <a:ext cx="5984543" cy="2246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50215"/>
            <a:r>
              <a:rPr lang="cs-CZ" sz="2800" dirty="0">
                <a:solidFill>
                  <a:srgbClr val="FF0000"/>
                </a:solidFill>
                <a:ea typeface="Calibri" panose="020F0502020204030204" pitchFamily="34" charset="0"/>
              </a:rPr>
              <a:t>Krátkodobý vliv:</a:t>
            </a:r>
          </a:p>
          <a:p>
            <a:pPr indent="450215"/>
            <a:r>
              <a:rPr lang="cs-CZ" sz="2800" dirty="0">
                <a:solidFill>
                  <a:srgbClr val="008080"/>
                </a:solidFill>
                <a:ea typeface="Calibri" panose="020F0502020204030204" pitchFamily="34" charset="0"/>
              </a:rPr>
              <a:t>● růst zisku u věrných zákazníků </a:t>
            </a:r>
          </a:p>
          <a:p>
            <a:pPr indent="450215"/>
            <a:r>
              <a:rPr lang="cs-CZ" sz="2800" dirty="0">
                <a:solidFill>
                  <a:srgbClr val="008080"/>
                </a:solidFill>
                <a:ea typeface="Calibri" panose="020F0502020204030204" pitchFamily="34" charset="0"/>
              </a:rPr>
              <a:t>● pokles ztráty zákazníků  </a:t>
            </a:r>
          </a:p>
          <a:p>
            <a:pPr indent="450215"/>
            <a:r>
              <a:rPr lang="cs-CZ" sz="2800" dirty="0">
                <a:solidFill>
                  <a:srgbClr val="008080"/>
                </a:solidFill>
                <a:ea typeface="Calibri" panose="020F0502020204030204" pitchFamily="34" charset="0"/>
              </a:rPr>
              <a:t>● pokles nákladů na získávání dalších</a:t>
            </a:r>
          </a:p>
          <a:p>
            <a:pPr indent="450215"/>
            <a:r>
              <a:rPr lang="cs-CZ" sz="2800" dirty="0">
                <a:solidFill>
                  <a:srgbClr val="008080"/>
                </a:solidFill>
                <a:ea typeface="Calibri" panose="020F0502020204030204" pitchFamily="34" charset="0"/>
              </a:rPr>
              <a:t>    zákazníků.   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276209" y="3274949"/>
            <a:ext cx="4351684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Dlouhodobý vliv</a:t>
            </a:r>
            <a:r>
              <a:rPr lang="cs-CZ" sz="2800" dirty="0"/>
              <a:t>:</a:t>
            </a:r>
          </a:p>
          <a:p>
            <a:endParaRPr lang="cs-CZ" sz="2800" dirty="0"/>
          </a:p>
          <a:p>
            <a:r>
              <a:rPr lang="cs-CZ" sz="2800" dirty="0">
                <a:solidFill>
                  <a:srgbClr val="008080"/>
                </a:solidFill>
                <a:ea typeface="Calibri" panose="020F0502020204030204" pitchFamily="34" charset="0"/>
              </a:rPr>
              <a:t>● vyšší míra setrvání (v %) </a:t>
            </a:r>
          </a:p>
          <a:p>
            <a:r>
              <a:rPr lang="cs-CZ" sz="2800" dirty="0">
                <a:solidFill>
                  <a:srgbClr val="008080"/>
                </a:solidFill>
                <a:ea typeface="Calibri" panose="020F0502020204030204" pitchFamily="34" charset="0"/>
              </a:rPr>
              <a:t>● prodlužování délky vztahu</a:t>
            </a:r>
            <a:endParaRPr lang="cs-CZ" sz="2800" dirty="0">
              <a:solidFill>
                <a:srgbClr val="008080"/>
              </a:solidFill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2429301" y="2142699"/>
            <a:ext cx="1883392" cy="859808"/>
          </a:xfrm>
          <a:prstGeom prst="straightConnector1">
            <a:avLst/>
          </a:prstGeom>
          <a:ln w="762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7276209" y="2248347"/>
            <a:ext cx="1895087" cy="699569"/>
          </a:xfrm>
          <a:prstGeom prst="straightConnector1">
            <a:avLst/>
          </a:prstGeom>
          <a:ln w="762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2916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995615" cy="104059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Míra setrvání zákazníka - výpočet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2"/>
              <p:cNvSpPr txBox="1"/>
              <p:nvPr/>
            </p:nvSpPr>
            <p:spPr>
              <a:xfrm>
                <a:off x="1444529" y="2224397"/>
                <a:ext cx="2891478" cy="89255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indent="180340" algn="just">
                  <a:spcBef>
                    <a:spcPts val="425"/>
                  </a:spcBef>
                  <a:spcAft>
                    <a:spcPts val="0"/>
                  </a:spcAft>
                </a:pPr>
                <a:r>
                  <a:rPr lang="cs-CZ" sz="3600" kern="1200">
                    <a:solidFill>
                      <a:srgbClr val="008080"/>
                    </a:solidFill>
                    <a:effectLst/>
                    <a:ea typeface="Times New Roman" panose="02020603050405020304" pitchFamily="18" charset="0"/>
                  </a:rPr>
                  <a:t>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1−</m:t>
                        </m:r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𝐶𝑅</m:t>
                        </m:r>
                      </m:den>
                    </m:f>
                  </m:oMath>
                </a14:m>
                <a:r>
                  <a:rPr lang="cs-CZ" sz="3600" kern="1200">
                    <a:solidFill>
                      <a:srgbClr val="008080"/>
                    </a:solidFill>
                    <a:effectLst/>
                    <a:ea typeface="Times New Roman" panose="02020603050405020304" pitchFamily="18" charset="0"/>
                  </a:rPr>
                  <a:t> </a:t>
                </a:r>
                <a:endParaRPr lang="cs-CZ" sz="3600">
                  <a:solidFill>
                    <a:srgbClr val="008080"/>
                  </a:solidFill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529" y="2224397"/>
                <a:ext cx="2891478" cy="892552"/>
              </a:xfrm>
              <a:prstGeom prst="rect">
                <a:avLst/>
              </a:prstGeom>
              <a:blipFill>
                <a:blip r:embed="rId3"/>
                <a:stretch>
                  <a:fillRect l="-211" b="-130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7"/>
              <p:cNvSpPr txBox="1"/>
              <p:nvPr/>
            </p:nvSpPr>
            <p:spPr>
              <a:xfrm>
                <a:off x="6425022" y="2224397"/>
                <a:ext cx="2817585" cy="89255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indent="180340" algn="just">
                  <a:spcBef>
                    <a:spcPts val="425"/>
                  </a:spcBef>
                  <a:spcAft>
                    <a:spcPts val="0"/>
                  </a:spcAft>
                </a:pPr>
                <a:r>
                  <a:rPr lang="cs-CZ" sz="3600" i="1" kern="1200">
                    <a:solidFill>
                      <a:srgbClr val="002060"/>
                    </a:solidFill>
                    <a:effectLst/>
                    <a:ea typeface="Times New Roman" panose="02020603050405020304" pitchFamily="18" charset="0"/>
                  </a:rPr>
                  <a:t>CR </a:t>
                </a:r>
                <a:r>
                  <a:rPr lang="cs-CZ" sz="3600" kern="1200">
                    <a:solidFill>
                      <a:srgbClr val="002060"/>
                    </a:solidFill>
                    <a:effectLst/>
                    <a:ea typeface="Times New Roman" panose="02020603050405020304" pitchFamily="18" charset="0"/>
                  </a:rPr>
                  <a:t>= 1 -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i="1" kern="120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3600" i="1" kern="120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3600" i="1" kern="120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cs-CZ" sz="3600" kern="1200">
                    <a:solidFill>
                      <a:srgbClr val="002060"/>
                    </a:solidFill>
                    <a:effectLst/>
                    <a:ea typeface="Times New Roman" panose="02020603050405020304" pitchFamily="18" charset="0"/>
                  </a:rPr>
                  <a:t> </a:t>
                </a:r>
                <a:endParaRPr lang="cs-CZ" sz="3600"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022" y="2224397"/>
                <a:ext cx="2817585" cy="892552"/>
              </a:xfrm>
              <a:prstGeom prst="rect">
                <a:avLst/>
              </a:prstGeom>
              <a:blipFill>
                <a:blip r:embed="rId4"/>
                <a:stretch>
                  <a:fillRect l="-216" b="-130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1444529" y="3739029"/>
            <a:ext cx="7798078" cy="2148280"/>
          </a:xfrm>
          <a:prstGeom prst="rect">
            <a:avLst/>
          </a:prstGeom>
          <a:ln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 indent="450215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</a:rPr>
              <a:t>CR =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</a:rPr>
              <a:t>míra setrvání zákazníků (v %)</a:t>
            </a: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</a:rPr>
              <a:t>Příklad: je-li míra setrvání zákazníků (CR) 50 %, doba setrvání (t) je 2 roky, je-li míra setrvání 80 %, doba setrvání je 5 let.</a:t>
            </a:r>
          </a:p>
        </p:txBody>
      </p:sp>
    </p:spTree>
    <p:extLst>
      <p:ext uri="{BB962C8B-B14F-4D97-AF65-F5344CB8AC3E}">
        <p14:creationId xmlns:p14="http://schemas.microsoft.com/office/powerpoint/2010/main" val="5028451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827234" y="576523"/>
            <a:ext cx="3071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50989" y="1238307"/>
            <a:ext cx="10156504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Pojetí hodnoty v marketingu a CRM</a:t>
            </a:r>
          </a:p>
          <a:p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Hodnota pro </a:t>
            </a:r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zákazníka – jak vnímá zákazník hodnotu, které atributy </a:t>
            </a: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rozhodují</a:t>
            </a:r>
          </a:p>
          <a:p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Hodnota zákazníka pro podnik </a:t>
            </a: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– hrubé příjmy a náklady na zákazníka , celoživotní hodnota a její měření</a:t>
            </a:r>
          </a:p>
          <a:p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Využití hodnoty zákazníka podnikem </a:t>
            </a: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– k segmentaci, k diferenciaci při tvorbě prvků marketingového mixu </a:t>
            </a:r>
          </a:p>
          <a:p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Spokojenost zákazníka </a:t>
            </a: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– definice, její hodnocení podniky, specializovanými agenturami a nezávislými organizacemi,</a:t>
            </a:r>
          </a:p>
          <a:p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Loajalita zákazníka </a:t>
            </a: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věrnost a budování dlouhodobého vztahu, </a:t>
            </a:r>
          </a:p>
          <a:p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Míra setrvání zákazníků u podniku </a:t>
            </a: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– vlivy na ni působící, měření míry setrvání.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296537" y="703189"/>
            <a:ext cx="7110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Dvojí pojetí hodnoty v CRM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296537" y="1816892"/>
            <a:ext cx="401244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</a:rPr>
              <a:t>Hodnota pro zákazníka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204735" y="1816892"/>
            <a:ext cx="4273032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</a:rPr>
              <a:t>Hodnota zákazníka pro podnik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5789909" y="1789208"/>
            <a:ext cx="696036" cy="584775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Budějovický Budvar (&lt;strong&gt;podnik&lt;/strong&gt;) – Wikipedi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054" y="3961254"/>
            <a:ext cx="2878394" cy="1661623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7541353" y="6228355"/>
            <a:ext cx="39364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https://commons.wikimedia.org/wiki/</a:t>
            </a:r>
            <a:r>
              <a:rPr lang="cs-CZ" sz="1000" dirty="0" err="1"/>
              <a:t>File:Budějovický_Budvar_logo_vector.svg</a:t>
            </a:r>
            <a:endParaRPr lang="cs-CZ" sz="1000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539" y="3054610"/>
            <a:ext cx="1560039" cy="2896746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383927" y="6074467"/>
            <a:ext cx="18252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https://pixabay.com/cs/hůl-člověk-chlapec-guy-samec-35185/</a:t>
            </a:r>
          </a:p>
        </p:txBody>
      </p:sp>
      <p:pic>
        <p:nvPicPr>
          <p:cNvPr id="1026" name="Picture 2" descr="BudÄjovickÃ½ Budvar 10Â° 0,5 L plec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012" y="3438887"/>
            <a:ext cx="71437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bdélník 14"/>
          <p:cNvSpPr/>
          <p:nvPr/>
        </p:nvSpPr>
        <p:spPr>
          <a:xfrm>
            <a:off x="3132327" y="6138695"/>
            <a:ext cx="38441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https://www.zbozi.cz/hledani/?q=bud%C4%9Bjovick%C3%BD%20budvar#utm_source=search.seznam.cz&amp;utm_medium=hint&amp;utm_content=products-opesBB&amp;utm_term=bud%C4%9Bjovick%C3%BD%20budvar</a:t>
            </a:r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46818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Zajištění hodnoty- jak ji tvoříme?</a:t>
            </a:r>
          </a:p>
        </p:txBody>
      </p:sp>
      <p:sp>
        <p:nvSpPr>
          <p:cNvPr id="3" name="Textové pole 14351"/>
          <p:cNvSpPr txBox="1">
            <a:spLocks noChangeArrowheads="1"/>
          </p:cNvSpPr>
          <p:nvPr/>
        </p:nvSpPr>
        <p:spPr bwMode="auto">
          <a:xfrm>
            <a:off x="8692862" y="1501254"/>
            <a:ext cx="3003269" cy="3675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789" y="0"/>
            <a:ext cx="1464833" cy="1127893"/>
          </a:xfrm>
          <a:prstGeom prst="rect">
            <a:avLst/>
          </a:prstGeom>
        </p:spPr>
      </p:pic>
      <p:sp>
        <p:nvSpPr>
          <p:cNvPr id="5" name="Textové pole 14351"/>
          <p:cNvSpPr txBox="1">
            <a:spLocks noChangeArrowheads="1"/>
          </p:cNvSpPr>
          <p:nvPr/>
        </p:nvSpPr>
        <p:spPr bwMode="auto">
          <a:xfrm>
            <a:off x="838200" y="1690688"/>
            <a:ext cx="2712730" cy="4743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Analytické CRM </a:t>
            </a:r>
            <a:endParaRPr lang="cs-CZ" sz="2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ové pole 14351"/>
          <p:cNvSpPr txBox="1">
            <a:spLocks noChangeArrowheads="1"/>
          </p:cNvSpPr>
          <p:nvPr/>
        </p:nvSpPr>
        <p:spPr bwMode="auto">
          <a:xfrm>
            <a:off x="838200" y="3067706"/>
            <a:ext cx="2712730" cy="4743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Operativní CRM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ové pole 14351"/>
          <p:cNvSpPr txBox="1">
            <a:spLocks noChangeArrowheads="1"/>
          </p:cNvSpPr>
          <p:nvPr/>
        </p:nvSpPr>
        <p:spPr bwMode="auto">
          <a:xfrm>
            <a:off x="838200" y="4702256"/>
            <a:ext cx="2712730" cy="10434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Kolaborativní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CRM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ové pole 14351"/>
          <p:cNvSpPr txBox="1">
            <a:spLocks noChangeArrowheads="1"/>
          </p:cNvSpPr>
          <p:nvPr/>
        </p:nvSpPr>
        <p:spPr bwMode="auto">
          <a:xfrm>
            <a:off x="4793964" y="2817481"/>
            <a:ext cx="3117376" cy="9457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Strategické  CRM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ové pole 14351"/>
          <p:cNvSpPr txBox="1">
            <a:spLocks noChangeArrowheads="1"/>
          </p:cNvSpPr>
          <p:nvPr/>
        </p:nvSpPr>
        <p:spPr bwMode="auto">
          <a:xfrm>
            <a:off x="8993493" y="1664842"/>
            <a:ext cx="2402006" cy="992761"/>
          </a:xfrm>
          <a:prstGeom prst="rect">
            <a:avLst/>
          </a:prstGeom>
          <a:solidFill>
            <a:schemeClr val="bg1"/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Hodnota pro zákazníka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ové pole 14351"/>
          <p:cNvSpPr txBox="1">
            <a:spLocks noChangeArrowheads="1"/>
          </p:cNvSpPr>
          <p:nvPr/>
        </p:nvSpPr>
        <p:spPr bwMode="auto">
          <a:xfrm>
            <a:off x="8993493" y="3603395"/>
            <a:ext cx="2402006" cy="1379290"/>
          </a:xfrm>
          <a:prstGeom prst="rect">
            <a:avLst/>
          </a:prstGeom>
          <a:solidFill>
            <a:schemeClr val="bg1"/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Hodnota  zákazníka pro podnik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Šipka dolů 10"/>
          <p:cNvSpPr/>
          <p:nvPr/>
        </p:nvSpPr>
        <p:spPr>
          <a:xfrm>
            <a:off x="9894627" y="2821191"/>
            <a:ext cx="640162" cy="51773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8124680" y="3143072"/>
            <a:ext cx="354842" cy="29460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4048361" y="3191622"/>
            <a:ext cx="354842" cy="29460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3844688" y="1780556"/>
            <a:ext cx="1150393" cy="716984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V="1">
            <a:off x="3851561" y="4293040"/>
            <a:ext cx="1375532" cy="971167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184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0543" y="365125"/>
            <a:ext cx="9417783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Vznik konceptu hodnoty – kdy a co znamená?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789" y="0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20544" y="1677316"/>
            <a:ext cx="10931858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● vznik cca v 90. letech 20. století 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byl spojen s diferencovaným řízením vztahů se zákazníky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koncept vychází z toho: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  - existují </a:t>
            </a:r>
            <a:r>
              <a:rPr lang="cs-CZ" sz="2800" b="1" dirty="0">
                <a:solidFill>
                  <a:srgbClr val="008080"/>
                </a:solidFill>
              </a:rPr>
              <a:t>skupiny zákazníků</a:t>
            </a:r>
            <a:r>
              <a:rPr lang="cs-CZ" sz="2800" dirty="0">
                <a:solidFill>
                  <a:srgbClr val="008080"/>
                </a:solidFill>
              </a:rPr>
              <a:t>, které mají podobné potřeby a těm je třeba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     nabídnout odpovídající nabídku.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  -  při </a:t>
            </a:r>
            <a:r>
              <a:rPr lang="cs-CZ" sz="2800" b="1" dirty="0">
                <a:solidFill>
                  <a:srgbClr val="008080"/>
                </a:solidFill>
              </a:rPr>
              <a:t>individuálním přístupu </a:t>
            </a:r>
            <a:r>
              <a:rPr lang="cs-CZ" sz="2800" dirty="0">
                <a:solidFill>
                  <a:srgbClr val="008080"/>
                </a:solidFill>
              </a:rPr>
              <a:t>je třeba vytvořit nabídku pro jednotlivého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      zákazníka.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jedná se o nový přístup - cílem je efektivní marketingová strategie, která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  je soustředěna na spokojenost zákazníka a jeho loajalitu. </a:t>
            </a:r>
          </a:p>
        </p:txBody>
      </p:sp>
    </p:spTree>
    <p:extLst>
      <p:ext uri="{BB962C8B-B14F-4D97-AF65-F5344CB8AC3E}">
        <p14:creationId xmlns:p14="http://schemas.microsoft.com/office/powerpoint/2010/main" val="1690895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658134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Hodnota pro zákazníka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38200" y="1690688"/>
            <a:ext cx="10352964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Získaná hodnota pro zákazníka </a:t>
            </a:r>
            <a:r>
              <a:rPr lang="cs-CZ" sz="3200" dirty="0">
                <a:solidFill>
                  <a:srgbClr val="008080"/>
                </a:solidFill>
              </a:rPr>
              <a:t>– rozdíl mezi celkovou hodnotou pro zákazníka a celkovými náklady marketingové nabídky – tzv. „zisk“ zákazníka.</a:t>
            </a:r>
          </a:p>
          <a:p>
            <a:r>
              <a:rPr lang="cs-CZ" sz="3200" dirty="0">
                <a:solidFill>
                  <a:srgbClr val="FF0000"/>
                </a:solidFill>
              </a:rPr>
              <a:t>Celková hodnota pro zákazníka </a:t>
            </a:r>
            <a:r>
              <a:rPr lang="cs-CZ" sz="3200" dirty="0">
                <a:solidFill>
                  <a:srgbClr val="008080"/>
                </a:solidFill>
              </a:rPr>
              <a:t>– suma hodnoty produktu, služeb, zaměstnanců a image, které kupující z marketingové nabídky získá.</a:t>
            </a:r>
          </a:p>
          <a:p>
            <a:r>
              <a:rPr lang="cs-CZ" sz="3200" dirty="0">
                <a:solidFill>
                  <a:srgbClr val="FF0000"/>
                </a:solidFill>
              </a:rPr>
              <a:t>Celkové náklady pro zákazníka </a:t>
            </a:r>
            <a:r>
              <a:rPr lang="cs-CZ" sz="3200" dirty="0">
                <a:solidFill>
                  <a:srgbClr val="008080"/>
                </a:solidFill>
              </a:rPr>
              <a:t>– suma všech finančních, časových, energetických a psychických nákladů spojených s marketingovou nabídkou (</a:t>
            </a:r>
            <a:r>
              <a:rPr lang="cs-CZ" sz="3200" dirty="0" err="1">
                <a:solidFill>
                  <a:srgbClr val="008080"/>
                </a:solidFill>
              </a:rPr>
              <a:t>Kotler</a:t>
            </a:r>
            <a:r>
              <a:rPr lang="cs-CZ" sz="3200" dirty="0">
                <a:solidFill>
                  <a:srgbClr val="008080"/>
                </a:solidFill>
              </a:rPr>
              <a:t> et al, 2007).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845" y="17742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926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32343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Získaná hodnota pro zákazníka</a:t>
            </a:r>
          </a:p>
        </p:txBody>
      </p:sp>
      <p:sp>
        <p:nvSpPr>
          <p:cNvPr id="3" name="Ohnutý pruh 14352"/>
          <p:cNvSpPr>
            <a:spLocks/>
          </p:cNvSpPr>
          <p:nvPr/>
        </p:nvSpPr>
        <p:spPr bwMode="auto">
          <a:xfrm>
            <a:off x="4317748" y="1695587"/>
            <a:ext cx="2645267" cy="1305337"/>
          </a:xfrm>
          <a:custGeom>
            <a:avLst/>
            <a:gdLst>
              <a:gd name="T0" fmla="*/ 0 w 962025"/>
              <a:gd name="T1" fmla="*/ 242888 h 485775"/>
              <a:gd name="T2" fmla="*/ 481013 w 962025"/>
              <a:gd name="T3" fmla="*/ 0 h 485775"/>
              <a:gd name="T4" fmla="*/ 962026 w 962025"/>
              <a:gd name="T5" fmla="*/ 242888 h 485775"/>
              <a:gd name="T6" fmla="*/ 840581 w 962025"/>
              <a:gd name="T7" fmla="*/ 242888 h 485775"/>
              <a:gd name="T8" fmla="*/ 481012 w 962025"/>
              <a:gd name="T9" fmla="*/ 121444 h 485775"/>
              <a:gd name="T10" fmla="*/ 121443 w 962025"/>
              <a:gd name="T11" fmla="*/ 242888 h 485775"/>
              <a:gd name="T12" fmla="*/ 0 w 962025"/>
              <a:gd name="T13" fmla="*/ 242888 h 4857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2025" h="485775">
                <a:moveTo>
                  <a:pt x="0" y="242888"/>
                </a:moveTo>
                <a:cubicBezTo>
                  <a:pt x="0" y="108745"/>
                  <a:pt x="215357" y="0"/>
                  <a:pt x="481013" y="0"/>
                </a:cubicBezTo>
                <a:cubicBezTo>
                  <a:pt x="746669" y="0"/>
                  <a:pt x="962026" y="108745"/>
                  <a:pt x="962026" y="242888"/>
                </a:cubicBezTo>
                <a:lnTo>
                  <a:pt x="840581" y="242888"/>
                </a:lnTo>
                <a:cubicBezTo>
                  <a:pt x="840581" y="175816"/>
                  <a:pt x="679596" y="121444"/>
                  <a:pt x="481012" y="121444"/>
                </a:cubicBezTo>
                <a:cubicBezTo>
                  <a:pt x="282428" y="121444"/>
                  <a:pt x="121443" y="175816"/>
                  <a:pt x="121443" y="242888"/>
                </a:cubicBezTo>
                <a:lnTo>
                  <a:pt x="0" y="242888"/>
                </a:lnTo>
                <a:close/>
              </a:path>
            </a:pathLst>
          </a:custGeom>
          <a:solidFill>
            <a:srgbClr val="008080"/>
          </a:solidFill>
          <a:ln w="254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845" y="177421"/>
            <a:ext cx="1464833" cy="1127893"/>
          </a:xfrm>
          <a:prstGeom prst="rect">
            <a:avLst/>
          </a:prstGeom>
        </p:spPr>
      </p:pic>
      <p:sp>
        <p:nvSpPr>
          <p:cNvPr id="5" name="Textové pole 14351"/>
          <p:cNvSpPr txBox="1">
            <a:spLocks noChangeArrowheads="1"/>
          </p:cNvSpPr>
          <p:nvPr/>
        </p:nvSpPr>
        <p:spPr bwMode="auto">
          <a:xfrm>
            <a:off x="838200" y="3000924"/>
            <a:ext cx="3389070" cy="32633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800" b="1" dirty="0">
                <a:solidFill>
                  <a:srgbClr val="00808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Celkové přínosy pro zákazníka</a:t>
            </a:r>
            <a:endParaRPr lang="cs-CZ" sz="2800" dirty="0">
              <a:solidFill>
                <a:srgbClr val="00808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800" b="1" dirty="0">
                <a:solidFill>
                  <a:srgbClr val="00808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Ekonomické </a:t>
            </a:r>
            <a:endParaRPr lang="cs-CZ" sz="2800" dirty="0">
              <a:solidFill>
                <a:srgbClr val="00808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800" b="1" dirty="0">
                <a:solidFill>
                  <a:srgbClr val="00808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Funkční</a:t>
            </a:r>
            <a:endParaRPr lang="cs-CZ" sz="2800" dirty="0">
              <a:solidFill>
                <a:srgbClr val="00808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800" b="1" dirty="0">
                <a:solidFill>
                  <a:srgbClr val="00808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Psychologické </a:t>
            </a:r>
            <a:endParaRPr lang="cs-CZ" sz="2800" dirty="0">
              <a:solidFill>
                <a:srgbClr val="00808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ové pole 14351"/>
          <p:cNvSpPr txBox="1">
            <a:spLocks noChangeArrowheads="1"/>
          </p:cNvSpPr>
          <p:nvPr/>
        </p:nvSpPr>
        <p:spPr bwMode="auto">
          <a:xfrm>
            <a:off x="7053494" y="3000924"/>
            <a:ext cx="3440352" cy="32633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8080"/>
                </a:solidFill>
                <a:effectLst/>
                <a:ea typeface="Calibri" panose="020F0502020204030204" pitchFamily="34" charset="0"/>
              </a:rPr>
              <a:t>Celkové náklady </a:t>
            </a:r>
            <a:endParaRPr lang="cs-CZ" sz="28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8080"/>
                </a:solidFill>
                <a:effectLst/>
                <a:ea typeface="Calibri" panose="020F0502020204030204" pitchFamily="34" charset="0"/>
              </a:rPr>
              <a:t>pro</a:t>
            </a:r>
            <a:endParaRPr lang="cs-CZ" sz="28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8080"/>
                </a:solidFill>
                <a:effectLst/>
                <a:ea typeface="Calibri" panose="020F0502020204030204" pitchFamily="34" charset="0"/>
              </a:rPr>
              <a:t> zákazníka</a:t>
            </a:r>
            <a:endParaRPr lang="cs-CZ" sz="28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8080"/>
                </a:solidFill>
                <a:effectLst/>
                <a:ea typeface="Times New Roman" panose="02020603050405020304" pitchFamily="18" charset="0"/>
              </a:rPr>
              <a:t>na posuzování, získání, používání a zbavení se tržní nabídky</a:t>
            </a:r>
            <a:endParaRPr lang="cs-CZ" sz="28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585648" y="2606722"/>
            <a:ext cx="2060812" cy="523220"/>
          </a:xfrm>
          <a:prstGeom prst="rect">
            <a:avLst/>
          </a:prstGeom>
          <a:noFill/>
          <a:ln w="57150"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8080"/>
                </a:solidFill>
              </a:rPr>
              <a:t>Atributy</a:t>
            </a:r>
          </a:p>
        </p:txBody>
      </p:sp>
    </p:spTree>
    <p:extLst>
      <p:ext uri="{BB962C8B-B14F-4D97-AF65-F5344CB8AC3E}">
        <p14:creationId xmlns:p14="http://schemas.microsoft.com/office/powerpoint/2010/main" val="2522452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295866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Analýza hodnoty pro zákazníka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01723" y="1690688"/>
            <a:ext cx="10830636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cs-CZ" sz="3200" dirty="0">
                <a:solidFill>
                  <a:srgbClr val="008080"/>
                </a:solidFill>
              </a:rPr>
              <a:t>Formulace podstatných vlastností výrobků a služeb, které zákazníci oceňují.</a:t>
            </a:r>
          </a:p>
          <a:p>
            <a:pPr lvl="0"/>
            <a:r>
              <a:rPr lang="cs-CZ" sz="3200" dirty="0">
                <a:solidFill>
                  <a:srgbClr val="008080"/>
                </a:solidFill>
              </a:rPr>
              <a:t>2. Realizace výzkumu různých vlastností a přínosů </a:t>
            </a:r>
          </a:p>
          <a:p>
            <a:pPr lvl="0"/>
            <a:endParaRPr lang="cs-CZ" sz="3200" dirty="0">
              <a:solidFill>
                <a:srgbClr val="008080"/>
              </a:solidFill>
            </a:endParaRPr>
          </a:p>
          <a:p>
            <a:pPr lvl="0"/>
            <a:r>
              <a:rPr lang="cs-CZ" sz="3200" dirty="0">
                <a:solidFill>
                  <a:srgbClr val="008080"/>
                </a:solidFill>
              </a:rPr>
              <a:t>3. Vyhodnocení výkonu podniku a jejich konkurentů</a:t>
            </a:r>
          </a:p>
          <a:p>
            <a:pPr lvl="0"/>
            <a:endParaRPr lang="cs-CZ" sz="3200" dirty="0">
              <a:solidFill>
                <a:srgbClr val="008080"/>
              </a:solidFill>
            </a:endParaRPr>
          </a:p>
          <a:p>
            <a:pPr lvl="0"/>
            <a:r>
              <a:rPr lang="cs-CZ" sz="3200" dirty="0">
                <a:solidFill>
                  <a:srgbClr val="008080"/>
                </a:solidFill>
              </a:rPr>
              <a:t>4. Komparace výkonu podniku a hlavního konkurenta klíčovými</a:t>
            </a:r>
          </a:p>
          <a:p>
            <a:pPr lvl="0"/>
            <a:r>
              <a:rPr lang="cs-CZ" sz="3200" dirty="0">
                <a:solidFill>
                  <a:srgbClr val="008080"/>
                </a:solidFill>
              </a:rPr>
              <a:t>    zákazníky</a:t>
            </a:r>
          </a:p>
          <a:p>
            <a:pPr lvl="0"/>
            <a:r>
              <a:rPr lang="cs-CZ" sz="3200" dirty="0">
                <a:solidFill>
                  <a:srgbClr val="008080"/>
                </a:solidFill>
              </a:rPr>
              <a:t>5. Sledování hodnoty pro zákazníka v čase.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845" y="17742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5997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2182</Words>
  <Application>Microsoft Office PowerPoint</Application>
  <PresentationFormat>Širokoúhlá obrazovka</PresentationFormat>
  <Paragraphs>282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Times New Roman</vt:lpstr>
      <vt:lpstr>Verdana</vt:lpstr>
      <vt:lpstr>Motiv Office</vt:lpstr>
      <vt:lpstr>Název prezentace</vt:lpstr>
      <vt:lpstr>Prezentace aplikace PowerPoint</vt:lpstr>
      <vt:lpstr>Prezentace aplikace PowerPoint</vt:lpstr>
      <vt:lpstr>Prezentace aplikace PowerPoint</vt:lpstr>
      <vt:lpstr>Zajištění hodnoty- jak ji tvoříme?</vt:lpstr>
      <vt:lpstr>Vznik konceptu hodnoty – kdy a co znamená?</vt:lpstr>
      <vt:lpstr>Hodnota pro zákazníka</vt:lpstr>
      <vt:lpstr>Získaná hodnota pro zákazníka</vt:lpstr>
      <vt:lpstr>Analýza hodnoty pro zákazníka</vt:lpstr>
      <vt:lpstr>Hodnocení vlastností výrobků</vt:lpstr>
      <vt:lpstr>Atributy hodnoty pro zákazníka na B2C trhu</vt:lpstr>
      <vt:lpstr>Atributy hodnoty pro zákazníka na B2B trhu (partnerské společnosti)</vt:lpstr>
      <vt:lpstr>Hodnota zákazníka pro podnik</vt:lpstr>
      <vt:lpstr>Kdo je ziskovým zákazníkem?</vt:lpstr>
      <vt:lpstr>3 přístupy odhadu hodnoty</vt:lpstr>
      <vt:lpstr>Prezentace aplikace PowerPoint</vt:lpstr>
      <vt:lpstr>Celoživotní hodnota zákazníka - výpočet</vt:lpstr>
      <vt:lpstr>Složky hodnoty zákazníka</vt:lpstr>
      <vt:lpstr>Složky hodnoty zákazníka – hrubé příjmy</vt:lpstr>
      <vt:lpstr>Složky hodnoty zákazníka – hrubé příjmy</vt:lpstr>
      <vt:lpstr>Složky hodnoty zákazníka – celkové náklady na zákazníka</vt:lpstr>
      <vt:lpstr>Využití hodnoty zákazníka podnikem</vt:lpstr>
      <vt:lpstr>Využití hodnoty zákazníka v praxi českých MSP</vt:lpstr>
      <vt:lpstr>Spokojenost zákazníka</vt:lpstr>
      <vt:lpstr>Spokojenost zákazníka - typy</vt:lpstr>
      <vt:lpstr>Sledování spokojenosti zákazníka</vt:lpstr>
      <vt:lpstr>Techniky měření spokojenosti zákazníků</vt:lpstr>
      <vt:lpstr>Loajalita zákazníka</vt:lpstr>
      <vt:lpstr>Výpočet loajality zákazníka</vt:lpstr>
      <vt:lpstr>Míra setrvání zákazníka</vt:lpstr>
      <vt:lpstr>Míra setrvání zákazníka - výpočet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145</cp:revision>
  <dcterms:created xsi:type="dcterms:W3CDTF">2016-11-25T20:36:16Z</dcterms:created>
  <dcterms:modified xsi:type="dcterms:W3CDTF">2022-09-08T10:23:56Z</dcterms:modified>
</cp:coreProperties>
</file>