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6" r:id="rId3"/>
    <p:sldId id="323" r:id="rId4"/>
    <p:sldId id="324" r:id="rId5"/>
    <p:sldId id="327" r:id="rId6"/>
    <p:sldId id="322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B5AE9BDA-E204-499C-BC0C-D32187B10737}">
          <p14:sldIdLst>
            <p14:sldId id="257"/>
            <p14:sldId id="326"/>
            <p14:sldId id="323"/>
            <p14:sldId id="324"/>
            <p14:sldId id="327"/>
            <p14:sldId id="32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6.png"/><Relationship Id="rId7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Word_Document.docx"/><Relationship Id="rId10" Type="http://schemas.openxmlformats.org/officeDocument/2006/relationships/image" Target="../media/image5.emf"/><Relationship Id="rId4" Type="http://schemas.microsoft.com/office/2007/relationships/hdphoto" Target="../media/hdphoto1.wdp"/><Relationship Id="rId9" Type="http://schemas.openxmlformats.org/officeDocument/2006/relationships/package" Target="../embeddings/Microsoft_Word_Document2.doc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ctr"/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Seminář</a:t>
            </a: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335361" y="3330429"/>
            <a:ext cx="7200800" cy="25948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Cvičení na tvorbu </a:t>
            </a:r>
            <a:b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r">
              <a:buNone/>
            </a:pPr>
            <a:r>
              <a:rPr lang="cs-CZ" sz="14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Unbudlingu</a:t>
            </a:r>
            <a:r>
              <a:rPr lang="cs-CZ" sz="14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společnosti</a:t>
            </a:r>
          </a:p>
          <a:p>
            <a:pPr marL="457200" lvl="1" indent="0" algn="r">
              <a:buNone/>
            </a:pPr>
            <a:endParaRPr lang="cs-CZ" sz="14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r">
              <a:buNone/>
            </a:pPr>
            <a:r>
              <a:rPr lang="cs-CZ" sz="14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Charakteristika vybraného business modelu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modely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D2523FBE-4C54-7F42-B6C0-D06996A04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769" y="356658"/>
            <a:ext cx="3267839" cy="254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 pressure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6B3F3CEF-C595-4346-B0AB-9E33FF339547}"/>
              </a:ext>
            </a:extLst>
          </p:cNvPr>
          <p:cNvSpPr/>
          <p:nvPr/>
        </p:nvSpPr>
        <p:spPr>
          <a:xfrm>
            <a:off x="10122569" y="5875185"/>
            <a:ext cx="1716505" cy="786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51B2F5AF-7D0E-4057-BAB9-45E43EF21D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614082"/>
              </p:ext>
            </p:extLst>
          </p:nvPr>
        </p:nvGraphicFramePr>
        <p:xfrm>
          <a:off x="283029" y="816657"/>
          <a:ext cx="4161242" cy="3145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Document" r:id="rId5" imgW="5950591" imgH="4508920" progId="Word.Document.12">
                  <p:embed/>
                </p:oleObj>
              </mc:Choice>
              <mc:Fallback>
                <p:oleObj name="Document" r:id="rId5" imgW="5950591" imgH="4508920" progId="Word.Document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CCB448C5-7A67-4FC8-9BE4-7E14123712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3029" y="816657"/>
                        <a:ext cx="4161242" cy="31457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délník 5">
            <a:extLst>
              <a:ext uri="{FF2B5EF4-FFF2-40B4-BE49-F238E27FC236}">
                <a16:creationId xmlns:a16="http://schemas.microsoft.com/office/drawing/2014/main" id="{9A6CD052-CE4C-4672-B79B-62162C32D1F3}"/>
              </a:ext>
            </a:extLst>
          </p:cNvPr>
          <p:cNvSpPr/>
          <p:nvPr/>
        </p:nvSpPr>
        <p:spPr>
          <a:xfrm>
            <a:off x="1165980" y="480211"/>
            <a:ext cx="2785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Vztahy se zákazníky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B5DDD8D-4A6B-40A2-A8AB-113A66942A79}"/>
              </a:ext>
            </a:extLst>
          </p:cNvPr>
          <p:cNvSpPr/>
          <p:nvPr/>
        </p:nvSpPr>
        <p:spPr>
          <a:xfrm>
            <a:off x="6494046" y="447325"/>
            <a:ext cx="2785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Produktové inovace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1CBA8837-52D9-440F-A372-88D7B2127B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051570"/>
              </p:ext>
            </p:extLst>
          </p:nvPr>
        </p:nvGraphicFramePr>
        <p:xfrm>
          <a:off x="5673662" y="849543"/>
          <a:ext cx="4148137" cy="314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Document" r:id="rId7" imgW="5950591" imgH="4516494" progId="Word.Document.12">
                  <p:embed/>
                </p:oleObj>
              </mc:Choice>
              <mc:Fallback>
                <p:oleObj name="Document" r:id="rId7" imgW="5950591" imgH="4516494" progId="Word.Document.12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51B2F5AF-7D0E-4057-BAB9-45E43EF21D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73662" y="849543"/>
                        <a:ext cx="4148137" cy="314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C50DEF1F-A9DA-49C5-B307-A5639C7451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119419"/>
              </p:ext>
            </p:extLst>
          </p:nvPr>
        </p:nvGraphicFramePr>
        <p:xfrm>
          <a:off x="3042708" y="3767137"/>
          <a:ext cx="4071938" cy="309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Document" r:id="rId9" imgW="5950591" imgH="4524427" progId="Word.Document.12">
                  <p:embed/>
                </p:oleObj>
              </mc:Choice>
              <mc:Fallback>
                <p:oleObj name="Document" r:id="rId9" imgW="5950591" imgH="4524427" progId="Word.Documen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1CBA8837-52D9-440F-A372-88D7B2127B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42708" y="3767137"/>
                        <a:ext cx="4071938" cy="309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bdélník 9">
            <a:extLst>
              <a:ext uri="{FF2B5EF4-FFF2-40B4-BE49-F238E27FC236}">
                <a16:creationId xmlns:a16="http://schemas.microsoft.com/office/drawing/2014/main" id="{4FA33FED-D2E2-4AB8-BE7C-8788597CA84D}"/>
              </a:ext>
            </a:extLst>
          </p:cNvPr>
          <p:cNvSpPr/>
          <p:nvPr/>
        </p:nvSpPr>
        <p:spPr>
          <a:xfrm>
            <a:off x="7114646" y="4872986"/>
            <a:ext cx="2785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Zaměření na infrastrukturu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F103FDB-C899-4BCA-AA2B-76FA2D4444A2}"/>
              </a:ext>
            </a:extLst>
          </p:cNvPr>
          <p:cNvSpPr txBox="1"/>
          <p:nvPr/>
        </p:nvSpPr>
        <p:spPr>
          <a:xfrm>
            <a:off x="9900180" y="97971"/>
            <a:ext cx="2139420" cy="13607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43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56877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cs-CZ" sz="3200" b="1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Koncepce </a:t>
            </a:r>
            <a:r>
              <a:rPr kumimoji="0" lang="cs-CZ" sz="3200" b="1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unbundlované</a:t>
            </a:r>
            <a:r>
              <a:rPr kumimoji="0" lang="cs-CZ" sz="3200" b="1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firmy 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C94AB62-F043-4F61-9865-E9FFFA3E17B3}"/>
              </a:ext>
            </a:extLst>
          </p:cNvPr>
          <p:cNvSpPr txBox="1"/>
          <p:nvPr/>
        </p:nvSpPr>
        <p:spPr>
          <a:xfrm>
            <a:off x="403920" y="1381975"/>
            <a:ext cx="56877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Zaměření na vztahy se zákazníky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identifikuje, získává a buduje vztahy se zákazníky;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Zaměření na inovaci produktů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vznikají nové produkty a služby, které přinášejí peněžní prostředky, jejichž účelem je zisk;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Zaměření na infrastrukturu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jako budování správy zařízení pro velkoobjemové a opakující se provozní úkoly.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EFE6C18-127D-4565-82BF-AE489DA44A8E}"/>
              </a:ext>
            </a:extLst>
          </p:cNvPr>
          <p:cNvSpPr/>
          <p:nvPr/>
        </p:nvSpPr>
        <p:spPr>
          <a:xfrm>
            <a:off x="6423780" y="1381975"/>
            <a:ext cx="50209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Klíčové důvody: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zlepšení svých operací se společnost může „oddělit“ prodejem aktiv, produktových řad, dceřiných společností nebo divizí.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Unbundling může také odkazovat na nabízení produktů nebo služeb samostatně, které byly dříve jako celek.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Pokud si cena akcií společnosti vede špatně, představenstvo může požadovat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unbundling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účelem získání kapitálu nebo distribuce hotovosti svým akcionářům, pokud věří, že tento proces pomůže zlepšit její výkonnost.</a:t>
            </a:r>
          </a:p>
        </p:txBody>
      </p:sp>
    </p:spTree>
    <p:extLst>
      <p:ext uri="{BB962C8B-B14F-4D97-AF65-F5344CB8AC3E}">
        <p14:creationId xmlns:p14="http://schemas.microsoft.com/office/powerpoint/2010/main" val="8273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3464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cs-CZ" sz="3200" b="1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Prvním úkolem je: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59242" y="1267326"/>
            <a:ext cx="7014444" cy="5247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Vytvořte 3-5 členné týmy, zvolte si zástupce </a:t>
            </a:r>
            <a:br>
              <a:rPr lang="cs-CZ" sz="24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cs-CZ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(2-3 min.)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Vyberte si existující společnost nebo si vyberte vlastní (2 min.)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Popište jak je možno rozdělit (</a:t>
            </a:r>
            <a:r>
              <a:rPr lang="cs-CZ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unbundlovat</a:t>
            </a:r>
            <a:r>
              <a:rPr lang="cs-CZ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) danou firmu ve 3 oblastech (30 min.):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000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Vztahy se zákazníky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000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Produktové inovace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000" dirty="0">
                <a:solidFill>
                  <a:srgbClr val="00B0F0"/>
                </a:solidFill>
                <a:cs typeface="Times New Roman" panose="02020603050405020304" pitchFamily="18" charset="0"/>
              </a:rPr>
              <a:t>Zaměření na infrastrukturu</a:t>
            </a:r>
          </a:p>
          <a:p>
            <a:pPr lvl="2"/>
            <a:r>
              <a:rPr lang="cs-CZ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Využijte Canvas – můžete 1 canvas a barevně oddělte každou </a:t>
            </a:r>
            <a:r>
              <a:rPr lang="cs-CZ" sz="1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unbundlovanou</a:t>
            </a:r>
            <a:r>
              <a:rPr lang="cs-CZ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 část.</a:t>
            </a:r>
            <a:endParaRPr lang="cs-CZ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PREZENTACE a diskuse </a:t>
            </a:r>
            <a:r>
              <a:rPr lang="cs-CZ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unbundlovaného</a:t>
            </a:r>
            <a:r>
              <a:rPr lang="cs-CZ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modelu </a:t>
            </a:r>
            <a:br>
              <a:rPr lang="cs-CZ" sz="24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cs-CZ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(5 min.)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73287A5-2A31-4B7C-BAB7-69BF4F14C2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60" t="28413" r="25179" b="16984"/>
          <a:stretch/>
        </p:blipFill>
        <p:spPr>
          <a:xfrm>
            <a:off x="7173686" y="1001685"/>
            <a:ext cx="3220274" cy="214269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890FB37-B287-4B3D-A1C4-E8C2D5895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136" y="3097411"/>
            <a:ext cx="4968864" cy="376059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9EAA3F5-3F2E-4154-8CF5-B56434633F02}"/>
              </a:ext>
            </a:extLst>
          </p:cNvPr>
          <p:cNvSpPr txBox="1"/>
          <p:nvPr/>
        </p:nvSpPr>
        <p:spPr>
          <a:xfrm>
            <a:off x="251520" y="6117771"/>
            <a:ext cx="6971616" cy="3973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300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37273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cs-CZ" sz="3200" b="1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Druhým úkolem je: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59241" y="1267326"/>
            <a:ext cx="9866501" cy="5247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Vytvořte 3-5 členné týmy, zvolte si zástupce (2-3 min.)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Vyberte si existující společnost nebo si vyberte vlastní (2 min.)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Vyberte si volitelně business model (např. dlouhého chvostu, vícestranná platforma, business model ZDARMA, otevřený business model (30 min.):</a:t>
            </a:r>
          </a:p>
          <a:p>
            <a:pPr lvl="2"/>
            <a:r>
              <a:rPr lang="cs-CZ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Využijte Canvas a uveďte jednotlivé oblasti BM.</a:t>
            </a:r>
          </a:p>
          <a:p>
            <a:pPr lvl="2"/>
            <a:endParaRPr lang="cs-CZ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PREZENTACE a diskuse modelu (5 min.).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01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1960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Poznatky</a:t>
            </a:r>
            <a:r>
              <a:rPr kumimoji="0" lang="cs-CZ" sz="3200" b="1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: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88864" y="1537210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Klíčové je pochopení jak firmy generují příjmy – kdo jsou platící zákazníci a jak je segmentuje (rozdíl mezi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market a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market, konektivita na segmenty-hodnot-příjem).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Různé typologie business modelů přináší nové pohledy na to, jak firma nabízí a generuje hodnotu.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Nemusíme vždy vše ve firmě realizovat sami, můžeme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outsourcovat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můžeme spolupracovat, můžeme jít cestou talentovaných zaměstnanců, můžeme hledat inovace – externě nebo vznikající uvnitř ve firmě. 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Efektivita procesů a jednotlivých činností odráží bližší zaměření na to, co je klíčové a přináší to firmě vyšší hodnotu (efektivitu, snížení nákladů, získání odbornosti, know-how, využívání licencí apod.) 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žádoucí vždy hledat možnosti jak modifikovat či využívat již stávající modely pro konkrétní řešení na trhu (zákaznického problému). 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5163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446</Words>
  <Application>Microsoft Office PowerPoint</Application>
  <PresentationFormat>Širokoúhlá obrazovka</PresentationFormat>
  <Paragraphs>47</Paragraphs>
  <Slides>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Motiv Office</vt:lpstr>
      <vt:lpstr>Document</vt:lpstr>
      <vt:lpstr> 5. Seminář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Pavel Adámek</cp:lastModifiedBy>
  <cp:revision>165</cp:revision>
  <dcterms:created xsi:type="dcterms:W3CDTF">2016-11-25T20:36:16Z</dcterms:created>
  <dcterms:modified xsi:type="dcterms:W3CDTF">2022-10-25T06:20:11Z</dcterms:modified>
</cp:coreProperties>
</file>