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80" r:id="rId21"/>
    <p:sldId id="281" r:id="rId22"/>
    <p:sldId id="282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4" r:id="rId32"/>
    <p:sldId id="293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4" roundtripDataSignature="AMtx7mhOrgBy3UhZbQ2zhvEESsr9xCjY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49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27" name="Google Shape;12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36" name="Google Shape;136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45" name="Google Shape;145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55" name="Google Shape;155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82" name="Google Shape;182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92" name="Google Shape;192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202" name="Google Shape;202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https://napoveda.collabim.cz/collabim/klicova-slova</a:t>
            </a:r>
            <a:endParaRPr/>
          </a:p>
        </p:txBody>
      </p:sp>
      <p:sp>
        <p:nvSpPr>
          <p:cNvPr id="211" name="Google Shape;211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221" name="Google Shape;221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230" name="Google Shape;230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257" name="Google Shape;257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5" name="Google Shape;26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266" name="Google Shape;266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4" name="Google Shape;274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275" name="Google Shape;275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2" name="Google Shape;29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293" name="Google Shape;293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02" name="Google Shape;302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0" name="Google Shape;310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11" name="Google Shape;311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0" name="Google Shape;320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21" name="Google Shape;321;p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9" name="Google Shape;329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30" name="Google Shape;330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8" name="Google Shape;338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39" name="Google Shape;339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7" name="Google Shape;347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48" name="Google Shape;34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49" name="Google Shape;4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6" name="Google Shape;356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357" name="Google Shape;357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5" name="Google Shape;365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58077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58" name="Google Shape;5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79" name="Google Shape;79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89" name="Google Shape;8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99" name="Google Shape;9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09" name="Google Shape;109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csvukrs</a:t>
            </a:r>
            <a:endParaRPr/>
          </a:p>
        </p:txBody>
      </p:sp>
      <p:sp>
        <p:nvSpPr>
          <p:cNvPr id="118" name="Google Shape;11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ní strana">
  <p:cSld name="Titulní strana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1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Times New Roman"/>
              <a:buNone/>
              <a:defRPr sz="4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41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41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4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- obecný">
  <p:cSld name="List - obecný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55996" y="226939"/>
            <a:ext cx="956040" cy="74571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2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20" name="Google Shape;20;p42"/>
          <p:cNvCxnSpPr/>
          <p:nvPr/>
        </p:nvCxnSpPr>
        <p:spPr>
          <a:xfrm>
            <a:off x="251520" y="699542"/>
            <a:ext cx="7416824" cy="0"/>
          </a:xfrm>
          <a:prstGeom prst="straightConnector1">
            <a:avLst/>
          </a:prstGeom>
          <a:noFill/>
          <a:ln w="9525" cap="flat" cmpd="sng">
            <a:solidFill>
              <a:srgbClr val="30787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21" name="Google Shape;21;p42"/>
          <p:cNvCxnSpPr/>
          <p:nvPr/>
        </p:nvCxnSpPr>
        <p:spPr>
          <a:xfrm>
            <a:off x="251520" y="4731990"/>
            <a:ext cx="8660516" cy="0"/>
          </a:xfrm>
          <a:prstGeom prst="straightConnector1">
            <a:avLst/>
          </a:prstGeom>
          <a:noFill/>
          <a:ln w="9525" cap="flat" cmpd="sng">
            <a:solidFill>
              <a:srgbClr val="307871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22" name="Google Shape;22;p42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42"/>
          <p:cNvSpPr txBox="1">
            <a:spLocks noGrp="1"/>
          </p:cNvSpPr>
          <p:nvPr>
            <p:ph type="sldNum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 list">
  <p:cSld name="Prázdný lis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trends.google.com/trends/?geo=CZ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82804" y="143849"/>
            <a:ext cx="1411467" cy="110094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1"/>
          <p:cNvSpPr txBox="1">
            <a:spLocks noGrp="1"/>
          </p:cNvSpPr>
          <p:nvPr>
            <p:ph type="ctrTitle"/>
          </p:nvPr>
        </p:nvSpPr>
        <p:spPr>
          <a:xfrm>
            <a:off x="440624" y="1707654"/>
            <a:ext cx="3600400" cy="293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rPr lang="cs-CZ" sz="2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 OPTIMALIZACE WEBOVÉ STRÁNKY PRO VYHLEDÁVAČE</a:t>
            </a:r>
            <a:endParaRPr sz="2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Google Shape;32;p1"/>
          <p:cNvSpPr txBox="1"/>
          <p:nvPr/>
        </p:nvSpPr>
        <p:spPr>
          <a:xfrm>
            <a:off x="6978047" y="4191930"/>
            <a:ext cx="2016224" cy="1368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900"/>
              <a:buFont typeface="Arial"/>
              <a:buNone/>
            </a:pPr>
            <a:r>
              <a:rPr lang="cs-CZ" sz="900" b="1" i="0" u="none" strike="noStrike" cap="none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Ing. Martin </a:t>
            </a:r>
            <a:r>
              <a:rPr lang="cs-CZ" sz="900" b="1" i="0" u="none" strike="noStrike" cap="none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Klepek</a:t>
            </a:r>
            <a:r>
              <a:rPr lang="cs-CZ" sz="900" b="1" i="0" u="none" strike="noStrike" cap="none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Ph.D.</a:t>
            </a:r>
            <a:endParaRPr dirty="0"/>
          </a:p>
          <a:p>
            <a:pPr marL="0" marR="0" lvl="0" indent="0" algn="r" rtl="0">
              <a:spcBef>
                <a:spcPts val="180"/>
              </a:spcBef>
              <a:spcAft>
                <a:spcPts val="0"/>
              </a:spcAft>
              <a:buClr>
                <a:srgbClr val="307871"/>
              </a:buClr>
              <a:buSzPts val="900"/>
              <a:buFont typeface="Arial"/>
              <a:buNone/>
            </a:pPr>
            <a:r>
              <a:rPr lang="cs-CZ" sz="900" b="1" i="0" u="none" strike="noStrike" cap="none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Ing. Tereza Ikášová</a:t>
            </a:r>
            <a:endParaRPr sz="900" b="1" i="0" u="none" strike="noStrike" cap="none" dirty="0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180"/>
              </a:spcBef>
              <a:spcAft>
                <a:spcPts val="0"/>
              </a:spcAft>
              <a:buClr>
                <a:srgbClr val="307871"/>
              </a:buClr>
              <a:buSzPts val="900"/>
              <a:buFont typeface="Arial"/>
              <a:buNone/>
            </a:pPr>
            <a:r>
              <a:rPr lang="cs-CZ" sz="900" b="0" i="0" u="none" strike="noStrike" cap="none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a správa webové stránky </a:t>
            </a:r>
            <a:endParaRPr dirty="0"/>
          </a:p>
        </p:txBody>
      </p:sp>
      <p:sp>
        <p:nvSpPr>
          <p:cNvPr id="33" name="Google Shape;33;p1"/>
          <p:cNvSpPr txBox="1"/>
          <p:nvPr/>
        </p:nvSpPr>
        <p:spPr>
          <a:xfrm>
            <a:off x="4499992" y="1630406"/>
            <a:ext cx="4064495" cy="1882687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lang="cs-CZ" sz="1800" b="1" i="1" u="none" strike="noStrike" cap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Cílem této přednášky je přiblížit problematiku vyhledávačů a jakou hrají roli pro design a správu webové stránky. Vysvětlíme si jak fungují a jaké důležité faktory ovlivňují úspěšnost webové stránky při procesu optimalizace.</a:t>
            </a: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1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11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Indexování</a:t>
            </a:r>
            <a:endParaRPr/>
          </a:p>
        </p:txBody>
      </p:sp>
      <p:sp>
        <p:nvSpPr>
          <p:cNvPr id="131" name="Google Shape;131;p11"/>
          <p:cNvSpPr txBox="1"/>
          <p:nvPr/>
        </p:nvSpPr>
        <p:spPr>
          <a:xfrm>
            <a:off x="92290" y="894075"/>
            <a:ext cx="8368141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 objevení stránky se Google snaží zjistit, o čem stránka je. Tento proces se nazývá indexování.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analyzuje obsah stránky, zařazuje do katalogu obrázky a videosoubory vložené na stránce a dalšími způsoby se snaží stránce porozumět.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Tyto informace se zapisují do indexu Google, obrovské databáze uložené na mnoha a mnoha počítačích.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11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Zobrazování</a:t>
            </a:r>
            <a:endParaRPr/>
          </a:p>
        </p:txBody>
      </p:sp>
      <p:sp>
        <p:nvSpPr>
          <p:cNvPr id="140" name="Google Shape;140;p12"/>
          <p:cNvSpPr txBox="1"/>
          <p:nvPr/>
        </p:nvSpPr>
        <p:spPr>
          <a:xfrm>
            <a:off x="92290" y="894075"/>
            <a:ext cx="8368141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Když uživatel zadá dotaz, Google se v indexu na základě mnoha faktorů pokusí najít nejrelevantnější odpověď.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se pokusí určit nejkvalitnější odpovědi a zohlednit i další aspekty, které umožní nabídnout nejlepší uživatelský dojem a nejvhodnější odpověď, jako je například umístění, jazyk a zařízení (počítač nebo telefon) uživatele. 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12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Zobrazování</a:t>
            </a:r>
            <a:endParaRPr/>
          </a:p>
        </p:txBody>
      </p:sp>
      <p:sp>
        <p:nvSpPr>
          <p:cNvPr id="149" name="Google Shape;149;p13"/>
          <p:cNvSpPr txBox="1"/>
          <p:nvPr/>
        </p:nvSpPr>
        <p:spPr>
          <a:xfrm>
            <a:off x="92290" y="894075"/>
            <a:ext cx="8368141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dotaz „opravny jízdních kol“ by se zobrazily jiné odpovědi uživateli v Paříži a jiné uživateli v Hongkongu. 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nepřijímá platby za vyšší hodnocení stránek. 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Hodnocení se provádí algoritmicky.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Google Shape;150;p13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151" name="Google Shape;151;p13" descr="VÃ½sledek obrÃ¡zku pro jÃ­zdnÃ­ kol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824" y="2535746"/>
            <a:ext cx="2664296" cy="1998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Co jsou klíčová slova?</a:t>
            </a:r>
            <a:endParaRPr/>
          </a:p>
        </p:txBody>
      </p:sp>
      <p:sp>
        <p:nvSpPr>
          <p:cNvPr id="159" name="Google Shape;159;p14"/>
          <p:cNvSpPr txBox="1"/>
          <p:nvPr/>
        </p:nvSpPr>
        <p:spPr>
          <a:xfrm>
            <a:off x="107504" y="915566"/>
            <a:ext cx="8368141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Klíčové slovo (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keyword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je slovo nebo fráze, které popisuje obsah na webové stránce.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 to výraz, pro který chcete aby byl web ve výsledku vyhledání.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Takže když lidé hledají toto klíčové slovo nebo frázi v Google nebo v jiných vyhledávačích, měli by najít vaši stránku v seznamu výsledků. </a:t>
            </a:r>
            <a:endParaRPr sz="2000" dirty="0"/>
          </a:p>
        </p:txBody>
      </p:sp>
      <p:sp>
        <p:nvSpPr>
          <p:cNvPr id="160" name="Google Shape;160;p14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17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Jak hledat klíčová slova?</a:t>
            </a:r>
            <a:endParaRPr/>
          </a:p>
        </p:txBody>
      </p:sp>
      <p:sp>
        <p:nvSpPr>
          <p:cNvPr id="186" name="Google Shape;186;p17"/>
          <p:cNvSpPr txBox="1"/>
          <p:nvPr/>
        </p:nvSpPr>
        <p:spPr>
          <a:xfrm>
            <a:off x="107505" y="915566"/>
            <a:ext cx="4248472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Prvním krokem je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podívat se na související dotazy s hledaným klíčovým slovem 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dole pod výsledky vyhledávání.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2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Sám Google nám tak poodkryje malinkou část toho co lidé hledají. </a:t>
            </a:r>
            <a:endParaRPr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p17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188" name="Google Shape;1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72774" y="1779662"/>
            <a:ext cx="3919050" cy="1944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Google Shape;195;p18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 dirty="0"/>
              <a:t>Jak hledat klíčová slova?</a:t>
            </a:r>
            <a:endParaRPr dirty="0"/>
          </a:p>
        </p:txBody>
      </p:sp>
      <p:sp>
        <p:nvSpPr>
          <p:cNvPr id="196" name="Google Shape;196;p18"/>
          <p:cNvSpPr txBox="1"/>
          <p:nvPr/>
        </p:nvSpPr>
        <p:spPr>
          <a:xfrm>
            <a:off x="107504" y="915566"/>
            <a:ext cx="4838265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Dále také můžeme nakouknout na klíčová slova pomocí našeptávače při psaní požadavku.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Náš konkrétní příklad ukazuje, že pojmenovat pánev na vajíčka „4 oko“, jak je na některých e-shopech běžné, nemusí být úplně dobrý nápad.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Zákazníci do Googlu totiž píší spíše „pánev na volská oka“. </a:t>
            </a:r>
            <a:endParaRPr sz="2000" dirty="0"/>
          </a:p>
        </p:txBody>
      </p:sp>
      <p:sp>
        <p:nvSpPr>
          <p:cNvPr id="197" name="Google Shape;197;p18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198" name="Google Shape;198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55401" y="1299381"/>
            <a:ext cx="2880320" cy="2784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19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Jak hledat klíčová slova?</a:t>
            </a:r>
            <a:endParaRPr/>
          </a:p>
        </p:txBody>
      </p:sp>
      <p:sp>
        <p:nvSpPr>
          <p:cNvPr id="206" name="Google Shape;206;p19"/>
          <p:cNvSpPr txBox="1"/>
          <p:nvPr/>
        </p:nvSpPr>
        <p:spPr>
          <a:xfrm>
            <a:off x="135901" y="866388"/>
            <a:ext cx="83682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 komplexnější a přesnější analýzu klíčových slov už ale bude nutné použít profesionální nástroj jako je například </a:t>
            </a:r>
            <a:r>
              <a:rPr lang="cs-CZ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Collabim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Tyto nástroje umožní klíčové slova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monitorovat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jednoduše zadávat požadavky a vytvářet profesionální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reporty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které pomáhají marketérům i webmasterům optimalizovat obsah na webu.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19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20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Jak hledat klíčová slova?</a:t>
            </a:r>
            <a:endParaRPr/>
          </a:p>
        </p:txBody>
      </p:sp>
      <p:sp>
        <p:nvSpPr>
          <p:cNvPr id="215" name="Google Shape;215;p20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216" name="Google Shape;216;p20" descr="https://napoveda.collabim.cz/img.php?hash=a00c238e7832beb014d49fb0355c2e7b73d481a8fcf20266ba6ab7d9fa7b01e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7624" y="1654810"/>
            <a:ext cx="6571994" cy="2229594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20"/>
          <p:cNvSpPr txBox="1"/>
          <p:nvPr/>
        </p:nvSpPr>
        <p:spPr>
          <a:xfrm>
            <a:off x="107504" y="915566"/>
            <a:ext cx="836814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Výsledky analýzy klíčových slov v nástroji Collabim: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21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Longtail</a:t>
            </a:r>
            <a:endParaRPr sz="2000" b="1"/>
          </a:p>
        </p:txBody>
      </p:sp>
      <p:sp>
        <p:nvSpPr>
          <p:cNvPr id="225" name="Google Shape;225;p21"/>
          <p:cNvSpPr txBox="1"/>
          <p:nvPr/>
        </p:nvSpPr>
        <p:spPr>
          <a:xfrm>
            <a:off x="135901" y="866388"/>
            <a:ext cx="8368141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Longtail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pojmenování pro slova a fráze, které nejsou do vyhledávačů zadávány často, ale přesto jsou považovány za klíčové.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Jsou to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konkrétnější výrazy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které sice nepřilákají tolik lidi zadávající obecné výrazy, ale přivádí na e-shop zákazníky, kteří už jsou více nakloněni nákupnímu rozhodnutí.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Hledají konkrétní produkt, službu či odpověď na otázku.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21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2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22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Longtail</a:t>
            </a:r>
            <a:endParaRPr sz="2000" b="1"/>
          </a:p>
        </p:txBody>
      </p:sp>
      <p:sp>
        <p:nvSpPr>
          <p:cNvPr id="234" name="Google Shape;234;p22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235" name="Google Shape;235;p22" descr="https://petramikulaskova.cz/wp-content/uploads/2013/07/longtail-teori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2388" y="952701"/>
            <a:ext cx="4835167" cy="3419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"/>
          <p:cNvSpPr txBox="1"/>
          <p:nvPr/>
        </p:nvSpPr>
        <p:spPr>
          <a:xfrm>
            <a:off x="188640" y="146615"/>
            <a:ext cx="3402378" cy="380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62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4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" name="Google Shape;39;p2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" name="Google Shape;40;p2"/>
          <p:cNvSpPr txBox="1"/>
          <p:nvPr/>
        </p:nvSpPr>
        <p:spPr>
          <a:xfrm>
            <a:off x="500105" y="873903"/>
            <a:ext cx="3222810" cy="1712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92500" lnSpcReduction="1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cs-CZ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Marketingový výzkum</a:t>
            </a:r>
            <a:endParaRPr sz="30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297632" y="2232670"/>
            <a:ext cx="3627756" cy="2163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rPr lang="cs-CZ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/>
          </a:p>
        </p:txBody>
      </p:sp>
      <p:sp>
        <p:nvSpPr>
          <p:cNvPr id="42" name="Google Shape;42;p2"/>
          <p:cNvSpPr txBox="1"/>
          <p:nvPr/>
        </p:nvSpPr>
        <p:spPr>
          <a:xfrm>
            <a:off x="4292961" y="1702977"/>
            <a:ext cx="4246919" cy="1816827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cs-CZ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Význam vyhledávačů pro web</a:t>
            </a:r>
            <a:endParaRPr/>
          </a:p>
          <a:p>
            <a:pPr marL="457200" marR="0" lvl="0" indent="-457200" algn="l" rtl="0">
              <a:spcBef>
                <a:spcPts val="36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cs-CZ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 fungují vyhledávače</a:t>
            </a:r>
            <a:endParaRPr/>
          </a:p>
          <a:p>
            <a:pPr marL="457200" marR="0" lvl="0" indent="-457200" algn="l" rtl="0">
              <a:spcBef>
                <a:spcPts val="36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cs-CZ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Analýza klíčových slov</a:t>
            </a:r>
            <a:endParaRPr/>
          </a:p>
          <a:p>
            <a:pPr marL="457200" marR="0" lvl="0" indent="-457200" algn="l" rtl="0">
              <a:spcBef>
                <a:spcPts val="36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cs-CZ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SEO faktory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Struktura přednášky</a:t>
            </a:r>
            <a:endParaRPr/>
          </a:p>
        </p:txBody>
      </p:sp>
      <p:pic>
        <p:nvPicPr>
          <p:cNvPr id="44" name="Google Shape;4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82804" y="143849"/>
            <a:ext cx="1411467" cy="1100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5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0" name="Google Shape;260;p25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Longtail</a:t>
            </a:r>
            <a:endParaRPr sz="2000" b="1"/>
          </a:p>
        </p:txBody>
      </p:sp>
      <p:sp>
        <p:nvSpPr>
          <p:cNvPr id="261" name="Google Shape;261;p25"/>
          <p:cNvSpPr txBox="1"/>
          <p:nvPr/>
        </p:nvSpPr>
        <p:spPr>
          <a:xfrm>
            <a:off x="135901" y="866388"/>
            <a:ext cx="8368200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Budete-li na stránkách používat tato konkrétní klíčová slova, nejen že zacílíte více na potenciální nakupující, ale také zvyšujete efektivnost vašeho odkazu ve výsledcích hledání.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Toho v případě užívání obecných klíčových slov (skříň) dosáhnete velmi těžce. Jsou vysoce konkurenční, protože je používá každý.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Dosáhnout lepších pozic ve výsledcích hledání v případě obecných klíčových slov je náročné a mnohdy nemožné.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25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6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9" name="Google Shape;269;p26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 dirty="0"/>
              <a:t>Optimalizace webu pro vyhledávače (SEO)</a:t>
            </a:r>
            <a:endParaRPr dirty="0"/>
          </a:p>
        </p:txBody>
      </p:sp>
      <p:sp>
        <p:nvSpPr>
          <p:cNvPr id="270" name="Google Shape;270;p26"/>
          <p:cNvSpPr txBox="1"/>
          <p:nvPr/>
        </p:nvSpPr>
        <p:spPr>
          <a:xfrm>
            <a:off x="135901" y="866388"/>
            <a:ext cx="8368141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SEO (</a:t>
            </a:r>
            <a:r>
              <a:rPr lang="cs-CZ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search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engine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optimization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 proces ovlivňování viditelnosti webu nebo stránky v neplacené části výsledků internetového vyhledávače.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Čím výše a čím častěji se web objevuje ve výsledcích vyhledávače, tím více návštěvníků web může z internetového vyhledávače získat.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SEO může cílit na různé typy hledání včetně obrázků, lokálního hledání, videí, akademických informací, novinek nebo užšího hledání v specifických oborech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1" name="Google Shape;271;p26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7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8" name="Google Shape;278;p27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Optimalizace webu pro vyhledávače (SEO)</a:t>
            </a:r>
            <a:endParaRPr/>
          </a:p>
        </p:txBody>
      </p:sp>
      <p:sp>
        <p:nvSpPr>
          <p:cNvPr id="279" name="Google Shape;279;p27"/>
          <p:cNvSpPr txBox="1"/>
          <p:nvPr/>
        </p:nvSpPr>
        <p:spPr>
          <a:xfrm>
            <a:off x="135901" y="866388"/>
            <a:ext cx="8368200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Přivádění návštěvnosti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Snížení míry odchodu ze stránek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Snížení nákladů na zákaznickou podporu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Zlepšení viditelnosti značky na internetu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SERM (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Search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Engine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Reputation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Management – Online 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Reputation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Management)</a:t>
            </a: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Zvýšení konverzního poměru</a:t>
            </a:r>
            <a:endParaRPr sz="2000" dirty="0"/>
          </a:p>
        </p:txBody>
      </p:sp>
      <p:sp>
        <p:nvSpPr>
          <p:cNvPr id="280" name="Google Shape;280;p27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9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On-page faktory</a:t>
            </a:r>
            <a:endParaRPr/>
          </a:p>
        </p:txBody>
      </p:sp>
      <p:sp>
        <p:nvSpPr>
          <p:cNvPr id="297" name="Google Shape;297;p29"/>
          <p:cNvSpPr txBox="1"/>
          <p:nvPr/>
        </p:nvSpPr>
        <p:spPr>
          <a:xfrm>
            <a:off x="135901" y="866388"/>
            <a:ext cx="8368141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Titulek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Titulek stránky by měl obsahovat informaci o obsahu zvolené stránky. Titulek by rozhodně neměl být stejný pro celý web, ale unikátní pro každou stránku webu.</a:t>
            </a:r>
            <a:b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Zápis titulku v HTML kódu: &lt;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&gt;Titulek stránky&lt;/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 </a:t>
            </a:r>
            <a:endParaRPr sz="2000" dirty="0"/>
          </a:p>
        </p:txBody>
      </p:sp>
      <p:sp>
        <p:nvSpPr>
          <p:cNvPr id="298" name="Google Shape;298;p29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0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30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On-page faktory</a:t>
            </a:r>
            <a:endParaRPr/>
          </a:p>
        </p:txBody>
      </p:sp>
      <p:sp>
        <p:nvSpPr>
          <p:cNvPr id="306" name="Google Shape;306;p30"/>
          <p:cNvSpPr txBox="1"/>
          <p:nvPr/>
        </p:nvSpPr>
        <p:spPr>
          <a:xfrm>
            <a:off x="135901" y="866388"/>
            <a:ext cx="8368141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 </a:t>
            </a:r>
            <a:r>
              <a:rPr lang="cs-CZ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Popisek stránky by měl obsahovat krátkou informaci o obsahu stránky. Ani meta 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by neměl být pro celý web stejný.</a:t>
            </a:r>
            <a:b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Zápis titulku v HTML kódu: &lt;meta 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="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description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 con-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tent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="Popisek stránky" /&gt; </a:t>
            </a:r>
            <a:endParaRPr sz="2000" dirty="0"/>
          </a:p>
        </p:txBody>
      </p:sp>
      <p:sp>
        <p:nvSpPr>
          <p:cNvPr id="307" name="Google Shape;307;p30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1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31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Titulek a meta description</a:t>
            </a:r>
            <a:endParaRPr sz="2000" b="1"/>
          </a:p>
        </p:txBody>
      </p:sp>
      <p:sp>
        <p:nvSpPr>
          <p:cNvPr id="315" name="Google Shape;315;p31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316" name="Google Shape;31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04799" y="668636"/>
            <a:ext cx="4030345" cy="2983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00011" y="3867894"/>
            <a:ext cx="443992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2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4" name="Google Shape;324;p32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On-page faktory</a:t>
            </a: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135901" y="866388"/>
            <a:ext cx="8368141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Nadpisy stránky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Zápis nadpisu nejvyšší úrovně v HTML kódu: &lt;h1&gt;Nadpis stránky&lt;/h1&gt;</a:t>
            </a: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Zápis nadpisu druhé úrovně v HTML kódu: &lt;h2&gt;Podnadpis&lt;/h2&gt;</a:t>
            </a:r>
            <a:b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Zvýrazněný text na stránce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Zápis zvýrazněného textu v HTML kódu: &lt;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strong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&gt;zvýrazněný text&lt;/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strong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</a:t>
            </a:r>
            <a:endParaRPr sz="2000" dirty="0"/>
          </a:p>
        </p:txBody>
      </p:sp>
      <p:sp>
        <p:nvSpPr>
          <p:cNvPr id="326" name="Google Shape;326;p32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3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3" name="Google Shape;333;p33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On-page faktory</a:t>
            </a:r>
            <a:endParaRPr/>
          </a:p>
        </p:txBody>
      </p:sp>
      <p:sp>
        <p:nvSpPr>
          <p:cNvPr id="334" name="Google Shape;334;p33"/>
          <p:cNvSpPr txBox="1"/>
          <p:nvPr/>
        </p:nvSpPr>
        <p:spPr>
          <a:xfrm>
            <a:off x="135901" y="866388"/>
            <a:ext cx="8368141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Alternativní popis obrázku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Běžné fulltextové vyhledávače nedovedou rozpoznat co je na obrázku. Podobně jako nevidomí uživatelé však dokáže pracovat s alternativním popisem obrázku. </a:t>
            </a:r>
            <a:b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Zápis alternativního popisu v HTML kódu: &lt;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img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src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="foto.jpg" alt="alternativní popis obrázku"&gt;</a:t>
            </a:r>
            <a:endParaRPr sz="2000" dirty="0"/>
          </a:p>
        </p:txBody>
      </p:sp>
      <p:sp>
        <p:nvSpPr>
          <p:cNvPr id="335" name="Google Shape;335;p33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4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2" name="Google Shape;342;p34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On-page faktory</a:t>
            </a:r>
            <a:endParaRPr/>
          </a:p>
        </p:txBody>
      </p:sp>
      <p:sp>
        <p:nvSpPr>
          <p:cNvPr id="343" name="Google Shape;343;p34"/>
          <p:cNvSpPr txBox="1"/>
          <p:nvPr/>
        </p:nvSpPr>
        <p:spPr>
          <a:xfrm>
            <a:off x="135901" y="866388"/>
            <a:ext cx="8368141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 stránky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Klíčová slova by měla být ve vhodném poměru obsažena i v běžném textu stránky.</a:t>
            </a:r>
            <a:b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URL adresa stránky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Vyhledávače, stejně jako uživatelé, dávají přednost jednoduchým a neměnným URL adresám.</a:t>
            </a:r>
            <a:endParaRPr sz="2000" dirty="0"/>
          </a:p>
        </p:txBody>
      </p:sp>
      <p:sp>
        <p:nvSpPr>
          <p:cNvPr id="344" name="Google Shape;344;p34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35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1" name="Google Shape;351;p35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Další důležité faktory z kategorie klíčových slov</a:t>
            </a:r>
            <a:endParaRPr/>
          </a:p>
        </p:txBody>
      </p:sp>
      <p:sp>
        <p:nvSpPr>
          <p:cNvPr id="352" name="Google Shape;352;p35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Seofaktory.cz</a:t>
            </a:r>
            <a:endParaRPr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30C698B-C012-4E3B-9832-3E60FDC98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87" y="1276350"/>
            <a:ext cx="8734425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Úvod</a:t>
            </a:r>
            <a:endParaRPr/>
          </a:p>
        </p:txBody>
      </p:sp>
      <p:sp>
        <p:nvSpPr>
          <p:cNvPr id="53" name="Google Shape;53;p3"/>
          <p:cNvSpPr txBox="1"/>
          <p:nvPr/>
        </p:nvSpPr>
        <p:spPr>
          <a:xfrm>
            <a:off x="92290" y="894075"/>
            <a:ext cx="8368141" cy="4185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Vytvoření webové stránky jako takové nestačí k jejímu úspěšnému provozu a plnění cíle.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 většině případů budete potřebovat, aby byl na webu provoz, tedy aby přicházeli návštěvníci.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Zdrojem návštěvnosti bývají velmi často vyhledávače jako je Google, Seznam, Bing a další.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i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*Zajímavost: </a:t>
            </a: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40 % generace Z vyhledává informace raději na 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TikToku</a:t>
            </a: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než na Google. (zdroj: 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SocialPark</a:t>
            </a: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)</a:t>
            </a:r>
            <a:endParaRPr sz="1200" dirty="0"/>
          </a:p>
          <a:p>
            <a:pPr marL="285750" marR="0" lvl="0" indent="-1460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3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6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0" name="Google Shape;360;p36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Další důležité faktory z kategorie „Link popularity“ stránky</a:t>
            </a:r>
            <a:endParaRPr sz="2000" b="1"/>
          </a:p>
        </p:txBody>
      </p:sp>
      <p:sp>
        <p:nvSpPr>
          <p:cNvPr id="361" name="Google Shape;361;p36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Seofaktory.cz</a:t>
            </a:r>
            <a:endParaRPr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4BB8438-9581-C282-6C0E-8FB8FBBAE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" y="1204912"/>
            <a:ext cx="8782050" cy="273367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7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9" name="Google Shape;369;p37"/>
          <p:cNvSpPr txBox="1"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cs-CZ" sz="2800" b="1" dirty="0"/>
              <a:t>Google </a:t>
            </a:r>
            <a:r>
              <a:rPr lang="cs-CZ" sz="2800" b="1" dirty="0" err="1"/>
              <a:t>Trends</a:t>
            </a:r>
            <a:endParaRPr dirty="0"/>
          </a:p>
        </p:txBody>
      </p:sp>
      <p:sp>
        <p:nvSpPr>
          <p:cNvPr id="370" name="Google Shape;370;p37"/>
          <p:cNvSpPr txBox="1"/>
          <p:nvPr/>
        </p:nvSpPr>
        <p:spPr>
          <a:xfrm>
            <a:off x="179512" y="955630"/>
            <a:ext cx="871857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2000"/>
              <a:buFont typeface="Arial"/>
              <a:buChar char="•"/>
            </a:pPr>
            <a:r>
              <a:rPr lang="cs-CZ" sz="20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Google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trends</a:t>
            </a:r>
            <a:endParaRPr sz="2000" dirty="0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1" name="Google Shape;371;p37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628914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8"/>
          <p:cNvSpPr txBox="1"/>
          <p:nvPr/>
        </p:nvSpPr>
        <p:spPr>
          <a:xfrm>
            <a:off x="2987824" y="2211710"/>
            <a:ext cx="3168352" cy="1786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2500"/>
              <a:buFont typeface="Arial"/>
              <a:buNone/>
            </a:pPr>
            <a:r>
              <a:rPr lang="cs-CZ" sz="25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Děkuji za pozornost. </a:t>
            </a: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7" name="Google Shape;377;p38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 dirty="0"/>
              <a:t>Jak to má Google?</a:t>
            </a:r>
            <a:endParaRPr dirty="0"/>
          </a:p>
        </p:txBody>
      </p:sp>
      <p:sp>
        <p:nvSpPr>
          <p:cNvPr id="62" name="Google Shape;62;p4"/>
          <p:cNvSpPr txBox="1"/>
          <p:nvPr/>
        </p:nvSpPr>
        <p:spPr>
          <a:xfrm>
            <a:off x="92291" y="894075"/>
            <a:ext cx="4479710" cy="3170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Analýza 1801 vyhledávacích relací (srpen 2020)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9 % uživatelů se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dostalo až na konec první stránky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výsledů vyhledávání.</a:t>
            </a: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65 % uživatelů během vyhledávací relace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kliklo alespoň na 1 organický výsledek</a:t>
            </a: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19 % uživatelů kliklo během vyhledávání na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reklamu</a:t>
            </a:r>
            <a:r>
              <a:rPr lang="cs-CZ" sz="2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.</a:t>
            </a:r>
            <a:endParaRPr sz="1200" dirty="0"/>
          </a:p>
        </p:txBody>
      </p:sp>
      <p:sp>
        <p:nvSpPr>
          <p:cNvPr id="63" name="Google Shape;63;p4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https://blog.aira.cz/pruzkum-chovani-uzivatelu-na-google-serpu</a:t>
            </a:r>
            <a:endParaRPr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B95BBC-92DD-3167-48EE-23BCE5932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02888"/>
            <a:ext cx="4930468" cy="340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62;p4">
            <a:extLst>
              <a:ext uri="{FF2B5EF4-FFF2-40B4-BE49-F238E27FC236}">
                <a16:creationId xmlns:a16="http://schemas.microsoft.com/office/drawing/2014/main" id="{D9C05AFC-3AB3-EB94-CD20-A4E04CF1ABAD}"/>
              </a:ext>
            </a:extLst>
          </p:cNvPr>
          <p:cNvSpPr txBox="1"/>
          <p:nvPr/>
        </p:nvSpPr>
        <p:spPr>
          <a:xfrm>
            <a:off x="4485600" y="1007359"/>
            <a:ext cx="447971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cs-CZ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CTR míra prokliků = (prokliky/zobrazení)*100</a:t>
            </a:r>
            <a:endParaRPr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6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Jak fungují vyhledávače</a:t>
            </a:r>
            <a:endParaRPr/>
          </a:p>
        </p:txBody>
      </p:sp>
      <p:sp>
        <p:nvSpPr>
          <p:cNvPr id="83" name="Google Shape;83;p6"/>
          <p:cNvSpPr txBox="1"/>
          <p:nvPr/>
        </p:nvSpPr>
        <p:spPr>
          <a:xfrm>
            <a:off x="92291" y="894074"/>
            <a:ext cx="4479709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Vyhledávače hrají významnou roli jako zdroj návštěvnosti webové stránky.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Podle studie společnosti </a:t>
            </a:r>
            <a:r>
              <a:rPr lang="cs-CZ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Yotpo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to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druhý největší zdroj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na základě dat z 65 milionů objednávek zákazníků, v hodnotě 2 miliardy dolarů z 120 000 e-shopů.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6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85" name="Google Shape;85;p6" descr="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2466" y="1149498"/>
            <a:ext cx="4089243" cy="3645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Jak fungují vyhledávače</a:t>
            </a:r>
            <a:endParaRPr/>
          </a:p>
        </p:txBody>
      </p:sp>
      <p:sp>
        <p:nvSpPr>
          <p:cNvPr id="93" name="Google Shape;93;p7"/>
          <p:cNvSpPr txBox="1"/>
          <p:nvPr/>
        </p:nvSpPr>
        <p:spPr>
          <a:xfrm>
            <a:off x="92290" y="888725"/>
            <a:ext cx="4119671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Abychom ale mohli naplno využít síly vyhledávačů, musíme si říct, jakým způsobem fungují.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 příklad sice využijeme nejpopulárnější vyhledávač Google, ale na podobném principu fungují i ostatní jako například český Seznam.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7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Optimalizace webové stránky pro vyhledávače</a:t>
            </a:r>
            <a:endParaRPr dirty="0"/>
          </a:p>
        </p:txBody>
      </p:sp>
      <p:pic>
        <p:nvPicPr>
          <p:cNvPr id="95" name="Google Shape;95;p7" descr="VÃ½sledek obrÃ¡zku pro google b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29382" y="1855780"/>
            <a:ext cx="3732430" cy="14319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8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Jak pracují vyhledávače?</a:t>
            </a:r>
            <a:endParaRPr/>
          </a:p>
        </p:txBody>
      </p:sp>
      <p:sp>
        <p:nvSpPr>
          <p:cNvPr id="103" name="Google Shape;103;p8"/>
          <p:cNvSpPr txBox="1"/>
          <p:nvPr/>
        </p:nvSpPr>
        <p:spPr>
          <a:xfrm>
            <a:off x="395536" y="2103695"/>
            <a:ext cx="8368141" cy="190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Procházení (Crawling)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Indexování (Indexing)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Zobrazování a hodnocení</a:t>
            </a:r>
            <a:endParaRPr/>
          </a:p>
          <a:p>
            <a:pPr marL="285750" marR="0" lvl="0" indent="-1333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1460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  <p:pic>
        <p:nvPicPr>
          <p:cNvPr id="105" name="Google Shape;105;p8" descr="VÃ½sledek obrÃ¡zku pro google b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55976" y="1491630"/>
            <a:ext cx="3888432" cy="2592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 dirty="0"/>
              <a:t>Procházení – zjišťuje, jaké stránky jsou k dispozici</a:t>
            </a:r>
            <a:endParaRPr dirty="0"/>
          </a:p>
        </p:txBody>
      </p:sp>
      <p:sp>
        <p:nvSpPr>
          <p:cNvPr id="113" name="Google Shape;113;p9"/>
          <p:cNvSpPr txBox="1"/>
          <p:nvPr/>
        </p:nvSpPr>
        <p:spPr>
          <a:xfrm>
            <a:off x="92290" y="894075"/>
            <a:ext cx="8368141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Žádný centrální registr všech webových stránek neexistuje.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Proto musí Google neustále vyhledávat nové stránky a přidávat je do svého seznamu známých stránek.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Tento proces objevování se nazývá procházení.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9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0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cs-CZ" sz="2000" b="1"/>
              <a:t>Procházení</a:t>
            </a:r>
            <a:endParaRPr/>
          </a:p>
        </p:txBody>
      </p:sp>
      <p:sp>
        <p:nvSpPr>
          <p:cNvPr id="122" name="Google Shape;122;p10"/>
          <p:cNvSpPr txBox="1"/>
          <p:nvPr/>
        </p:nvSpPr>
        <p:spPr>
          <a:xfrm>
            <a:off x="92290" y="894075"/>
            <a:ext cx="8368141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některých stránkách Google ví, protože už je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minulosti procházel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Jiné stránky Google objeví 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následováním odkazu 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ze známé stránky na novou stránku.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Další stránky objeví pomocí seznamů stránek (tzv. map webů nebo souborů </a:t>
            </a:r>
            <a:r>
              <a:rPr lang="cs-CZ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Sitemap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které vlastníci webů odešlou do Googlu k procházení. </a:t>
            </a:r>
            <a:endParaRPr sz="2000" dirty="0"/>
          </a:p>
        </p:txBody>
      </p:sp>
      <p:sp>
        <p:nvSpPr>
          <p:cNvPr id="123" name="Google Shape;123;p10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Optimalizace webové stránky pro vyhledávače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1506</Words>
  <Application>Microsoft Office PowerPoint</Application>
  <PresentationFormat>Předvádění na obrazovce (16:9)</PresentationFormat>
  <Paragraphs>207</Paragraphs>
  <Slides>32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SLU</vt:lpstr>
      <vt:lpstr>11. OPTIMALIZACE WEBOVÉ STRÁNKY PRO VYHLEDÁVAČE</vt:lpstr>
      <vt:lpstr>Prezentace aplikace PowerPoint</vt:lpstr>
      <vt:lpstr>Úvod</vt:lpstr>
      <vt:lpstr>Jak to má Google?</vt:lpstr>
      <vt:lpstr>Jak fungují vyhledávače</vt:lpstr>
      <vt:lpstr>Jak fungují vyhledávače</vt:lpstr>
      <vt:lpstr>Jak pracují vyhledávače?</vt:lpstr>
      <vt:lpstr>Procházení – zjišťuje, jaké stránky jsou k dispozici</vt:lpstr>
      <vt:lpstr>Procházení</vt:lpstr>
      <vt:lpstr>Indexování</vt:lpstr>
      <vt:lpstr>Zobrazování</vt:lpstr>
      <vt:lpstr>Zobrazování</vt:lpstr>
      <vt:lpstr>Co jsou klíčová slova?</vt:lpstr>
      <vt:lpstr>Jak hledat klíčová slova?</vt:lpstr>
      <vt:lpstr>Jak hledat klíčová slova?</vt:lpstr>
      <vt:lpstr>Jak hledat klíčová slova?</vt:lpstr>
      <vt:lpstr>Jak hledat klíčová slova?</vt:lpstr>
      <vt:lpstr>Longtail</vt:lpstr>
      <vt:lpstr>Longtail</vt:lpstr>
      <vt:lpstr>Longtail</vt:lpstr>
      <vt:lpstr>Optimalizace webu pro vyhledávače (SEO)</vt:lpstr>
      <vt:lpstr>Optimalizace webu pro vyhledávače (SEO)</vt:lpstr>
      <vt:lpstr>On-page faktory</vt:lpstr>
      <vt:lpstr>On-page faktory</vt:lpstr>
      <vt:lpstr>Titulek a meta description</vt:lpstr>
      <vt:lpstr>On-page faktory</vt:lpstr>
      <vt:lpstr>On-page faktory</vt:lpstr>
      <vt:lpstr>On-page faktory</vt:lpstr>
      <vt:lpstr>Další důležité faktory z kategorie klíčových slov</vt:lpstr>
      <vt:lpstr>Další důležité faktory z kategorie „Link popularity“ stránky</vt:lpstr>
      <vt:lpstr>Google Trends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OPTIMALIZACE WEBOVÉ STRÁNKY PRO VYHLEDÁVAČE</dc:title>
  <dc:creator>Václav Minařík</dc:creator>
  <cp:lastModifiedBy>Tereza Ikášová</cp:lastModifiedBy>
  <cp:revision>2</cp:revision>
  <dcterms:created xsi:type="dcterms:W3CDTF">2016-07-06T15:42:34Z</dcterms:created>
  <dcterms:modified xsi:type="dcterms:W3CDTF">2022-12-14T11:44:01Z</dcterms:modified>
</cp:coreProperties>
</file>