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5"/>
  </p:notesMasterIdLst>
  <p:sldIdLst>
    <p:sldId id="256" r:id="rId2"/>
    <p:sldId id="264" r:id="rId3"/>
    <p:sldId id="260" r:id="rId4"/>
    <p:sldId id="294" r:id="rId5"/>
    <p:sldId id="295" r:id="rId6"/>
    <p:sldId id="296" r:id="rId7"/>
    <p:sldId id="297" r:id="rId8"/>
    <p:sldId id="298" r:id="rId9"/>
    <p:sldId id="299" r:id="rId10"/>
    <p:sldId id="300" r:id="rId11"/>
    <p:sldId id="301" r:id="rId12"/>
    <p:sldId id="302" r:id="rId13"/>
    <p:sldId id="303" r:id="rId14"/>
    <p:sldId id="304" r:id="rId15"/>
    <p:sldId id="305" r:id="rId16"/>
    <p:sldId id="306" r:id="rId17"/>
    <p:sldId id="307" r:id="rId18"/>
    <p:sldId id="308" r:id="rId19"/>
    <p:sldId id="336" r:id="rId20"/>
    <p:sldId id="314" r:id="rId21"/>
    <p:sldId id="315" r:id="rId22"/>
    <p:sldId id="316" r:id="rId23"/>
    <p:sldId id="326" r:id="rId24"/>
    <p:sldId id="317" r:id="rId25"/>
    <p:sldId id="327" r:id="rId26"/>
    <p:sldId id="318" r:id="rId27"/>
    <p:sldId id="328" r:id="rId28"/>
    <p:sldId id="319" r:id="rId29"/>
    <p:sldId id="329" r:id="rId30"/>
    <p:sldId id="320" r:id="rId31"/>
    <p:sldId id="330" r:id="rId32"/>
    <p:sldId id="321" r:id="rId33"/>
    <p:sldId id="331" r:id="rId34"/>
    <p:sldId id="322" r:id="rId35"/>
    <p:sldId id="332" r:id="rId36"/>
    <p:sldId id="323" r:id="rId37"/>
    <p:sldId id="333" r:id="rId38"/>
    <p:sldId id="324" r:id="rId39"/>
    <p:sldId id="334" r:id="rId40"/>
    <p:sldId id="325" r:id="rId41"/>
    <p:sldId id="335" r:id="rId42"/>
    <p:sldId id="293" r:id="rId43"/>
    <p:sldId id="258" r:id="rId44"/>
  </p:sldIdLst>
  <p:sldSz cx="9144000" cy="5143500" type="screen16x9"/>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7871"/>
    <a:srgbClr val="000000"/>
    <a:srgbClr val="981E3A"/>
    <a:srgbClr val="9F2B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Bez stylu, bez mřížky">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834"/>
    <p:restoredTop sz="94695"/>
  </p:normalViewPr>
  <p:slideViewPr>
    <p:cSldViewPr>
      <p:cViewPr varScale="1">
        <p:scale>
          <a:sx n="99" d="100"/>
          <a:sy n="99" d="100"/>
        </p:scale>
        <p:origin x="192" y="76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097986-0C26-47DE-8982-7AD2B6842259}" type="datetimeFigureOut">
              <a:rPr lang="cs-CZ" smtClean="0"/>
              <a:t>29.09.2022</a:t>
            </a:fld>
            <a:endParaRPr lang="cs-CZ"/>
          </a:p>
        </p:txBody>
      </p:sp>
      <p:sp>
        <p:nvSpPr>
          <p:cNvPr id="4" name="Zástupný symbol pro obrázek snímk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D4000A-37E1-4D72-B31A-77993FD77D47}" type="slidenum">
              <a:rPr lang="cs-CZ" smtClean="0"/>
              <a:t>‹#›</a:t>
            </a:fld>
            <a:endParaRPr lang="cs-CZ"/>
          </a:p>
        </p:txBody>
      </p:sp>
    </p:spTree>
    <p:extLst>
      <p:ext uri="{BB962C8B-B14F-4D97-AF65-F5344CB8AC3E}">
        <p14:creationId xmlns:p14="http://schemas.microsoft.com/office/powerpoint/2010/main" val="2297445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ikisofia.cz/wiki/Principy_interak%C4%8Dn%C3%ADho_designu#cite_note-3"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ikisofia.cz/wiki/Principy_interak%C4%8Dn%C3%ADho_designu#cite_note-3"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ikisofia.cz/wiki/Principy_interak%C4%8Dn%C3%ADho_designu#cite_note-3"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ikisofia.cz/wiki/Principy_interak%C4%8Dn%C3%ADho_designu#cite_note-3"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ikisofia.cz/wiki/Principy_interak%C4%8Dn%C3%ADho_designu#cite_note-3"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ikisofia.cz/wiki/Principy_interak%C4%8Dn%C3%ADho_designu#cite_note-3"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ikisofia.cz/wiki/Principy_interak%C4%8Dn%C3%ADho_designu#cite_note-3"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blog.vojtasvoboda.cz/nielsens-heuristic-evaluatio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blog.vojtasvoboda.cz/nielsens-heuristic-evaluatio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blog.vojtasvoboda.cz/nielsens-heuristic-evaluatio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blog.vojtasvoboda.cz/nielsens-heuristic-evaluatio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blog.vojtasvoboda.cz/nielsens-heuristic-evaluatio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blog.vojtasvoboda.cz/nielsens-heuristic-evaluatio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blog.vojtasvoboda.cz/nielsens-heuristic-evaluatio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blog.vojtasvoboda.cz/nielsens-heuristic-evaluatio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blog.vojtasvoboda.cz/nielsens-heuristic-evaluatio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blog.vojtasvoboda.cz/nielsens-heuristic-evaluation"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blog.vojtasvoboda.cz/nielsens-heuristic-evaluation"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blog.vojtasvoboda.cz/nielsens-heuristic-evaluation"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iki.knihovna.cz/index.php/Interak%C4%8Dn%C3%AD_desig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iki.knihovna.cz/index.php/Interak%C4%8Dn%C3%AD_desig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ikisofia.cz/wiki/Principy_interak%C4%8Dn%C3%ADho_designu#cite_note-3"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ikisofia.cz/wiki/Principy_interak%C4%8Dn%C3%ADho_designu#cite_note-3"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a:t>
            </a:fld>
            <a:endParaRPr lang="cs-CZ"/>
          </a:p>
        </p:txBody>
      </p:sp>
    </p:spTree>
    <p:extLst>
      <p:ext uri="{BB962C8B-B14F-4D97-AF65-F5344CB8AC3E}">
        <p14:creationId xmlns:p14="http://schemas.microsoft.com/office/powerpoint/2010/main" val="2752300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a:hlinkClick r:id="rId3"/>
              </a:rPr>
              <a:t>https://wikisofia.cz/wiki/Principy_interak%C4%8Dn%C3%ADho_designu#cite_note-3</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12</a:t>
            </a:fld>
            <a:endParaRPr lang="cs-CZ"/>
          </a:p>
        </p:txBody>
      </p:sp>
    </p:spTree>
    <p:extLst>
      <p:ext uri="{BB962C8B-B14F-4D97-AF65-F5344CB8AC3E}">
        <p14:creationId xmlns:p14="http://schemas.microsoft.com/office/powerpoint/2010/main" val="1033889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a:hlinkClick r:id="rId3"/>
              </a:rPr>
              <a:t>https://wikisofia.cz/wiki/Principy_interak%C4%8Dn%C3%ADho_designu#cite_note-3</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13</a:t>
            </a:fld>
            <a:endParaRPr lang="cs-CZ"/>
          </a:p>
        </p:txBody>
      </p:sp>
    </p:spTree>
    <p:extLst>
      <p:ext uri="{BB962C8B-B14F-4D97-AF65-F5344CB8AC3E}">
        <p14:creationId xmlns:p14="http://schemas.microsoft.com/office/powerpoint/2010/main" val="4068685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a:hlinkClick r:id="rId3"/>
              </a:rPr>
              <a:t>https://wikisofia.cz/wiki/Principy_interak%C4%8Dn%C3%ADho_designu#cite_note-3</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14</a:t>
            </a:fld>
            <a:endParaRPr lang="cs-CZ"/>
          </a:p>
        </p:txBody>
      </p:sp>
    </p:spTree>
    <p:extLst>
      <p:ext uri="{BB962C8B-B14F-4D97-AF65-F5344CB8AC3E}">
        <p14:creationId xmlns:p14="http://schemas.microsoft.com/office/powerpoint/2010/main" val="2166948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a:hlinkClick r:id="rId3"/>
              </a:rPr>
              <a:t>https://wikisofia.cz/wiki/Principy_interak%C4%8Dn%C3%ADho_designu#cite_note-3</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15</a:t>
            </a:fld>
            <a:endParaRPr lang="cs-CZ"/>
          </a:p>
        </p:txBody>
      </p:sp>
    </p:spTree>
    <p:extLst>
      <p:ext uri="{BB962C8B-B14F-4D97-AF65-F5344CB8AC3E}">
        <p14:creationId xmlns:p14="http://schemas.microsoft.com/office/powerpoint/2010/main" val="2686469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a:hlinkClick r:id="rId3"/>
              </a:rPr>
              <a:t>https://wikisofia.cz/wiki/Principy_interak%C4%8Dn%C3%ADho_designu#cite_note-3</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16</a:t>
            </a:fld>
            <a:endParaRPr lang="cs-CZ"/>
          </a:p>
        </p:txBody>
      </p:sp>
    </p:spTree>
    <p:extLst>
      <p:ext uri="{BB962C8B-B14F-4D97-AF65-F5344CB8AC3E}">
        <p14:creationId xmlns:p14="http://schemas.microsoft.com/office/powerpoint/2010/main" val="35123652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a:hlinkClick r:id="rId3"/>
              </a:rPr>
              <a:t>https://wikisofia.cz/wiki/Principy_interak%C4%8Dn%C3%ADho_designu#cite_note-3</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17</a:t>
            </a:fld>
            <a:endParaRPr lang="cs-CZ"/>
          </a:p>
        </p:txBody>
      </p:sp>
    </p:spTree>
    <p:extLst>
      <p:ext uri="{BB962C8B-B14F-4D97-AF65-F5344CB8AC3E}">
        <p14:creationId xmlns:p14="http://schemas.microsoft.com/office/powerpoint/2010/main" val="4216817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a:hlinkClick r:id="rId3"/>
              </a:rPr>
              <a:t>https://wikisofia.cz/wiki/Principy_interak%C4%8Dn%C3%ADho_designu#cite_note-3</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18</a:t>
            </a:fld>
            <a:endParaRPr lang="cs-CZ"/>
          </a:p>
        </p:txBody>
      </p:sp>
    </p:spTree>
    <p:extLst>
      <p:ext uri="{BB962C8B-B14F-4D97-AF65-F5344CB8AC3E}">
        <p14:creationId xmlns:p14="http://schemas.microsoft.com/office/powerpoint/2010/main" val="2213335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a:hlinkClick r:id="rId3"/>
              </a:rPr>
              <a:t>http://blog.vojtasvoboda.cz/nielsens-heuristic-evaluation</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20</a:t>
            </a:fld>
            <a:endParaRPr lang="cs-CZ"/>
          </a:p>
        </p:txBody>
      </p:sp>
    </p:spTree>
    <p:extLst>
      <p:ext uri="{BB962C8B-B14F-4D97-AF65-F5344CB8AC3E}">
        <p14:creationId xmlns:p14="http://schemas.microsoft.com/office/powerpoint/2010/main" val="3495970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a:hlinkClick r:id="rId3"/>
              </a:rPr>
              <a:t>http://blog.vojtasvoboda.cz/nielsens-heuristic-evaluation</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21</a:t>
            </a:fld>
            <a:endParaRPr lang="cs-CZ"/>
          </a:p>
        </p:txBody>
      </p:sp>
    </p:spTree>
    <p:extLst>
      <p:ext uri="{BB962C8B-B14F-4D97-AF65-F5344CB8AC3E}">
        <p14:creationId xmlns:p14="http://schemas.microsoft.com/office/powerpoint/2010/main" val="30457877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a:hlinkClick r:id="rId3"/>
              </a:rPr>
              <a:t>http://blog.vojtasvoboda.cz/nielsens-heuristic-evaluation</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22</a:t>
            </a:fld>
            <a:endParaRPr lang="cs-CZ"/>
          </a:p>
        </p:txBody>
      </p:sp>
    </p:spTree>
    <p:extLst>
      <p:ext uri="{BB962C8B-B14F-4D97-AF65-F5344CB8AC3E}">
        <p14:creationId xmlns:p14="http://schemas.microsoft.com/office/powerpoint/2010/main" val="3821995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4</a:t>
            </a:fld>
            <a:endParaRPr lang="cs-CZ"/>
          </a:p>
        </p:txBody>
      </p:sp>
    </p:spTree>
    <p:extLst>
      <p:ext uri="{BB962C8B-B14F-4D97-AF65-F5344CB8AC3E}">
        <p14:creationId xmlns:p14="http://schemas.microsoft.com/office/powerpoint/2010/main" val="19275908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a:hlinkClick r:id="rId3"/>
              </a:rPr>
              <a:t>http://blog.vojtasvoboda.cz/nielsens-heuristic-evaluation</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24</a:t>
            </a:fld>
            <a:endParaRPr lang="cs-CZ"/>
          </a:p>
        </p:txBody>
      </p:sp>
    </p:spTree>
    <p:extLst>
      <p:ext uri="{BB962C8B-B14F-4D97-AF65-F5344CB8AC3E}">
        <p14:creationId xmlns:p14="http://schemas.microsoft.com/office/powerpoint/2010/main" val="4335444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a:hlinkClick r:id="rId3"/>
              </a:rPr>
              <a:t>http://blog.vojtasvoboda.cz/nielsens-heuristic-evaluation</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26</a:t>
            </a:fld>
            <a:endParaRPr lang="cs-CZ"/>
          </a:p>
        </p:txBody>
      </p:sp>
    </p:spTree>
    <p:extLst>
      <p:ext uri="{BB962C8B-B14F-4D97-AF65-F5344CB8AC3E}">
        <p14:creationId xmlns:p14="http://schemas.microsoft.com/office/powerpoint/2010/main" val="29039563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a:hlinkClick r:id="rId3"/>
              </a:rPr>
              <a:t>http://blog.vojtasvoboda.cz/nielsens-heuristic-evaluation</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28</a:t>
            </a:fld>
            <a:endParaRPr lang="cs-CZ"/>
          </a:p>
        </p:txBody>
      </p:sp>
    </p:spTree>
    <p:extLst>
      <p:ext uri="{BB962C8B-B14F-4D97-AF65-F5344CB8AC3E}">
        <p14:creationId xmlns:p14="http://schemas.microsoft.com/office/powerpoint/2010/main" val="41472659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a:hlinkClick r:id="rId3"/>
              </a:rPr>
              <a:t>http://blog.vojtasvoboda.cz/nielsens-heuristic-evaluation</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30</a:t>
            </a:fld>
            <a:endParaRPr lang="cs-CZ"/>
          </a:p>
        </p:txBody>
      </p:sp>
    </p:spTree>
    <p:extLst>
      <p:ext uri="{BB962C8B-B14F-4D97-AF65-F5344CB8AC3E}">
        <p14:creationId xmlns:p14="http://schemas.microsoft.com/office/powerpoint/2010/main" val="9027845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a:hlinkClick r:id="rId3"/>
              </a:rPr>
              <a:t>http://blog.vojtasvoboda.cz/nielsens-heuristic-evaluation</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32</a:t>
            </a:fld>
            <a:endParaRPr lang="cs-CZ"/>
          </a:p>
        </p:txBody>
      </p:sp>
    </p:spTree>
    <p:extLst>
      <p:ext uri="{BB962C8B-B14F-4D97-AF65-F5344CB8AC3E}">
        <p14:creationId xmlns:p14="http://schemas.microsoft.com/office/powerpoint/2010/main" val="19994825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a:hlinkClick r:id="rId3"/>
              </a:rPr>
              <a:t>http://blog.vojtasvoboda.cz/nielsens-heuristic-evaluation</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34</a:t>
            </a:fld>
            <a:endParaRPr lang="cs-CZ"/>
          </a:p>
        </p:txBody>
      </p:sp>
    </p:spTree>
    <p:extLst>
      <p:ext uri="{BB962C8B-B14F-4D97-AF65-F5344CB8AC3E}">
        <p14:creationId xmlns:p14="http://schemas.microsoft.com/office/powerpoint/2010/main" val="27081312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a:hlinkClick r:id="rId3"/>
              </a:rPr>
              <a:t>http://blog.vojtasvoboda.cz/nielsens-heuristic-evaluation</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36</a:t>
            </a:fld>
            <a:endParaRPr lang="cs-CZ"/>
          </a:p>
        </p:txBody>
      </p:sp>
    </p:spTree>
    <p:extLst>
      <p:ext uri="{BB962C8B-B14F-4D97-AF65-F5344CB8AC3E}">
        <p14:creationId xmlns:p14="http://schemas.microsoft.com/office/powerpoint/2010/main" val="35665454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a:hlinkClick r:id="rId3"/>
              </a:rPr>
              <a:t>http://blog.vojtasvoboda.cz/nielsens-heuristic-evaluation</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38</a:t>
            </a:fld>
            <a:endParaRPr lang="cs-CZ"/>
          </a:p>
        </p:txBody>
      </p:sp>
    </p:spTree>
    <p:extLst>
      <p:ext uri="{BB962C8B-B14F-4D97-AF65-F5344CB8AC3E}">
        <p14:creationId xmlns:p14="http://schemas.microsoft.com/office/powerpoint/2010/main" val="41654566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a:hlinkClick r:id="rId3"/>
              </a:rPr>
              <a:t>http://blog.vojtasvoboda.cz/nielsens-heuristic-evaluation</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40</a:t>
            </a:fld>
            <a:endParaRPr lang="cs-CZ"/>
          </a:p>
        </p:txBody>
      </p:sp>
    </p:spTree>
    <p:extLst>
      <p:ext uri="{BB962C8B-B14F-4D97-AF65-F5344CB8AC3E}">
        <p14:creationId xmlns:p14="http://schemas.microsoft.com/office/powerpoint/2010/main" val="14424212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42</a:t>
            </a:fld>
            <a:endParaRPr lang="cs-CZ"/>
          </a:p>
        </p:txBody>
      </p:sp>
    </p:spTree>
    <p:extLst>
      <p:ext uri="{BB962C8B-B14F-4D97-AF65-F5344CB8AC3E}">
        <p14:creationId xmlns:p14="http://schemas.microsoft.com/office/powerpoint/2010/main" val="3165829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5</a:t>
            </a:fld>
            <a:endParaRPr lang="cs-CZ"/>
          </a:p>
        </p:txBody>
      </p:sp>
    </p:spTree>
    <p:extLst>
      <p:ext uri="{BB962C8B-B14F-4D97-AF65-F5344CB8AC3E}">
        <p14:creationId xmlns:p14="http://schemas.microsoft.com/office/powerpoint/2010/main" val="1120110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6</a:t>
            </a:fld>
            <a:endParaRPr lang="cs-CZ"/>
          </a:p>
        </p:txBody>
      </p:sp>
    </p:spTree>
    <p:extLst>
      <p:ext uri="{BB962C8B-B14F-4D97-AF65-F5344CB8AC3E}">
        <p14:creationId xmlns:p14="http://schemas.microsoft.com/office/powerpoint/2010/main" val="791894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7</a:t>
            </a:fld>
            <a:endParaRPr lang="cs-CZ"/>
          </a:p>
        </p:txBody>
      </p:sp>
    </p:spTree>
    <p:extLst>
      <p:ext uri="{BB962C8B-B14F-4D97-AF65-F5344CB8AC3E}">
        <p14:creationId xmlns:p14="http://schemas.microsoft.com/office/powerpoint/2010/main" val="2908318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a:hlinkClick r:id="rId3"/>
              </a:rPr>
              <a:t>http://wiki.knihovna.cz/index.php/Interak%C4%8Dn%C3%AD_design</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8</a:t>
            </a:fld>
            <a:endParaRPr lang="cs-CZ"/>
          </a:p>
        </p:txBody>
      </p:sp>
    </p:spTree>
    <p:extLst>
      <p:ext uri="{BB962C8B-B14F-4D97-AF65-F5344CB8AC3E}">
        <p14:creationId xmlns:p14="http://schemas.microsoft.com/office/powerpoint/2010/main" val="3544081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a:hlinkClick r:id="rId3"/>
              </a:rPr>
              <a:t>http://wiki.knihovna.cz/index.php/Interak%C4%8Dn%C3%AD_design</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9</a:t>
            </a:fld>
            <a:endParaRPr lang="cs-CZ"/>
          </a:p>
        </p:txBody>
      </p:sp>
    </p:spTree>
    <p:extLst>
      <p:ext uri="{BB962C8B-B14F-4D97-AF65-F5344CB8AC3E}">
        <p14:creationId xmlns:p14="http://schemas.microsoft.com/office/powerpoint/2010/main" val="445625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a:hlinkClick r:id="rId3"/>
              </a:rPr>
              <a:t>https://wikisofia.cz/wiki/Principy_interak%C4%8Dn%C3%ADho_designu#cite_note-3</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10</a:t>
            </a:fld>
            <a:endParaRPr lang="cs-CZ"/>
          </a:p>
        </p:txBody>
      </p:sp>
    </p:spTree>
    <p:extLst>
      <p:ext uri="{BB962C8B-B14F-4D97-AF65-F5344CB8AC3E}">
        <p14:creationId xmlns:p14="http://schemas.microsoft.com/office/powerpoint/2010/main" val="3784472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a:hlinkClick r:id="rId3"/>
              </a:rPr>
              <a:t>https://wikisofia.cz/wiki/Principy_interak%C4%8Dn%C3%ADho_designu#cite_note-3</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11</a:t>
            </a:fld>
            <a:endParaRPr lang="cs-CZ"/>
          </a:p>
        </p:txBody>
      </p:sp>
    </p:spTree>
    <p:extLst>
      <p:ext uri="{BB962C8B-B14F-4D97-AF65-F5344CB8AC3E}">
        <p14:creationId xmlns:p14="http://schemas.microsoft.com/office/powerpoint/2010/main" val="2847369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ulní strana">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2880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st - obecný">
    <p:spTree>
      <p:nvGrpSpPr>
        <p:cNvPr id="1" name=""/>
        <p:cNvGrpSpPr/>
        <p:nvPr/>
      </p:nvGrpSpPr>
      <p:grpSpPr>
        <a:xfrm>
          <a:off x="0" y="0"/>
          <a:ext cx="0" cy="0"/>
          <a:chOff x="0" y="0"/>
          <a:chExt cx="0" cy="0"/>
        </a:xfrm>
      </p:grpSpPr>
      <p:pic>
        <p:nvPicPr>
          <p:cNvPr id="10" name="Obrázek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5996" y="226939"/>
            <a:ext cx="956040" cy="745712"/>
          </a:xfrm>
          <a:prstGeom prst="rect">
            <a:avLst/>
          </a:prstGeom>
        </p:spPr>
      </p:pic>
      <p:sp>
        <p:nvSpPr>
          <p:cNvPr id="7" name="Nadpis 1"/>
          <p:cNvSpPr>
            <a:spLocks noGrp="1"/>
          </p:cNvSpPr>
          <p:nvPr>
            <p:ph type="title"/>
          </p:nvPr>
        </p:nvSpPr>
        <p:spPr>
          <a:xfrm>
            <a:off x="251520" y="195486"/>
            <a:ext cx="4536504" cy="507703"/>
          </a:xfrm>
          <a:prstGeom prst="rect">
            <a:avLst/>
          </a:prstGeom>
          <a:noFill/>
          <a:ln>
            <a:noFill/>
          </a:ln>
        </p:spPr>
        <p:txBody>
          <a:bodyPr anchor="t">
            <a:noAutofit/>
          </a:bodyPr>
          <a:lstStyle>
            <a:lvl1pPr algn="l">
              <a:defRPr sz="2400"/>
            </a:lvl1pPr>
          </a:lstStyle>
          <a:p>
            <a:pPr algn="l"/>
            <a:r>
              <a:rPr lang="cs-CZ" sz="2400" dirty="0">
                <a:solidFill>
                  <a:srgbClr val="981E3A"/>
                </a:solidFill>
                <a:latin typeface="Times New Roman" panose="02020603050405020304" pitchFamily="18" charset="0"/>
                <a:cs typeface="Times New Roman" panose="02020603050405020304" pitchFamily="18" charset="0"/>
              </a:rPr>
              <a:t>Název listu</a:t>
            </a:r>
          </a:p>
        </p:txBody>
      </p:sp>
      <p:cxnSp>
        <p:nvCxnSpPr>
          <p:cNvPr id="9" name="Přímá spojnice 8"/>
          <p:cNvCxnSpPr/>
          <p:nvPr userDrawn="1"/>
        </p:nvCxnSpPr>
        <p:spPr>
          <a:xfrm>
            <a:off x="251520" y="699542"/>
            <a:ext cx="7416824" cy="0"/>
          </a:xfrm>
          <a:prstGeom prst="line">
            <a:avLst/>
          </a:prstGeom>
          <a:ln w="9525" cmpd="sng">
            <a:solidFill>
              <a:srgbClr val="307871"/>
            </a:solidFill>
            <a:prstDash val="sysDot"/>
          </a:ln>
        </p:spPr>
        <p:style>
          <a:lnRef idx="1">
            <a:schemeClr val="accent2"/>
          </a:lnRef>
          <a:fillRef idx="0">
            <a:schemeClr val="accent2"/>
          </a:fillRef>
          <a:effectRef idx="0">
            <a:schemeClr val="accent2"/>
          </a:effectRef>
          <a:fontRef idx="minor">
            <a:schemeClr val="tx1"/>
          </a:fontRef>
        </p:style>
      </p:cxnSp>
      <p:cxnSp>
        <p:nvCxnSpPr>
          <p:cNvPr id="11" name="Přímá spojnice 10"/>
          <p:cNvCxnSpPr/>
          <p:nvPr userDrawn="1"/>
        </p:nvCxnSpPr>
        <p:spPr>
          <a:xfrm>
            <a:off x="251520" y="4731990"/>
            <a:ext cx="8660516" cy="0"/>
          </a:xfrm>
          <a:prstGeom prst="line">
            <a:avLst/>
          </a:prstGeom>
          <a:ln w="9525" cmpd="sng">
            <a:solidFill>
              <a:srgbClr val="307871"/>
            </a:solidFill>
            <a:prstDash val="sysDot"/>
          </a:ln>
        </p:spPr>
        <p:style>
          <a:lnRef idx="1">
            <a:schemeClr val="accent2"/>
          </a:lnRef>
          <a:fillRef idx="0">
            <a:schemeClr val="accent2"/>
          </a:fillRef>
          <a:effectRef idx="0">
            <a:schemeClr val="accent2"/>
          </a:effectRef>
          <a:fontRef idx="minor">
            <a:schemeClr val="tx1"/>
          </a:fontRef>
        </p:style>
      </p:cxnSp>
      <p:sp>
        <p:nvSpPr>
          <p:cNvPr id="19" name="Zástupný symbol pro zápatí 18"/>
          <p:cNvSpPr>
            <a:spLocks noGrp="1"/>
          </p:cNvSpPr>
          <p:nvPr>
            <p:ph type="ftr" sz="quarter" idx="11"/>
          </p:nvPr>
        </p:nvSpPr>
        <p:spPr>
          <a:xfrm>
            <a:off x="236240" y="4731990"/>
            <a:ext cx="2895600" cy="273844"/>
          </a:xfrm>
          <a:prstGeom prst="rect">
            <a:avLst/>
          </a:prstGeom>
        </p:spPr>
        <p:txBody>
          <a:bodyPr/>
          <a:lstStyle>
            <a:lvl1pPr algn="l">
              <a:defRPr sz="800">
                <a:solidFill>
                  <a:srgbClr val="307871"/>
                </a:solidFill>
              </a:defRPr>
            </a:lvl1p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sp>
        <p:nvSpPr>
          <p:cNvPr id="20" name="Zástupný symbol pro číslo snímku 19"/>
          <p:cNvSpPr>
            <a:spLocks noGrp="1"/>
          </p:cNvSpPr>
          <p:nvPr>
            <p:ph type="sldNum" sz="quarter" idx="12"/>
          </p:nvPr>
        </p:nvSpPr>
        <p:spPr>
          <a:xfrm>
            <a:off x="7812360" y="4731990"/>
            <a:ext cx="1080120" cy="273844"/>
          </a:xfrm>
          <a:prstGeom prst="rect">
            <a:avLst/>
          </a:prstGeom>
        </p:spPr>
        <p:txBody>
          <a:bodyPr/>
          <a:lstStyle>
            <a:lvl1pPr algn="r">
              <a:defRPr/>
            </a:lvl1pPr>
          </a:lstStyle>
          <a:p>
            <a:fld id="{560808B9-4D1F-4069-9EB9-CD8802008F4E}" type="slidenum">
              <a:rPr lang="cs-CZ" smtClean="0"/>
              <a:pPr/>
              <a:t>‹#›</a:t>
            </a:fld>
            <a:endParaRPr lang="cs-CZ" dirty="0"/>
          </a:p>
        </p:txBody>
      </p:sp>
    </p:spTree>
    <p:extLst>
      <p:ext uri="{BB962C8B-B14F-4D97-AF65-F5344CB8AC3E}">
        <p14:creationId xmlns:p14="http://schemas.microsoft.com/office/powerpoint/2010/main" val="890602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ázdný lis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6820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143000" y="841772"/>
            <a:ext cx="6858000" cy="1790700"/>
          </a:xfrm>
        </p:spPr>
        <p:txBody>
          <a:bodyPr anchor="b"/>
          <a:lstStyle>
            <a:lvl1pPr algn="ctr">
              <a:defRPr sz="4500"/>
            </a:lvl1pPr>
          </a:lstStyle>
          <a:p>
            <a:r>
              <a:rPr lang="cs-CZ"/>
              <a:t>Kliknutím lze upravit styl.</a:t>
            </a:r>
          </a:p>
        </p:txBody>
      </p:sp>
      <p:sp>
        <p:nvSpPr>
          <p:cNvPr id="3" name="Podnadpis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cs-CZ"/>
              <a:t>Kliknutím můžete upravit styl předlohy.</a:t>
            </a:r>
          </a:p>
        </p:txBody>
      </p:sp>
      <p:sp>
        <p:nvSpPr>
          <p:cNvPr id="4" name="Zástupný symbol pro datum 3"/>
          <p:cNvSpPr>
            <a:spLocks noGrp="1"/>
          </p:cNvSpPr>
          <p:nvPr>
            <p:ph type="dt" sz="half" idx="10"/>
          </p:nvPr>
        </p:nvSpPr>
        <p:spPr/>
        <p:txBody>
          <a:bodyPr/>
          <a:lstStyle/>
          <a:p>
            <a:endParaRPr lang="cs-CZ"/>
          </a:p>
        </p:txBody>
      </p:sp>
      <p:sp>
        <p:nvSpPr>
          <p:cNvPr id="5" name="Zástupný symbol pro zápatí 4"/>
          <p:cNvSpPr>
            <a:spLocks noGrp="1"/>
          </p:cNvSpPr>
          <p:nvPr>
            <p:ph type="ftr" sz="quarter" idx="11"/>
          </p:nvPr>
        </p:nvSpPr>
        <p:spPr/>
        <p:txBody>
          <a:bodyPr/>
          <a:lstStyle/>
          <a:p>
            <a:r>
              <a:rPr lang="cs-CZ"/>
              <a:t>Principy webového designu</a:t>
            </a:r>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32630790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8454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nngroup.com/articles/ten-usability-heuristics/"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2804" y="143849"/>
            <a:ext cx="1411467" cy="1100945"/>
          </a:xfrm>
          <a:prstGeom prst="rect">
            <a:avLst/>
          </a:prstGeom>
        </p:spPr>
      </p:pic>
      <p:sp>
        <p:nvSpPr>
          <p:cNvPr id="7" name="Obdélník 6"/>
          <p:cNvSpPr/>
          <p:nvPr/>
        </p:nvSpPr>
        <p:spPr>
          <a:xfrm>
            <a:off x="359532" y="267494"/>
            <a:ext cx="381642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2" name="Nadpis 1"/>
          <p:cNvSpPr>
            <a:spLocks noGrp="1"/>
          </p:cNvSpPr>
          <p:nvPr>
            <p:ph type="ctrTitle" idx="4294967295"/>
          </p:nvPr>
        </p:nvSpPr>
        <p:spPr>
          <a:xfrm>
            <a:off x="440624" y="1707654"/>
            <a:ext cx="3600400" cy="2939310"/>
          </a:xfrm>
          <a:prstGeom prst="rect">
            <a:avLst/>
          </a:prstGeom>
        </p:spPr>
        <p:txBody>
          <a:bodyPr anchor="t">
            <a:normAutofit/>
          </a:bodyPr>
          <a:lstStyle/>
          <a:p>
            <a:r>
              <a:rPr lang="cs-CZ" sz="3000" b="1" dirty="0">
                <a:solidFill>
                  <a:schemeClr val="bg1"/>
                </a:solidFill>
                <a:cs typeface="Times New Roman" panose="02020603050405020304" pitchFamily="18" charset="0"/>
              </a:rPr>
              <a:t>2. PRINCIPY WEBOVÉHO DESIGNU</a:t>
            </a:r>
          </a:p>
        </p:txBody>
      </p:sp>
      <p:sp>
        <p:nvSpPr>
          <p:cNvPr id="9" name="Podnadpis 2"/>
          <p:cNvSpPr txBox="1">
            <a:spLocks/>
          </p:cNvSpPr>
          <p:nvPr/>
        </p:nvSpPr>
        <p:spPr>
          <a:xfrm>
            <a:off x="6978047" y="4155926"/>
            <a:ext cx="2016224" cy="136815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cs-CZ" altLang="cs-CZ" sz="900" b="1" dirty="0">
                <a:solidFill>
                  <a:srgbClr val="307871"/>
                </a:solidFill>
                <a:latin typeface="Times New Roman" panose="02020603050405020304" pitchFamily="18" charset="0"/>
                <a:cs typeface="Times New Roman" panose="02020603050405020304" pitchFamily="18" charset="0"/>
              </a:rPr>
              <a:t>Ing. Martin </a:t>
            </a:r>
            <a:r>
              <a:rPr lang="cs-CZ" altLang="cs-CZ" sz="900" b="1" dirty="0" err="1">
                <a:solidFill>
                  <a:srgbClr val="307871"/>
                </a:solidFill>
                <a:latin typeface="Times New Roman" panose="02020603050405020304" pitchFamily="18" charset="0"/>
                <a:cs typeface="Times New Roman" panose="02020603050405020304" pitchFamily="18" charset="0"/>
              </a:rPr>
              <a:t>Klepek</a:t>
            </a:r>
            <a:r>
              <a:rPr lang="cs-CZ" altLang="cs-CZ" sz="900" b="1" dirty="0">
                <a:solidFill>
                  <a:srgbClr val="307871"/>
                </a:solidFill>
                <a:latin typeface="Times New Roman" panose="02020603050405020304" pitchFamily="18" charset="0"/>
                <a:cs typeface="Times New Roman" panose="02020603050405020304" pitchFamily="18" charset="0"/>
              </a:rPr>
              <a:t>, Ph.D.</a:t>
            </a:r>
          </a:p>
          <a:p>
            <a:pPr algn="r"/>
            <a:r>
              <a:rPr lang="cs-CZ" altLang="cs-CZ" sz="900" b="1" dirty="0">
                <a:solidFill>
                  <a:srgbClr val="307871"/>
                </a:solidFill>
                <a:latin typeface="Times New Roman" panose="02020603050405020304" pitchFamily="18" charset="0"/>
                <a:cs typeface="Times New Roman" panose="02020603050405020304" pitchFamily="18" charset="0"/>
              </a:rPr>
              <a:t>Ing. Tereza </a:t>
            </a:r>
            <a:r>
              <a:rPr lang="cs-CZ" altLang="cs-CZ" sz="900" b="1" dirty="0" err="1">
                <a:solidFill>
                  <a:srgbClr val="307871"/>
                </a:solidFill>
                <a:latin typeface="Times New Roman" panose="02020603050405020304" pitchFamily="18" charset="0"/>
                <a:cs typeface="Times New Roman" panose="02020603050405020304" pitchFamily="18" charset="0"/>
              </a:rPr>
              <a:t>Ikášová</a:t>
            </a:r>
            <a:endParaRPr lang="cs-CZ" altLang="cs-CZ" sz="900" b="1" dirty="0">
              <a:solidFill>
                <a:srgbClr val="307871"/>
              </a:solidFill>
              <a:latin typeface="Times New Roman" panose="02020603050405020304" pitchFamily="18" charset="0"/>
              <a:cs typeface="Times New Roman" panose="02020603050405020304" pitchFamily="18" charset="0"/>
            </a:endParaRPr>
          </a:p>
          <a:p>
            <a:pPr algn="r"/>
            <a:r>
              <a:rPr lang="cs-CZ" altLang="cs-CZ" sz="900" dirty="0">
                <a:solidFill>
                  <a:srgbClr val="307871"/>
                </a:solidFill>
                <a:latin typeface="Times New Roman" panose="02020603050405020304" pitchFamily="18" charset="0"/>
                <a:cs typeface="Times New Roman" panose="02020603050405020304" pitchFamily="18" charset="0"/>
              </a:rPr>
              <a:t>Design a správa webové stránky </a:t>
            </a:r>
          </a:p>
        </p:txBody>
      </p:sp>
      <p:sp>
        <p:nvSpPr>
          <p:cNvPr id="11" name="Zástupný symbol pro obsah 2"/>
          <p:cNvSpPr txBox="1">
            <a:spLocks/>
          </p:cNvSpPr>
          <p:nvPr/>
        </p:nvSpPr>
        <p:spPr>
          <a:xfrm>
            <a:off x="4499992" y="1630406"/>
            <a:ext cx="4064495" cy="1882687"/>
          </a:xfrm>
          <a:prstGeom prst="rect">
            <a:avLst/>
          </a:prstGeom>
          <a:solidFill>
            <a:schemeClr val="accent6">
              <a:lumMod val="40000"/>
              <a:lumOff val="60000"/>
            </a:schemeClr>
          </a:solidFill>
        </p:spPr>
        <p:txBody>
          <a:bodyPr vert="horz" lIns="68580" tIns="34290" rIns="68580" bIns="3429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endParaRPr lang="cs-CZ" sz="1400" b="1" i="1" dirty="0">
              <a:solidFill>
                <a:srgbClr val="002060"/>
              </a:solidFill>
            </a:endParaRPr>
          </a:p>
          <a:p>
            <a:pPr marL="0" indent="0" algn="ctr">
              <a:buNone/>
            </a:pPr>
            <a:r>
              <a:rPr lang="cs-CZ" sz="1400" b="1" i="1" dirty="0">
                <a:solidFill>
                  <a:srgbClr val="002060"/>
                </a:solidFill>
              </a:rPr>
              <a:t>V této přednášce si řekneme více o webdesignu jako takovém. Podstatě tohoto termínu a jeho různé interpretaci. Probereme také heuristiky, což jsou mnoha lety prověřené zvyklosti uživatelského designu</a:t>
            </a:r>
            <a:endParaRPr lang="en-GB" sz="1400" dirty="0">
              <a:solidFill>
                <a:schemeClr val="bg1"/>
              </a:solidFill>
              <a:cs typeface="Times New Roman" panose="02020603050405020304" pitchFamily="18" charset="0"/>
            </a:endParaRPr>
          </a:p>
        </p:txBody>
      </p:sp>
    </p:spTree>
    <p:extLst>
      <p:ext uri="{BB962C8B-B14F-4D97-AF65-F5344CB8AC3E}">
        <p14:creationId xmlns:p14="http://schemas.microsoft.com/office/powerpoint/2010/main" val="280633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obsah 2"/>
          <p:cNvSpPr txBox="1">
            <a:spLocks/>
          </p:cNvSpPr>
          <p:nvPr/>
        </p:nvSpPr>
        <p:spPr>
          <a:xfrm>
            <a:off x="395536" y="1059582"/>
            <a:ext cx="7848872" cy="29523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altLang="cs-CZ" sz="2000" dirty="0">
              <a:solidFill>
                <a:srgbClr val="002060"/>
              </a:solidFill>
            </a:endParaRPr>
          </a:p>
        </p:txBody>
      </p:sp>
      <p:sp>
        <p:nvSpPr>
          <p:cNvPr id="6" name="Nadpis 5"/>
          <p:cNvSpPr>
            <a:spLocks noGrp="1"/>
          </p:cNvSpPr>
          <p:nvPr>
            <p:ph type="title"/>
          </p:nvPr>
        </p:nvSpPr>
        <p:spPr>
          <a:xfrm>
            <a:off x="179512" y="191839"/>
            <a:ext cx="7776864" cy="507703"/>
          </a:xfrm>
        </p:spPr>
        <p:txBody>
          <a:bodyPr/>
          <a:lstStyle/>
          <a:p>
            <a:r>
              <a:rPr lang="cs-CZ" sz="2000" b="1" dirty="0"/>
              <a:t>Interakční design – základní prvky</a:t>
            </a:r>
          </a:p>
        </p:txBody>
      </p:sp>
      <p:sp>
        <p:nvSpPr>
          <p:cNvPr id="2" name="TextovéPole 1"/>
          <p:cNvSpPr txBox="1"/>
          <p:nvPr/>
        </p:nvSpPr>
        <p:spPr>
          <a:xfrm>
            <a:off x="92290" y="894075"/>
            <a:ext cx="8368141" cy="3970318"/>
          </a:xfrm>
          <a:prstGeom prst="rect">
            <a:avLst/>
          </a:prstGeom>
          <a:noFill/>
        </p:spPr>
        <p:txBody>
          <a:bodyPr wrap="square" rtlCol="0">
            <a:spAutoFit/>
          </a:bodyPr>
          <a:lstStyle/>
          <a:p>
            <a:pPr marL="285750" indent="-285750" algn="just">
              <a:buFont typeface="Arial" panose="020B0604020202020204" pitchFamily="34" charset="0"/>
              <a:buChar char="•"/>
            </a:pPr>
            <a:r>
              <a:rPr lang="cs-CZ" sz="2800" b="1" dirty="0" err="1"/>
              <a:t>P</a:t>
            </a:r>
            <a:r>
              <a:rPr lang="en-GB" sz="2800" b="1" dirty="0" err="1"/>
              <a:t>ohyb</a:t>
            </a:r>
            <a:r>
              <a:rPr lang="en-GB" sz="2800" b="1" dirty="0"/>
              <a:t>: </a:t>
            </a:r>
            <a:r>
              <a:rPr lang="en-GB" sz="2800" dirty="0" err="1"/>
              <a:t>interakce</a:t>
            </a:r>
            <a:r>
              <a:rPr lang="en-GB" sz="2800" dirty="0"/>
              <a:t> je </a:t>
            </a:r>
            <a:r>
              <a:rPr lang="en-GB" sz="2800" dirty="0" err="1"/>
              <a:t>typ</a:t>
            </a:r>
            <a:r>
              <a:rPr lang="en-GB" sz="2800" dirty="0"/>
              <a:t> </a:t>
            </a:r>
            <a:r>
              <a:rPr lang="en-GB" sz="2800" dirty="0" err="1"/>
              <a:t>komunikace</a:t>
            </a:r>
            <a:r>
              <a:rPr lang="en-GB" sz="2800" dirty="0"/>
              <a:t> a </a:t>
            </a:r>
            <a:r>
              <a:rPr lang="en-GB" sz="2800" dirty="0" err="1"/>
              <a:t>komunikace</a:t>
            </a:r>
            <a:r>
              <a:rPr lang="en-GB" sz="2800" dirty="0"/>
              <a:t> je </a:t>
            </a:r>
            <a:r>
              <a:rPr lang="en-GB" sz="2800" dirty="0" err="1"/>
              <a:t>typem</a:t>
            </a:r>
            <a:r>
              <a:rPr lang="en-GB" sz="2800" dirty="0"/>
              <a:t> </a:t>
            </a:r>
            <a:r>
              <a:rPr lang="en-GB" sz="2800" dirty="0" err="1"/>
              <a:t>pohybu</a:t>
            </a:r>
            <a:r>
              <a:rPr lang="en-GB" sz="2800" dirty="0"/>
              <a:t>. </a:t>
            </a:r>
            <a:endParaRPr lang="cs-CZ" sz="2800" dirty="0"/>
          </a:p>
          <a:p>
            <a:pPr marL="285750" indent="-285750" algn="just">
              <a:buFont typeface="Arial" panose="020B0604020202020204" pitchFamily="34" charset="0"/>
              <a:buChar char="•"/>
            </a:pPr>
            <a:r>
              <a:rPr lang="en-GB" sz="2800" dirty="0" err="1"/>
              <a:t>Když</a:t>
            </a:r>
            <a:r>
              <a:rPr lang="en-GB" sz="2800" dirty="0"/>
              <a:t> </a:t>
            </a:r>
            <a:r>
              <a:rPr lang="en-GB" sz="2800" dirty="0" err="1"/>
              <a:t>mluvíme</a:t>
            </a:r>
            <a:r>
              <a:rPr lang="en-GB" sz="2800" dirty="0"/>
              <a:t>, </a:t>
            </a:r>
            <a:r>
              <a:rPr lang="en-GB" sz="2800" dirty="0" err="1"/>
              <a:t>rozhýbáváme</a:t>
            </a:r>
            <a:r>
              <a:rPr lang="en-GB" sz="2800" dirty="0"/>
              <a:t> </a:t>
            </a:r>
            <a:r>
              <a:rPr lang="en-GB" sz="2800" dirty="0" err="1"/>
              <a:t>naše</a:t>
            </a:r>
            <a:r>
              <a:rPr lang="en-GB" sz="2800" dirty="0"/>
              <a:t> </a:t>
            </a:r>
            <a:r>
              <a:rPr lang="en-GB" sz="2800" dirty="0" err="1"/>
              <a:t>mluvící</a:t>
            </a:r>
            <a:r>
              <a:rPr lang="en-GB" sz="2800" dirty="0"/>
              <a:t> </a:t>
            </a:r>
            <a:r>
              <a:rPr lang="en-GB" sz="2800" dirty="0" err="1"/>
              <a:t>ústrojí</a:t>
            </a:r>
            <a:r>
              <a:rPr lang="en-GB" sz="2800" dirty="0"/>
              <a:t>, </a:t>
            </a:r>
            <a:r>
              <a:rPr lang="en-GB" sz="2800" dirty="0" err="1"/>
              <a:t>když</a:t>
            </a:r>
            <a:r>
              <a:rPr lang="en-GB" sz="2800" dirty="0"/>
              <a:t> </a:t>
            </a:r>
            <a:r>
              <a:rPr lang="en-GB" sz="2800" dirty="0" err="1"/>
              <a:t>píšeme</a:t>
            </a:r>
            <a:r>
              <a:rPr lang="en-GB" sz="2800" dirty="0"/>
              <a:t>, </a:t>
            </a:r>
            <a:r>
              <a:rPr lang="en-GB" sz="2800" dirty="0" err="1"/>
              <a:t>používáme</a:t>
            </a:r>
            <a:r>
              <a:rPr lang="en-GB" sz="2800" dirty="0"/>
              <a:t> </a:t>
            </a:r>
            <a:r>
              <a:rPr lang="en-GB" sz="2800" dirty="0" err="1"/>
              <a:t>ruce</a:t>
            </a:r>
            <a:r>
              <a:rPr lang="en-GB" sz="2800" dirty="0"/>
              <a:t>. </a:t>
            </a:r>
            <a:endParaRPr lang="cs-CZ" sz="2800" dirty="0"/>
          </a:p>
          <a:p>
            <a:pPr marL="285750" indent="-285750" algn="just">
              <a:buFont typeface="Arial" panose="020B0604020202020204" pitchFamily="34" charset="0"/>
              <a:buChar char="•"/>
            </a:pPr>
            <a:r>
              <a:rPr lang="en-GB" sz="2800" dirty="0" err="1"/>
              <a:t>Pohyb</a:t>
            </a:r>
            <a:r>
              <a:rPr lang="en-GB" sz="2800" dirty="0"/>
              <a:t> je </a:t>
            </a:r>
            <a:r>
              <a:rPr lang="en-GB" sz="2800" dirty="0" err="1"/>
              <a:t>spouštěčem</a:t>
            </a:r>
            <a:r>
              <a:rPr lang="en-GB" sz="2800" dirty="0"/>
              <a:t> </a:t>
            </a:r>
            <a:r>
              <a:rPr lang="en-GB" sz="2800" dirty="0" err="1"/>
              <a:t>akce</a:t>
            </a:r>
            <a:r>
              <a:rPr lang="en-GB" sz="2800" dirty="0"/>
              <a:t> - </a:t>
            </a:r>
            <a:r>
              <a:rPr lang="en-GB" sz="2800" dirty="0" err="1"/>
              <a:t>například</a:t>
            </a:r>
            <a:r>
              <a:rPr lang="en-GB" sz="2800" dirty="0"/>
              <a:t> </a:t>
            </a:r>
            <a:r>
              <a:rPr lang="en-GB" sz="2800" dirty="0" err="1"/>
              <a:t>když</a:t>
            </a:r>
            <a:r>
              <a:rPr lang="en-GB" sz="2800" dirty="0"/>
              <a:t> </a:t>
            </a:r>
            <a:r>
              <a:rPr lang="en-GB" sz="2800" dirty="0" err="1"/>
              <a:t>klikneme</a:t>
            </a:r>
            <a:r>
              <a:rPr lang="en-GB" sz="2800" dirty="0"/>
              <a:t> </a:t>
            </a:r>
            <a:r>
              <a:rPr lang="en-GB" sz="2800" dirty="0" err="1"/>
              <a:t>na</a:t>
            </a:r>
            <a:r>
              <a:rPr lang="en-GB" sz="2800" dirty="0"/>
              <a:t> </a:t>
            </a:r>
            <a:r>
              <a:rPr lang="en-GB" sz="2800" dirty="0" err="1"/>
              <a:t>myš</a:t>
            </a:r>
            <a:r>
              <a:rPr lang="en-GB" sz="2800" dirty="0"/>
              <a:t>, </a:t>
            </a:r>
            <a:r>
              <a:rPr lang="en-GB" sz="2800" dirty="0" err="1"/>
              <a:t>čímž</a:t>
            </a:r>
            <a:r>
              <a:rPr lang="en-GB" sz="2800" dirty="0"/>
              <a:t> </a:t>
            </a:r>
            <a:r>
              <a:rPr lang="en-GB" sz="2800" dirty="0" err="1"/>
              <a:t>akce</a:t>
            </a:r>
            <a:r>
              <a:rPr lang="en-GB" sz="2800" dirty="0"/>
              <a:t> </a:t>
            </a:r>
            <a:r>
              <a:rPr lang="en-GB" sz="2800" dirty="0" err="1"/>
              <a:t>pokračuje</a:t>
            </a:r>
            <a:r>
              <a:rPr lang="en-GB" sz="2800" dirty="0"/>
              <a:t> </a:t>
            </a:r>
            <a:r>
              <a:rPr lang="en-GB" sz="2800" dirty="0" err="1"/>
              <a:t>dál</a:t>
            </a:r>
            <a:r>
              <a:rPr lang="en-GB" sz="2800" dirty="0"/>
              <a:t> - </a:t>
            </a:r>
            <a:r>
              <a:rPr lang="en-GB" sz="2800" dirty="0" err="1"/>
              <a:t>klikáme</a:t>
            </a:r>
            <a:r>
              <a:rPr lang="en-GB" sz="2800" dirty="0"/>
              <a:t> </a:t>
            </a:r>
            <a:r>
              <a:rPr lang="en-GB" sz="2800" dirty="0" err="1"/>
              <a:t>na</a:t>
            </a:r>
            <a:r>
              <a:rPr lang="en-GB" sz="2800" dirty="0"/>
              <a:t> </a:t>
            </a:r>
            <a:r>
              <a:rPr lang="en-GB" sz="2800" dirty="0" err="1"/>
              <a:t>konkrétní</a:t>
            </a:r>
            <a:r>
              <a:rPr lang="en-GB" sz="2800" dirty="0"/>
              <a:t> </a:t>
            </a:r>
            <a:r>
              <a:rPr lang="en-GB" sz="2800" dirty="0" err="1"/>
              <a:t>věc</a:t>
            </a:r>
            <a:r>
              <a:rPr lang="en-GB" sz="2800" dirty="0"/>
              <a:t> </a:t>
            </a:r>
            <a:r>
              <a:rPr lang="en-GB" sz="2800" dirty="0" err="1"/>
              <a:t>na</a:t>
            </a:r>
            <a:r>
              <a:rPr lang="en-GB" sz="2800" dirty="0"/>
              <a:t> </a:t>
            </a:r>
            <a:r>
              <a:rPr lang="en-GB" sz="2800" dirty="0" err="1"/>
              <a:t>obrazovce</a:t>
            </a:r>
            <a:r>
              <a:rPr lang="en-GB" sz="2800" dirty="0"/>
              <a:t> (</a:t>
            </a:r>
            <a:r>
              <a:rPr lang="en-GB" sz="2800" dirty="0" err="1"/>
              <a:t>například</a:t>
            </a:r>
            <a:r>
              <a:rPr lang="en-GB" sz="2800" dirty="0"/>
              <a:t> </a:t>
            </a:r>
            <a:r>
              <a:rPr lang="en-GB" sz="2800" dirty="0" err="1"/>
              <a:t>na</a:t>
            </a:r>
            <a:r>
              <a:rPr lang="en-GB" sz="2800" dirty="0"/>
              <a:t> </a:t>
            </a:r>
            <a:r>
              <a:rPr lang="en-GB" sz="2800" dirty="0" err="1"/>
              <a:t>odkaz</a:t>
            </a:r>
            <a:r>
              <a:rPr lang="en-GB" sz="2800" dirty="0"/>
              <a:t> </a:t>
            </a:r>
            <a:r>
              <a:rPr lang="en-GB" sz="2800" dirty="0" err="1"/>
              <a:t>na</a:t>
            </a:r>
            <a:r>
              <a:rPr lang="en-GB" sz="2800" dirty="0"/>
              <a:t> </a:t>
            </a:r>
            <a:r>
              <a:rPr lang="en-GB" sz="2800" dirty="0" err="1"/>
              <a:t>webu</a:t>
            </a:r>
            <a:r>
              <a:rPr lang="en-GB" sz="2800" dirty="0"/>
              <a:t>) a </a:t>
            </a:r>
            <a:r>
              <a:rPr lang="en-GB" sz="2800" dirty="0" err="1"/>
              <a:t>získáváme</a:t>
            </a:r>
            <a:r>
              <a:rPr lang="en-GB" sz="2800" dirty="0"/>
              <a:t> </a:t>
            </a:r>
            <a:r>
              <a:rPr lang="en-GB" sz="2800" dirty="0" err="1"/>
              <a:t>zpětnou</a:t>
            </a:r>
            <a:r>
              <a:rPr lang="en-GB" sz="2800" dirty="0"/>
              <a:t> </a:t>
            </a:r>
            <a:r>
              <a:rPr lang="en-GB" sz="2800" dirty="0" err="1"/>
              <a:t>vazbu</a:t>
            </a:r>
            <a:r>
              <a:rPr lang="en-GB" sz="2800" dirty="0"/>
              <a:t> od </a:t>
            </a:r>
            <a:r>
              <a:rPr lang="en-GB" sz="2800" dirty="0" err="1"/>
              <a:t>zařízení</a:t>
            </a:r>
            <a:r>
              <a:rPr lang="en-GB" sz="2800" dirty="0"/>
              <a:t> (</a:t>
            </a:r>
            <a:r>
              <a:rPr lang="en-GB" sz="2800" dirty="0" err="1"/>
              <a:t>otevírá</a:t>
            </a:r>
            <a:r>
              <a:rPr lang="en-GB" sz="2800" dirty="0"/>
              <a:t> se </a:t>
            </a:r>
            <a:r>
              <a:rPr lang="en-GB" sz="2800" dirty="0" err="1"/>
              <a:t>stránka</a:t>
            </a:r>
            <a:r>
              <a:rPr lang="en-GB" sz="2800" dirty="0"/>
              <a:t>)</a:t>
            </a:r>
            <a:r>
              <a:rPr lang="cs-CZ" sz="2800" dirty="0"/>
              <a:t>.</a:t>
            </a:r>
            <a:endParaRPr lang="en-CA" sz="2800" dirty="0"/>
          </a:p>
        </p:txBody>
      </p:sp>
      <p:sp>
        <p:nvSpPr>
          <p:cNvPr id="3" name="Zástupný symbol pro zápatí 2">
            <a:extLst>
              <a:ext uri="{FF2B5EF4-FFF2-40B4-BE49-F238E27FC236}">
                <a16:creationId xmlns:a16="http://schemas.microsoft.com/office/drawing/2014/main" id="{C784CB93-5BFE-4CB9-83AC-FFD4B2515672}"/>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spTree>
    <p:extLst>
      <p:ext uri="{BB962C8B-B14F-4D97-AF65-F5344CB8AC3E}">
        <p14:creationId xmlns:p14="http://schemas.microsoft.com/office/powerpoint/2010/main" val="30059116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obsah 2"/>
          <p:cNvSpPr txBox="1">
            <a:spLocks/>
          </p:cNvSpPr>
          <p:nvPr/>
        </p:nvSpPr>
        <p:spPr>
          <a:xfrm>
            <a:off x="395536" y="1059582"/>
            <a:ext cx="7848872" cy="29523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altLang="cs-CZ" sz="2000" dirty="0">
              <a:solidFill>
                <a:srgbClr val="002060"/>
              </a:solidFill>
            </a:endParaRPr>
          </a:p>
        </p:txBody>
      </p:sp>
      <p:sp>
        <p:nvSpPr>
          <p:cNvPr id="6" name="Nadpis 5"/>
          <p:cNvSpPr>
            <a:spLocks noGrp="1"/>
          </p:cNvSpPr>
          <p:nvPr>
            <p:ph type="title"/>
          </p:nvPr>
        </p:nvSpPr>
        <p:spPr>
          <a:xfrm>
            <a:off x="179512" y="191839"/>
            <a:ext cx="7776864" cy="507703"/>
          </a:xfrm>
        </p:spPr>
        <p:txBody>
          <a:bodyPr/>
          <a:lstStyle/>
          <a:p>
            <a:r>
              <a:rPr lang="cs-CZ" sz="2000" b="1" dirty="0"/>
              <a:t>Interakční design – základní prvky</a:t>
            </a:r>
          </a:p>
        </p:txBody>
      </p:sp>
      <p:sp>
        <p:nvSpPr>
          <p:cNvPr id="2" name="TextovéPole 1"/>
          <p:cNvSpPr txBox="1"/>
          <p:nvPr/>
        </p:nvSpPr>
        <p:spPr>
          <a:xfrm>
            <a:off x="92290" y="894075"/>
            <a:ext cx="8368141" cy="2677656"/>
          </a:xfrm>
          <a:prstGeom prst="rect">
            <a:avLst/>
          </a:prstGeom>
          <a:noFill/>
        </p:spPr>
        <p:txBody>
          <a:bodyPr wrap="square" rtlCol="0">
            <a:spAutoFit/>
          </a:bodyPr>
          <a:lstStyle/>
          <a:p>
            <a:pPr marL="285750" indent="-285750" algn="just">
              <a:buFont typeface="Arial" panose="020B0604020202020204" pitchFamily="34" charset="0"/>
              <a:buChar char="•"/>
            </a:pPr>
            <a:r>
              <a:rPr lang="cs-CZ" sz="2800" b="1" dirty="0"/>
              <a:t>Prostor: </a:t>
            </a:r>
          </a:p>
          <a:p>
            <a:pPr marL="285750" indent="-285750" algn="just">
              <a:buFont typeface="Arial" panose="020B0604020202020204" pitchFamily="34" charset="0"/>
              <a:buChar char="•"/>
            </a:pPr>
            <a:r>
              <a:rPr lang="cs-CZ" sz="2800" dirty="0"/>
              <a:t>Pohyb ale i všechny interakce se dějí v prostoru (i ve virtuálním prostoru na internetu) a prostor těmto pohybům dodává kontext. </a:t>
            </a:r>
          </a:p>
          <a:p>
            <a:pPr marL="285750" indent="-285750" algn="just">
              <a:buFont typeface="Arial" panose="020B0604020202020204" pitchFamily="34" charset="0"/>
              <a:buChar char="•"/>
            </a:pPr>
            <a:r>
              <a:rPr lang="cs-CZ" sz="2800" dirty="0"/>
              <a:t>Interakční designéři pak pracují v prostoru 2D nebo 3D, v analogových i digitálních obrazovkách;</a:t>
            </a:r>
            <a:endParaRPr lang="en-CA" sz="2800" dirty="0"/>
          </a:p>
        </p:txBody>
      </p:sp>
      <p:sp>
        <p:nvSpPr>
          <p:cNvPr id="3" name="Zástupný symbol pro zápatí 2">
            <a:extLst>
              <a:ext uri="{FF2B5EF4-FFF2-40B4-BE49-F238E27FC236}">
                <a16:creationId xmlns:a16="http://schemas.microsoft.com/office/drawing/2014/main" id="{C784CB93-5BFE-4CB9-83AC-FFD4B2515672}"/>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spTree>
    <p:extLst>
      <p:ext uri="{BB962C8B-B14F-4D97-AF65-F5344CB8AC3E}">
        <p14:creationId xmlns:p14="http://schemas.microsoft.com/office/powerpoint/2010/main" val="2406343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obsah 2"/>
          <p:cNvSpPr txBox="1">
            <a:spLocks/>
          </p:cNvSpPr>
          <p:nvPr/>
        </p:nvSpPr>
        <p:spPr>
          <a:xfrm>
            <a:off x="395536" y="1059582"/>
            <a:ext cx="7848872" cy="29523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altLang="cs-CZ" sz="2000" dirty="0">
              <a:solidFill>
                <a:srgbClr val="002060"/>
              </a:solidFill>
            </a:endParaRPr>
          </a:p>
        </p:txBody>
      </p:sp>
      <p:sp>
        <p:nvSpPr>
          <p:cNvPr id="6" name="Nadpis 5"/>
          <p:cNvSpPr>
            <a:spLocks noGrp="1"/>
          </p:cNvSpPr>
          <p:nvPr>
            <p:ph type="title"/>
          </p:nvPr>
        </p:nvSpPr>
        <p:spPr>
          <a:xfrm>
            <a:off x="179512" y="191839"/>
            <a:ext cx="7776864" cy="507703"/>
          </a:xfrm>
        </p:spPr>
        <p:txBody>
          <a:bodyPr/>
          <a:lstStyle/>
          <a:p>
            <a:r>
              <a:rPr lang="cs-CZ" sz="2000" b="1" dirty="0"/>
              <a:t>Interakční design – základní prvky</a:t>
            </a:r>
          </a:p>
        </p:txBody>
      </p:sp>
      <p:sp>
        <p:nvSpPr>
          <p:cNvPr id="2" name="TextovéPole 1"/>
          <p:cNvSpPr txBox="1"/>
          <p:nvPr/>
        </p:nvSpPr>
        <p:spPr>
          <a:xfrm>
            <a:off x="92290" y="894075"/>
            <a:ext cx="8368141" cy="3539430"/>
          </a:xfrm>
          <a:prstGeom prst="rect">
            <a:avLst/>
          </a:prstGeom>
          <a:noFill/>
        </p:spPr>
        <p:txBody>
          <a:bodyPr wrap="square" rtlCol="0">
            <a:spAutoFit/>
          </a:bodyPr>
          <a:lstStyle/>
          <a:p>
            <a:pPr marL="285750" indent="-285750" algn="just">
              <a:buFont typeface="Arial" panose="020B0604020202020204" pitchFamily="34" charset="0"/>
              <a:buChar char="•"/>
            </a:pPr>
            <a:r>
              <a:rPr lang="cs-CZ" sz="2800" b="1" dirty="0"/>
              <a:t>Čas: </a:t>
            </a:r>
            <a:r>
              <a:rPr lang="cs-CZ" sz="2800" dirty="0"/>
              <a:t>všechny interakce se dějí v čase. </a:t>
            </a:r>
          </a:p>
          <a:p>
            <a:pPr marL="285750" indent="-285750" algn="just">
              <a:buFont typeface="Arial" panose="020B0604020202020204" pitchFamily="34" charset="0"/>
              <a:buChar char="•"/>
            </a:pPr>
            <a:r>
              <a:rPr lang="cs-CZ" sz="2800" dirty="0"/>
              <a:t>Tento čas může být krátkého charakteru (kliknutí na myš) nebo dlouhého (archivované desítky let staré bulletiny). </a:t>
            </a:r>
          </a:p>
          <a:p>
            <a:pPr marL="285750" indent="-285750" algn="just">
              <a:buFont typeface="Arial" panose="020B0604020202020204" pitchFamily="34" charset="0"/>
              <a:buChar char="•"/>
            </a:pPr>
            <a:r>
              <a:rPr lang="cs-CZ" sz="2800" dirty="0"/>
              <a:t>Interakční designér musí mít dobrou představu o čase a umět s ním dobře zacházet (některé procesy trvají pár okamžiků, jiné jsou dlouhodobějšího charakteru a vyžadují čas na </a:t>
            </a:r>
            <a:r>
              <a:rPr lang="cs-CZ" sz="2800" dirty="0" err="1"/>
              <a:t>zprocesování</a:t>
            </a:r>
            <a:r>
              <a:rPr lang="cs-CZ" sz="2800" dirty="0"/>
              <a:t>).</a:t>
            </a:r>
            <a:endParaRPr lang="en-CA" sz="2800" dirty="0"/>
          </a:p>
        </p:txBody>
      </p:sp>
      <p:sp>
        <p:nvSpPr>
          <p:cNvPr id="3" name="Zástupný symbol pro zápatí 2">
            <a:extLst>
              <a:ext uri="{FF2B5EF4-FFF2-40B4-BE49-F238E27FC236}">
                <a16:creationId xmlns:a16="http://schemas.microsoft.com/office/drawing/2014/main" id="{C784CB93-5BFE-4CB9-83AC-FFD4B2515672}"/>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spTree>
    <p:extLst>
      <p:ext uri="{BB962C8B-B14F-4D97-AF65-F5344CB8AC3E}">
        <p14:creationId xmlns:p14="http://schemas.microsoft.com/office/powerpoint/2010/main" val="3790923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obsah 2"/>
          <p:cNvSpPr txBox="1">
            <a:spLocks/>
          </p:cNvSpPr>
          <p:nvPr/>
        </p:nvSpPr>
        <p:spPr>
          <a:xfrm>
            <a:off x="395536" y="1059582"/>
            <a:ext cx="7848872" cy="29523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altLang="cs-CZ" sz="2000" dirty="0">
              <a:solidFill>
                <a:srgbClr val="002060"/>
              </a:solidFill>
            </a:endParaRPr>
          </a:p>
        </p:txBody>
      </p:sp>
      <p:sp>
        <p:nvSpPr>
          <p:cNvPr id="6" name="Nadpis 5"/>
          <p:cNvSpPr>
            <a:spLocks noGrp="1"/>
          </p:cNvSpPr>
          <p:nvPr>
            <p:ph type="title"/>
          </p:nvPr>
        </p:nvSpPr>
        <p:spPr>
          <a:xfrm>
            <a:off x="179512" y="191839"/>
            <a:ext cx="7776864" cy="507703"/>
          </a:xfrm>
        </p:spPr>
        <p:txBody>
          <a:bodyPr/>
          <a:lstStyle/>
          <a:p>
            <a:r>
              <a:rPr lang="cs-CZ" sz="2000" b="1" dirty="0"/>
              <a:t>Interakční design – základní prvky</a:t>
            </a:r>
          </a:p>
        </p:txBody>
      </p:sp>
      <p:sp>
        <p:nvSpPr>
          <p:cNvPr id="2" name="TextovéPole 1"/>
          <p:cNvSpPr txBox="1"/>
          <p:nvPr/>
        </p:nvSpPr>
        <p:spPr>
          <a:xfrm>
            <a:off x="92291" y="894075"/>
            <a:ext cx="4911758" cy="3108543"/>
          </a:xfrm>
          <a:prstGeom prst="rect">
            <a:avLst/>
          </a:prstGeom>
          <a:noFill/>
        </p:spPr>
        <p:txBody>
          <a:bodyPr wrap="square" rtlCol="0">
            <a:spAutoFit/>
          </a:bodyPr>
          <a:lstStyle/>
          <a:p>
            <a:pPr marL="285750" indent="-285750" algn="just">
              <a:buFont typeface="Arial" panose="020B0604020202020204" pitchFamily="34" charset="0"/>
              <a:buChar char="•"/>
            </a:pPr>
            <a:r>
              <a:rPr lang="cs-CZ" sz="2800" b="1" dirty="0"/>
              <a:t>Vzhled: </a:t>
            </a:r>
            <a:r>
              <a:rPr lang="cs-CZ" sz="2800" dirty="0"/>
              <a:t>vzhled objektu nám napovídá o tom, jak se to chová a jak bychom s objektem měli interagovat. </a:t>
            </a:r>
          </a:p>
          <a:p>
            <a:pPr marL="285750" indent="-285750" algn="just">
              <a:buFont typeface="Arial" panose="020B0604020202020204" pitchFamily="34" charset="0"/>
              <a:buChar char="•"/>
            </a:pPr>
            <a:r>
              <a:rPr lang="cs-CZ" sz="2800" dirty="0"/>
              <a:t>Tlačítko nám například napovídá, že bychom ho měli stisknout;</a:t>
            </a:r>
            <a:endParaRPr lang="en-CA" sz="2800" dirty="0"/>
          </a:p>
        </p:txBody>
      </p:sp>
      <p:sp>
        <p:nvSpPr>
          <p:cNvPr id="3" name="Zástupný symbol pro zápatí 2">
            <a:extLst>
              <a:ext uri="{FF2B5EF4-FFF2-40B4-BE49-F238E27FC236}">
                <a16:creationId xmlns:a16="http://schemas.microsoft.com/office/drawing/2014/main" id="{C784CB93-5BFE-4CB9-83AC-FFD4B2515672}"/>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pic>
        <p:nvPicPr>
          <p:cNvPr id="1026" name="Picture 2" descr="SouvisejÃ­cÃ­ obrÃ¡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4148" y="1635646"/>
            <a:ext cx="2040161" cy="2040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4697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obsah 2"/>
          <p:cNvSpPr txBox="1">
            <a:spLocks/>
          </p:cNvSpPr>
          <p:nvPr/>
        </p:nvSpPr>
        <p:spPr>
          <a:xfrm>
            <a:off x="395536" y="1059582"/>
            <a:ext cx="7848872" cy="29523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altLang="cs-CZ" sz="2000" dirty="0">
              <a:solidFill>
                <a:srgbClr val="002060"/>
              </a:solidFill>
            </a:endParaRPr>
          </a:p>
        </p:txBody>
      </p:sp>
      <p:sp>
        <p:nvSpPr>
          <p:cNvPr id="6" name="Nadpis 5"/>
          <p:cNvSpPr>
            <a:spLocks noGrp="1"/>
          </p:cNvSpPr>
          <p:nvPr>
            <p:ph type="title"/>
          </p:nvPr>
        </p:nvSpPr>
        <p:spPr>
          <a:xfrm>
            <a:off x="179512" y="191839"/>
            <a:ext cx="7776864" cy="507703"/>
          </a:xfrm>
        </p:spPr>
        <p:txBody>
          <a:bodyPr/>
          <a:lstStyle/>
          <a:p>
            <a:r>
              <a:rPr lang="cs-CZ" sz="2000" b="1" dirty="0"/>
              <a:t>Interakční design – základní prvky</a:t>
            </a:r>
          </a:p>
        </p:txBody>
      </p:sp>
      <p:sp>
        <p:nvSpPr>
          <p:cNvPr id="2" name="TextovéPole 1"/>
          <p:cNvSpPr txBox="1"/>
          <p:nvPr/>
        </p:nvSpPr>
        <p:spPr>
          <a:xfrm>
            <a:off x="92290" y="894075"/>
            <a:ext cx="8368141" cy="3108543"/>
          </a:xfrm>
          <a:prstGeom prst="rect">
            <a:avLst/>
          </a:prstGeom>
          <a:noFill/>
        </p:spPr>
        <p:txBody>
          <a:bodyPr wrap="square" rtlCol="0">
            <a:spAutoFit/>
          </a:bodyPr>
          <a:lstStyle/>
          <a:p>
            <a:pPr marL="285750" indent="-285750" algn="just">
              <a:buFont typeface="Arial" panose="020B0604020202020204" pitchFamily="34" charset="0"/>
              <a:buChar char="•"/>
            </a:pPr>
            <a:r>
              <a:rPr lang="cs-CZ" sz="2800" b="1" dirty="0"/>
              <a:t>Textura: </a:t>
            </a:r>
            <a:r>
              <a:rPr lang="cs-CZ" sz="2800" dirty="0"/>
              <a:t>textura může být součástí vzhledu objektu, dotykový kontakt s objektem nám ale dodává více informací. </a:t>
            </a:r>
          </a:p>
          <a:p>
            <a:pPr marL="285750" indent="-285750" algn="just">
              <a:buFont typeface="Arial" panose="020B0604020202020204" pitchFamily="34" charset="0"/>
              <a:buChar char="•"/>
            </a:pPr>
            <a:r>
              <a:rPr lang="cs-CZ" sz="2800" dirty="0"/>
              <a:t>Kromě toho, jak může být objekt používán nám navíc dává nápovědu o tom, kde může být používán. </a:t>
            </a:r>
          </a:p>
          <a:p>
            <a:pPr marL="285750" indent="-285750" algn="just">
              <a:buFont typeface="Arial" panose="020B0604020202020204" pitchFamily="34" charset="0"/>
              <a:buChar char="•"/>
            </a:pPr>
            <a:r>
              <a:rPr lang="cs-CZ" sz="2800" dirty="0"/>
              <a:t>Vzhled stejně jako textura mohou vyvolávat konkrétní emoce spojené s objektem.</a:t>
            </a:r>
            <a:endParaRPr lang="en-CA" sz="2800" dirty="0"/>
          </a:p>
        </p:txBody>
      </p:sp>
      <p:sp>
        <p:nvSpPr>
          <p:cNvPr id="3" name="Zástupný symbol pro zápatí 2">
            <a:extLst>
              <a:ext uri="{FF2B5EF4-FFF2-40B4-BE49-F238E27FC236}">
                <a16:creationId xmlns:a16="http://schemas.microsoft.com/office/drawing/2014/main" id="{C784CB93-5BFE-4CB9-83AC-FFD4B2515672}"/>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spTree>
    <p:extLst>
      <p:ext uri="{BB962C8B-B14F-4D97-AF65-F5344CB8AC3E}">
        <p14:creationId xmlns:p14="http://schemas.microsoft.com/office/powerpoint/2010/main" val="1180742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obsah 2"/>
          <p:cNvSpPr txBox="1">
            <a:spLocks/>
          </p:cNvSpPr>
          <p:nvPr/>
        </p:nvSpPr>
        <p:spPr>
          <a:xfrm>
            <a:off x="395536" y="1059582"/>
            <a:ext cx="7848872" cy="29523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altLang="cs-CZ" sz="2000" dirty="0">
              <a:solidFill>
                <a:srgbClr val="002060"/>
              </a:solidFill>
            </a:endParaRPr>
          </a:p>
        </p:txBody>
      </p:sp>
      <p:sp>
        <p:nvSpPr>
          <p:cNvPr id="6" name="Nadpis 5"/>
          <p:cNvSpPr>
            <a:spLocks noGrp="1"/>
          </p:cNvSpPr>
          <p:nvPr>
            <p:ph type="title"/>
          </p:nvPr>
        </p:nvSpPr>
        <p:spPr>
          <a:xfrm>
            <a:off x="179512" y="191839"/>
            <a:ext cx="7776864" cy="507703"/>
          </a:xfrm>
        </p:spPr>
        <p:txBody>
          <a:bodyPr/>
          <a:lstStyle/>
          <a:p>
            <a:r>
              <a:rPr lang="cs-CZ" sz="2000" b="1" dirty="0"/>
              <a:t>Interakční design – základní prvky</a:t>
            </a:r>
          </a:p>
        </p:txBody>
      </p:sp>
      <p:sp>
        <p:nvSpPr>
          <p:cNvPr id="2" name="TextovéPole 1"/>
          <p:cNvSpPr txBox="1"/>
          <p:nvPr/>
        </p:nvSpPr>
        <p:spPr>
          <a:xfrm>
            <a:off x="92290" y="894075"/>
            <a:ext cx="8368141" cy="2246769"/>
          </a:xfrm>
          <a:prstGeom prst="rect">
            <a:avLst/>
          </a:prstGeom>
          <a:noFill/>
        </p:spPr>
        <p:txBody>
          <a:bodyPr wrap="square" rtlCol="0">
            <a:spAutoFit/>
          </a:bodyPr>
          <a:lstStyle/>
          <a:p>
            <a:pPr marL="285750" indent="-285750" algn="just">
              <a:buFont typeface="Arial" panose="020B0604020202020204" pitchFamily="34" charset="0"/>
              <a:buChar char="•"/>
            </a:pPr>
            <a:r>
              <a:rPr lang="cs-CZ" sz="2800" b="1" dirty="0"/>
              <a:t>Zvuk: </a:t>
            </a:r>
            <a:r>
              <a:rPr lang="cs-CZ" sz="2800" dirty="0"/>
              <a:t>tvoří malou část interakčního designu, i tak je důležitý například u zařízení jako jsou budíky, </a:t>
            </a:r>
            <a:r>
              <a:rPr lang="cs-CZ" sz="2800" dirty="0" err="1"/>
              <a:t>meteostanice</a:t>
            </a:r>
            <a:r>
              <a:rPr lang="cs-CZ" sz="2800" dirty="0"/>
              <a:t>, chytré domácnosti nebo alarmy. </a:t>
            </a:r>
          </a:p>
          <a:p>
            <a:pPr marL="285750" indent="-285750" algn="just">
              <a:buFont typeface="Arial" panose="020B0604020202020204" pitchFamily="34" charset="0"/>
              <a:buChar char="•"/>
            </a:pPr>
            <a:r>
              <a:rPr lang="cs-CZ" sz="2800" dirty="0"/>
              <a:t>Zvuk má tři hlavní komponenty, které mohou být upravovány designérem: výška, hlasitost a kvalita.</a:t>
            </a:r>
            <a:endParaRPr lang="en-CA" sz="2800" dirty="0"/>
          </a:p>
        </p:txBody>
      </p:sp>
      <p:sp>
        <p:nvSpPr>
          <p:cNvPr id="3" name="Zástupný symbol pro zápatí 2">
            <a:extLst>
              <a:ext uri="{FF2B5EF4-FFF2-40B4-BE49-F238E27FC236}">
                <a16:creationId xmlns:a16="http://schemas.microsoft.com/office/drawing/2014/main" id="{C784CB93-5BFE-4CB9-83AC-FFD4B2515672}"/>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spTree>
    <p:extLst>
      <p:ext uri="{BB962C8B-B14F-4D97-AF65-F5344CB8AC3E}">
        <p14:creationId xmlns:p14="http://schemas.microsoft.com/office/powerpoint/2010/main" val="1709629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obsah 2"/>
          <p:cNvSpPr txBox="1">
            <a:spLocks/>
          </p:cNvSpPr>
          <p:nvPr/>
        </p:nvSpPr>
        <p:spPr>
          <a:xfrm>
            <a:off x="395536" y="1059582"/>
            <a:ext cx="7848872" cy="29523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altLang="cs-CZ" sz="2000" dirty="0">
              <a:solidFill>
                <a:srgbClr val="002060"/>
              </a:solidFill>
            </a:endParaRPr>
          </a:p>
        </p:txBody>
      </p:sp>
      <p:sp>
        <p:nvSpPr>
          <p:cNvPr id="6" name="Nadpis 5"/>
          <p:cNvSpPr>
            <a:spLocks noGrp="1"/>
          </p:cNvSpPr>
          <p:nvPr>
            <p:ph type="title"/>
          </p:nvPr>
        </p:nvSpPr>
        <p:spPr>
          <a:xfrm>
            <a:off x="179512" y="191839"/>
            <a:ext cx="7776864" cy="507703"/>
          </a:xfrm>
        </p:spPr>
        <p:txBody>
          <a:bodyPr/>
          <a:lstStyle/>
          <a:p>
            <a:r>
              <a:rPr lang="cs-CZ" sz="2000" b="1" dirty="0"/>
              <a:t>Procesy interakčního designu</a:t>
            </a:r>
          </a:p>
        </p:txBody>
      </p:sp>
      <p:sp>
        <p:nvSpPr>
          <p:cNvPr id="2" name="TextovéPole 1"/>
          <p:cNvSpPr txBox="1"/>
          <p:nvPr/>
        </p:nvSpPr>
        <p:spPr>
          <a:xfrm>
            <a:off x="92290" y="894075"/>
            <a:ext cx="8368141" cy="3108543"/>
          </a:xfrm>
          <a:prstGeom prst="rect">
            <a:avLst/>
          </a:prstGeom>
          <a:noFill/>
        </p:spPr>
        <p:txBody>
          <a:bodyPr wrap="square" rtlCol="0">
            <a:spAutoFit/>
          </a:bodyPr>
          <a:lstStyle/>
          <a:p>
            <a:pPr marL="285750" indent="-285750" algn="just">
              <a:buFont typeface="Arial" panose="020B0604020202020204" pitchFamily="34" charset="0"/>
              <a:buChar char="•"/>
            </a:pPr>
            <a:r>
              <a:rPr lang="cs-CZ" sz="2800" b="1" dirty="0"/>
              <a:t>Identifikování potřeb a stanovení požadavků</a:t>
            </a:r>
            <a:r>
              <a:rPr lang="cs-CZ" sz="2800" dirty="0"/>
              <a:t>: abychom navrhli produkt, který bude lidem užitečný, musíme vědět, co tito lidé potřebují;</a:t>
            </a:r>
          </a:p>
          <a:p>
            <a:pPr marL="285750" indent="-285750" algn="just">
              <a:buFont typeface="Arial" panose="020B0604020202020204" pitchFamily="34" charset="0"/>
              <a:buChar char="•"/>
            </a:pPr>
            <a:r>
              <a:rPr lang="cs-CZ" sz="2800" b="1" dirty="0"/>
              <a:t>Vyvinutí alternativních návrhů</a:t>
            </a:r>
            <a:r>
              <a:rPr lang="cs-CZ" sz="2800" dirty="0"/>
              <a:t>, které tyto požadavky splňují: v této fázi je nutné si připravit relevantní alternativní plány, které by mohly k cílenému produktu vést a vybrat nejlepší z nich;</a:t>
            </a:r>
          </a:p>
        </p:txBody>
      </p:sp>
      <p:sp>
        <p:nvSpPr>
          <p:cNvPr id="3" name="Zástupný symbol pro zápatí 2">
            <a:extLst>
              <a:ext uri="{FF2B5EF4-FFF2-40B4-BE49-F238E27FC236}">
                <a16:creationId xmlns:a16="http://schemas.microsoft.com/office/drawing/2014/main" id="{C784CB93-5BFE-4CB9-83AC-FFD4B2515672}"/>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spTree>
    <p:extLst>
      <p:ext uri="{BB962C8B-B14F-4D97-AF65-F5344CB8AC3E}">
        <p14:creationId xmlns:p14="http://schemas.microsoft.com/office/powerpoint/2010/main" val="3154467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obsah 2"/>
          <p:cNvSpPr txBox="1">
            <a:spLocks/>
          </p:cNvSpPr>
          <p:nvPr/>
        </p:nvSpPr>
        <p:spPr>
          <a:xfrm>
            <a:off x="395536" y="1059582"/>
            <a:ext cx="7848872" cy="29523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altLang="cs-CZ" sz="2000" dirty="0">
              <a:solidFill>
                <a:srgbClr val="002060"/>
              </a:solidFill>
            </a:endParaRPr>
          </a:p>
        </p:txBody>
      </p:sp>
      <p:sp>
        <p:nvSpPr>
          <p:cNvPr id="6" name="Nadpis 5"/>
          <p:cNvSpPr>
            <a:spLocks noGrp="1"/>
          </p:cNvSpPr>
          <p:nvPr>
            <p:ph type="title"/>
          </p:nvPr>
        </p:nvSpPr>
        <p:spPr>
          <a:xfrm>
            <a:off x="179512" y="191839"/>
            <a:ext cx="7776864" cy="507703"/>
          </a:xfrm>
        </p:spPr>
        <p:txBody>
          <a:bodyPr/>
          <a:lstStyle/>
          <a:p>
            <a:r>
              <a:rPr lang="cs-CZ" sz="2000" b="1" dirty="0"/>
              <a:t>Procesy interakčního designu</a:t>
            </a:r>
          </a:p>
        </p:txBody>
      </p:sp>
      <p:sp>
        <p:nvSpPr>
          <p:cNvPr id="2" name="TextovéPole 1"/>
          <p:cNvSpPr txBox="1"/>
          <p:nvPr/>
        </p:nvSpPr>
        <p:spPr>
          <a:xfrm>
            <a:off x="92290" y="894075"/>
            <a:ext cx="8368141" cy="3970318"/>
          </a:xfrm>
          <a:prstGeom prst="rect">
            <a:avLst/>
          </a:prstGeom>
          <a:noFill/>
        </p:spPr>
        <p:txBody>
          <a:bodyPr wrap="square" rtlCol="0">
            <a:spAutoFit/>
          </a:bodyPr>
          <a:lstStyle/>
          <a:p>
            <a:pPr marL="285750" indent="-285750" algn="just">
              <a:buFont typeface="Arial" panose="020B0604020202020204" pitchFamily="34" charset="0"/>
              <a:buChar char="•"/>
            </a:pPr>
            <a:r>
              <a:rPr lang="cs-CZ" sz="2800" b="1" dirty="0"/>
              <a:t>Vytvoření interaktivních verzí produktu</a:t>
            </a:r>
            <a:r>
              <a:rPr lang="cs-CZ" sz="2800" dirty="0"/>
              <a:t>, jejichž kvalita může být vyhodnocena: nejjednodušší způsob, jak zjistit, zda lidem produkt vyhovuje, je umožnit jim interagovat s interaktivním prototypem;</a:t>
            </a:r>
          </a:p>
          <a:p>
            <a:pPr marL="285750" indent="-285750" algn="just">
              <a:buFont typeface="Arial" panose="020B0604020202020204" pitchFamily="34" charset="0"/>
              <a:buChar char="•"/>
            </a:pPr>
            <a:r>
              <a:rPr lang="cs-CZ" sz="2800" b="1" dirty="0"/>
              <a:t>Hodnocení výsledného produktu </a:t>
            </a:r>
            <a:r>
              <a:rPr lang="cs-CZ" sz="2800" dirty="0"/>
              <a:t>a měření jeho přijatelnosti: evaluace a testování produktu je nutnou součástí jeho vývoje, při které se zjišťují nedostatky a chyby produktu a jeho všeobecná vhodnost pro užívání.</a:t>
            </a:r>
            <a:endParaRPr lang="en-CA" sz="2800" dirty="0"/>
          </a:p>
        </p:txBody>
      </p:sp>
      <p:sp>
        <p:nvSpPr>
          <p:cNvPr id="3" name="Zástupný symbol pro zápatí 2">
            <a:extLst>
              <a:ext uri="{FF2B5EF4-FFF2-40B4-BE49-F238E27FC236}">
                <a16:creationId xmlns:a16="http://schemas.microsoft.com/office/drawing/2014/main" id="{C784CB93-5BFE-4CB9-83AC-FFD4B2515672}"/>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spTree>
    <p:extLst>
      <p:ext uri="{BB962C8B-B14F-4D97-AF65-F5344CB8AC3E}">
        <p14:creationId xmlns:p14="http://schemas.microsoft.com/office/powerpoint/2010/main" val="2404397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obsah 2"/>
          <p:cNvSpPr txBox="1">
            <a:spLocks/>
          </p:cNvSpPr>
          <p:nvPr/>
        </p:nvSpPr>
        <p:spPr>
          <a:xfrm>
            <a:off x="395536" y="1059582"/>
            <a:ext cx="7848872" cy="29523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altLang="cs-CZ" sz="2000" dirty="0">
              <a:solidFill>
                <a:srgbClr val="002060"/>
              </a:solidFill>
            </a:endParaRPr>
          </a:p>
        </p:txBody>
      </p:sp>
      <p:sp>
        <p:nvSpPr>
          <p:cNvPr id="6" name="Nadpis 5"/>
          <p:cNvSpPr>
            <a:spLocks noGrp="1"/>
          </p:cNvSpPr>
          <p:nvPr>
            <p:ph type="title"/>
          </p:nvPr>
        </p:nvSpPr>
        <p:spPr>
          <a:xfrm>
            <a:off x="179512" y="191839"/>
            <a:ext cx="7776864" cy="507703"/>
          </a:xfrm>
        </p:spPr>
        <p:txBody>
          <a:bodyPr/>
          <a:lstStyle/>
          <a:p>
            <a:r>
              <a:rPr lang="cs-CZ" sz="2000" b="1" dirty="0"/>
              <a:t>Metody interakčního designu</a:t>
            </a:r>
          </a:p>
        </p:txBody>
      </p:sp>
      <p:sp>
        <p:nvSpPr>
          <p:cNvPr id="2" name="TextovéPole 1"/>
          <p:cNvSpPr txBox="1"/>
          <p:nvPr/>
        </p:nvSpPr>
        <p:spPr>
          <a:xfrm>
            <a:off x="92290" y="894075"/>
            <a:ext cx="8368141" cy="3539430"/>
          </a:xfrm>
          <a:prstGeom prst="rect">
            <a:avLst/>
          </a:prstGeom>
          <a:noFill/>
        </p:spPr>
        <p:txBody>
          <a:bodyPr wrap="square" rtlCol="0">
            <a:spAutoFit/>
          </a:bodyPr>
          <a:lstStyle/>
          <a:p>
            <a:pPr marL="285750" indent="-285750" algn="just">
              <a:buFont typeface="Arial" panose="020B0604020202020204" pitchFamily="34" charset="0"/>
              <a:buChar char="•"/>
            </a:pPr>
            <a:r>
              <a:rPr lang="cs-CZ" sz="2800" dirty="0"/>
              <a:t>Podle Coopera, Reimanna a </a:t>
            </a:r>
            <a:r>
              <a:rPr lang="cs-CZ" sz="2800" dirty="0" err="1"/>
              <a:t>Cronina</a:t>
            </a:r>
            <a:r>
              <a:rPr lang="cs-CZ" sz="2800" dirty="0"/>
              <a:t> nastává největší problém při dodržování designu orientovaného na uživatele ve chvíli, kdy jsou potřeby uživatele potlačovány například ze strany vývojářů nebo marketérů, kteří se nejsou schopni nebo nechtějí vcítit do situace na trhu a místo toho implementují svoje představy o fungování produktu do jeho vývoje bez přihlížení na potřeby cíleného uživatele produktu.</a:t>
            </a:r>
          </a:p>
        </p:txBody>
      </p:sp>
      <p:sp>
        <p:nvSpPr>
          <p:cNvPr id="3" name="Zástupný symbol pro zápatí 2">
            <a:extLst>
              <a:ext uri="{FF2B5EF4-FFF2-40B4-BE49-F238E27FC236}">
                <a16:creationId xmlns:a16="http://schemas.microsoft.com/office/drawing/2014/main" id="{C784CB93-5BFE-4CB9-83AC-FFD4B2515672}"/>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spTree>
    <p:extLst>
      <p:ext uri="{BB962C8B-B14F-4D97-AF65-F5344CB8AC3E}">
        <p14:creationId xmlns:p14="http://schemas.microsoft.com/office/powerpoint/2010/main" val="41583693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DD382B-A6D9-4E4B-C7BC-AA648B3C7B31}"/>
              </a:ext>
            </a:extLst>
          </p:cNvPr>
          <p:cNvSpPr>
            <a:spLocks noGrp="1"/>
          </p:cNvSpPr>
          <p:nvPr>
            <p:ph type="title"/>
          </p:nvPr>
        </p:nvSpPr>
        <p:spPr>
          <a:xfrm>
            <a:off x="251520" y="195486"/>
            <a:ext cx="6408712" cy="507703"/>
          </a:xfrm>
        </p:spPr>
        <p:txBody>
          <a:bodyPr/>
          <a:lstStyle/>
          <a:p>
            <a:r>
              <a:rPr lang="cs-CZ" dirty="0"/>
              <a:t>Když nemáte výzkum, dejte tam heuristiky!</a:t>
            </a:r>
          </a:p>
        </p:txBody>
      </p:sp>
      <p:sp>
        <p:nvSpPr>
          <p:cNvPr id="3" name="Zástupný symbol pro zápatí 2">
            <a:extLst>
              <a:ext uri="{FF2B5EF4-FFF2-40B4-BE49-F238E27FC236}">
                <a16:creationId xmlns:a16="http://schemas.microsoft.com/office/drawing/2014/main" id="{5A39C7EA-87CF-65D0-8179-88E7976D0D92}"/>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pic>
        <p:nvPicPr>
          <p:cNvPr id="4098" name="Picture 2" descr="A teď budu kadeřník! Jiří Babica jako youtuber narazil na zlatou žílu -  iDNES.cz">
            <a:extLst>
              <a:ext uri="{FF2B5EF4-FFF2-40B4-BE49-F238E27FC236}">
                <a16:creationId xmlns:a16="http://schemas.microsoft.com/office/drawing/2014/main" id="{C50E83A7-679B-7216-B8AF-2BDEB26169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7083" y="912101"/>
            <a:ext cx="5729833" cy="3819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005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188640" y="146615"/>
            <a:ext cx="3402378" cy="380777"/>
          </a:xfrm>
          <a:prstGeom prst="rect">
            <a:avLst/>
          </a:prstGeom>
        </p:spPr>
        <p:txBody>
          <a:bodyPr vert="horz" lIns="68580" tIns="34290" rIns="68580" bIns="3429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sz="4500" dirty="0"/>
          </a:p>
        </p:txBody>
      </p:sp>
      <p:sp>
        <p:nvSpPr>
          <p:cNvPr id="6" name="Obdélník 5"/>
          <p:cNvSpPr/>
          <p:nvPr/>
        </p:nvSpPr>
        <p:spPr>
          <a:xfrm>
            <a:off x="393883" y="385667"/>
            <a:ext cx="3588569" cy="4547937"/>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9" name="Nadpis 1"/>
          <p:cNvSpPr txBox="1">
            <a:spLocks/>
          </p:cNvSpPr>
          <p:nvPr/>
        </p:nvSpPr>
        <p:spPr>
          <a:xfrm>
            <a:off x="500105" y="873903"/>
            <a:ext cx="3222810" cy="1712888"/>
          </a:xfrm>
          <a:prstGeom prst="rect">
            <a:avLst/>
          </a:prstGeom>
        </p:spPr>
        <p:txBody>
          <a:bodyPr vert="horz" lIns="68580" tIns="34290" rIns="68580" bIns="34290" rtlCol="0" anchor="t">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cs-CZ" sz="3000" b="1" dirty="0"/>
          </a:p>
          <a:p>
            <a:pPr algn="l"/>
            <a:endParaRPr lang="cs-CZ" sz="3000" b="1" dirty="0"/>
          </a:p>
          <a:p>
            <a:r>
              <a:rPr lang="cs-CZ" sz="3000" b="1" dirty="0"/>
              <a:t>Marketingový výzkum</a:t>
            </a:r>
            <a:endParaRPr lang="en-GB" sz="3000" b="1" dirty="0">
              <a:solidFill>
                <a:schemeClr val="bg1"/>
              </a:solidFill>
              <a:latin typeface="Times New Roman" panose="02020603050405020304" pitchFamily="18" charset="0"/>
              <a:cs typeface="Times New Roman" panose="02020603050405020304" pitchFamily="18" charset="0"/>
            </a:endParaRPr>
          </a:p>
        </p:txBody>
      </p:sp>
      <p:sp>
        <p:nvSpPr>
          <p:cNvPr id="10" name="Zástupný symbol pro obsah 2"/>
          <p:cNvSpPr txBox="1">
            <a:spLocks/>
          </p:cNvSpPr>
          <p:nvPr/>
        </p:nvSpPr>
        <p:spPr>
          <a:xfrm>
            <a:off x="297632" y="2232670"/>
            <a:ext cx="3627756" cy="2163263"/>
          </a:xfrm>
          <a:prstGeom prst="rect">
            <a:avLst/>
          </a:prstGeom>
        </p:spPr>
        <p:txBody>
          <a:bodyPr vert="horz" lIns="68580" tIns="34290" rIns="68580" bIns="3429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800" b="1" i="1" dirty="0">
              <a:solidFill>
                <a:srgbClr val="002060"/>
              </a:solidFill>
            </a:endParaRPr>
          </a:p>
          <a:p>
            <a:pPr marL="0" indent="0">
              <a:buNone/>
            </a:pPr>
            <a:r>
              <a:rPr lang="en-GB" sz="900" dirty="0">
                <a:solidFill>
                  <a:schemeClr val="bg1"/>
                </a:solidFill>
                <a:latin typeface="Times New Roman" panose="02020603050405020304" pitchFamily="18" charset="0"/>
                <a:cs typeface="Times New Roman" panose="02020603050405020304" pitchFamily="18" charset="0"/>
              </a:rPr>
              <a:t>. </a:t>
            </a:r>
          </a:p>
        </p:txBody>
      </p:sp>
      <p:sp>
        <p:nvSpPr>
          <p:cNvPr id="11" name="Zástupný symbol pro obsah 2"/>
          <p:cNvSpPr txBox="1">
            <a:spLocks/>
          </p:cNvSpPr>
          <p:nvPr/>
        </p:nvSpPr>
        <p:spPr>
          <a:xfrm>
            <a:off x="4292961" y="1702977"/>
            <a:ext cx="4246919" cy="1816827"/>
          </a:xfrm>
          <a:prstGeom prst="rect">
            <a:avLst/>
          </a:prstGeom>
          <a:solidFill>
            <a:schemeClr val="accent6">
              <a:lumMod val="40000"/>
              <a:lumOff val="60000"/>
            </a:schemeClr>
          </a:solidFill>
        </p:spPr>
        <p:txBody>
          <a:bodyPr vert="horz" lIns="68580" tIns="34290" rIns="68580" bIns="3429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AutoNum type="arabicPeriod"/>
            </a:pPr>
            <a:r>
              <a:rPr lang="cs-CZ" altLang="cs-CZ" sz="1800" b="1" dirty="0">
                <a:solidFill>
                  <a:srgbClr val="307871"/>
                </a:solidFill>
                <a:latin typeface="Times New Roman" panose="02020603050405020304" pitchFamily="18" charset="0"/>
                <a:cs typeface="Times New Roman" panose="02020603050405020304" pitchFamily="18" charset="0"/>
              </a:rPr>
              <a:t>Principy designu webu</a:t>
            </a:r>
          </a:p>
          <a:p>
            <a:pPr marL="457200" indent="-457200">
              <a:buAutoNum type="arabicPeriod"/>
            </a:pPr>
            <a:r>
              <a:rPr lang="cs-CZ" altLang="cs-CZ" sz="1800" b="1" dirty="0">
                <a:solidFill>
                  <a:srgbClr val="307871"/>
                </a:solidFill>
                <a:latin typeface="Times New Roman" panose="02020603050405020304" pitchFamily="18" charset="0"/>
                <a:cs typeface="Times New Roman" panose="02020603050405020304" pitchFamily="18" charset="0"/>
              </a:rPr>
              <a:t>Interakční design</a:t>
            </a:r>
          </a:p>
          <a:p>
            <a:pPr marL="457200" indent="-457200">
              <a:buAutoNum type="arabicPeriod"/>
            </a:pPr>
            <a:r>
              <a:rPr lang="cs-CZ" altLang="cs-CZ" sz="1800" b="1" dirty="0" err="1">
                <a:solidFill>
                  <a:srgbClr val="307871"/>
                </a:solidFill>
                <a:latin typeface="Times New Roman" panose="02020603050405020304" pitchFamily="18" charset="0"/>
                <a:cs typeface="Times New Roman" panose="02020603050405020304" pitchFamily="18" charset="0"/>
              </a:rPr>
              <a:t>Nielsenovy</a:t>
            </a:r>
            <a:r>
              <a:rPr lang="cs-CZ" altLang="cs-CZ" sz="1800" b="1" dirty="0">
                <a:solidFill>
                  <a:srgbClr val="307871"/>
                </a:solidFill>
                <a:latin typeface="Times New Roman" panose="02020603050405020304" pitchFamily="18" charset="0"/>
                <a:cs typeface="Times New Roman" panose="02020603050405020304" pitchFamily="18" charset="0"/>
              </a:rPr>
              <a:t> heuristiky</a:t>
            </a:r>
          </a:p>
          <a:p>
            <a:pPr marL="0" indent="0">
              <a:buNone/>
            </a:pPr>
            <a:endParaRPr lang="cs-CZ" sz="1800" b="1" dirty="0">
              <a:solidFill>
                <a:srgbClr val="307871"/>
              </a:solidFill>
              <a:cs typeface="Arial" panose="020B0604020202020204" pitchFamily="34" charset="0"/>
            </a:endParaRPr>
          </a:p>
        </p:txBody>
      </p:sp>
      <p:sp>
        <p:nvSpPr>
          <p:cNvPr id="3" name="TextovéPole 2"/>
          <p:cNvSpPr txBox="1"/>
          <p:nvPr/>
        </p:nvSpPr>
        <p:spPr>
          <a:xfrm>
            <a:off x="696952" y="2170528"/>
            <a:ext cx="2982429" cy="461665"/>
          </a:xfrm>
          <a:prstGeom prst="rect">
            <a:avLst/>
          </a:prstGeom>
          <a:noFill/>
        </p:spPr>
        <p:txBody>
          <a:bodyPr wrap="square" rtlCol="0">
            <a:spAutoFit/>
          </a:bodyPr>
          <a:lstStyle/>
          <a:p>
            <a:pPr algn="ctr"/>
            <a:r>
              <a:rPr lang="cs-CZ" sz="2400" b="1" dirty="0">
                <a:solidFill>
                  <a:schemeClr val="bg1"/>
                </a:solidFill>
              </a:rPr>
              <a:t>Struktura přednášky</a:t>
            </a:r>
          </a:p>
        </p:txBody>
      </p:sp>
      <p:pic>
        <p:nvPicPr>
          <p:cNvPr id="12" name="Obrázek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2804" y="143849"/>
            <a:ext cx="1411467" cy="1100945"/>
          </a:xfrm>
          <a:prstGeom prst="rect">
            <a:avLst/>
          </a:prstGeom>
        </p:spPr>
      </p:pic>
      <p:sp>
        <p:nvSpPr>
          <p:cNvPr id="2" name="Zástupný symbol pro zápatí 1">
            <a:extLst>
              <a:ext uri="{FF2B5EF4-FFF2-40B4-BE49-F238E27FC236}">
                <a16:creationId xmlns:a16="http://schemas.microsoft.com/office/drawing/2014/main" id="{041F261D-4B4C-4A9D-93BF-73387B55722D}"/>
              </a:ext>
            </a:extLst>
          </p:cNvPr>
          <p:cNvSpPr>
            <a:spLocks noGrp="1"/>
          </p:cNvSpPr>
          <p:nvPr>
            <p:ph type="ftr" sz="quarter" idx="11"/>
          </p:nvPr>
        </p:nvSpPr>
        <p:spPr/>
        <p:txBody>
          <a:bodyPr/>
          <a:lstStyle/>
          <a:p>
            <a:r>
              <a:rPr lang="cs-CZ"/>
              <a:t>Principy webového designu</a:t>
            </a:r>
          </a:p>
        </p:txBody>
      </p:sp>
    </p:spTree>
    <p:extLst>
      <p:ext uri="{BB962C8B-B14F-4D97-AF65-F5344CB8AC3E}">
        <p14:creationId xmlns:p14="http://schemas.microsoft.com/office/powerpoint/2010/main" val="14555253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obsah 2"/>
          <p:cNvSpPr txBox="1">
            <a:spLocks/>
          </p:cNvSpPr>
          <p:nvPr/>
        </p:nvSpPr>
        <p:spPr>
          <a:xfrm>
            <a:off x="395536" y="1059582"/>
            <a:ext cx="7848872" cy="29523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altLang="cs-CZ" sz="2000" dirty="0">
              <a:solidFill>
                <a:srgbClr val="002060"/>
              </a:solidFill>
            </a:endParaRPr>
          </a:p>
        </p:txBody>
      </p:sp>
      <p:sp>
        <p:nvSpPr>
          <p:cNvPr id="6" name="Nadpis 5"/>
          <p:cNvSpPr>
            <a:spLocks noGrp="1"/>
          </p:cNvSpPr>
          <p:nvPr>
            <p:ph type="title"/>
          </p:nvPr>
        </p:nvSpPr>
        <p:spPr>
          <a:xfrm>
            <a:off x="179512" y="191839"/>
            <a:ext cx="7776864" cy="507703"/>
          </a:xfrm>
        </p:spPr>
        <p:txBody>
          <a:bodyPr/>
          <a:lstStyle/>
          <a:p>
            <a:r>
              <a:rPr lang="cs-CZ" sz="2000" b="1" dirty="0"/>
              <a:t>NIELSENOVY HEURISTIKY</a:t>
            </a:r>
          </a:p>
        </p:txBody>
      </p:sp>
      <p:sp>
        <p:nvSpPr>
          <p:cNvPr id="2" name="TextovéPole 1"/>
          <p:cNvSpPr txBox="1"/>
          <p:nvPr/>
        </p:nvSpPr>
        <p:spPr>
          <a:xfrm>
            <a:off x="92290" y="894075"/>
            <a:ext cx="8368141" cy="2677656"/>
          </a:xfrm>
          <a:prstGeom prst="rect">
            <a:avLst/>
          </a:prstGeom>
          <a:noFill/>
        </p:spPr>
        <p:txBody>
          <a:bodyPr wrap="square" rtlCol="0">
            <a:spAutoFit/>
          </a:bodyPr>
          <a:lstStyle/>
          <a:p>
            <a:pPr marL="285750" indent="-285750" algn="just">
              <a:buFont typeface="Arial" panose="020B0604020202020204" pitchFamily="34" charset="0"/>
              <a:buChar char="•"/>
            </a:pPr>
            <a:r>
              <a:rPr lang="cs-CZ" sz="2800" dirty="0"/>
              <a:t>Jednou z možností jak testovat aplikaci bez využití uživatelů je </a:t>
            </a:r>
            <a:r>
              <a:rPr lang="cs-CZ" sz="2800" b="1" dirty="0"/>
              <a:t>heuristická analýza</a:t>
            </a:r>
            <a:r>
              <a:rPr lang="cs-CZ" sz="2800" dirty="0"/>
              <a:t>, která vychází z poznatků, které byly získány dlouhodobým pozorováním. </a:t>
            </a:r>
          </a:p>
          <a:p>
            <a:pPr marL="285750" indent="-285750" algn="just">
              <a:buFont typeface="Arial" panose="020B0604020202020204" pitchFamily="34" charset="0"/>
              <a:buChar char="•"/>
            </a:pPr>
            <a:r>
              <a:rPr lang="cs-CZ" sz="2800" dirty="0"/>
              <a:t>Jedná se o </a:t>
            </a:r>
            <a:r>
              <a:rPr lang="cs-CZ" sz="2800" b="1" dirty="0"/>
              <a:t>soubor zkušeností</a:t>
            </a:r>
            <a:r>
              <a:rPr lang="cs-CZ" sz="2800" dirty="0"/>
              <a:t>, jak jsou uživatelé zvyklí se systémem pracovat a co od něho očekávají. </a:t>
            </a:r>
          </a:p>
        </p:txBody>
      </p:sp>
      <p:sp>
        <p:nvSpPr>
          <p:cNvPr id="3" name="Zástupný symbol pro zápatí 2">
            <a:extLst>
              <a:ext uri="{FF2B5EF4-FFF2-40B4-BE49-F238E27FC236}">
                <a16:creationId xmlns:a16="http://schemas.microsoft.com/office/drawing/2014/main" id="{C784CB93-5BFE-4CB9-83AC-FFD4B2515672}"/>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spTree>
    <p:extLst>
      <p:ext uri="{BB962C8B-B14F-4D97-AF65-F5344CB8AC3E}">
        <p14:creationId xmlns:p14="http://schemas.microsoft.com/office/powerpoint/2010/main" val="27716322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obsah 2"/>
          <p:cNvSpPr txBox="1">
            <a:spLocks/>
          </p:cNvSpPr>
          <p:nvPr/>
        </p:nvSpPr>
        <p:spPr>
          <a:xfrm>
            <a:off x="395536" y="1059582"/>
            <a:ext cx="7848872" cy="29523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altLang="cs-CZ" sz="2000" dirty="0">
              <a:solidFill>
                <a:srgbClr val="002060"/>
              </a:solidFill>
            </a:endParaRPr>
          </a:p>
        </p:txBody>
      </p:sp>
      <p:sp>
        <p:nvSpPr>
          <p:cNvPr id="6" name="Nadpis 5"/>
          <p:cNvSpPr>
            <a:spLocks noGrp="1"/>
          </p:cNvSpPr>
          <p:nvPr>
            <p:ph type="title"/>
          </p:nvPr>
        </p:nvSpPr>
        <p:spPr>
          <a:xfrm>
            <a:off x="179512" y="191839"/>
            <a:ext cx="7776864" cy="507703"/>
          </a:xfrm>
        </p:spPr>
        <p:txBody>
          <a:bodyPr/>
          <a:lstStyle/>
          <a:p>
            <a:r>
              <a:rPr lang="cs-CZ" sz="2000" b="1" dirty="0"/>
              <a:t>NIELSENOVY HEURISTIKY</a:t>
            </a:r>
          </a:p>
        </p:txBody>
      </p:sp>
      <p:sp>
        <p:nvSpPr>
          <p:cNvPr id="2" name="TextovéPole 1"/>
          <p:cNvSpPr txBox="1"/>
          <p:nvPr/>
        </p:nvSpPr>
        <p:spPr>
          <a:xfrm>
            <a:off x="92290" y="894075"/>
            <a:ext cx="8368141" cy="3785652"/>
          </a:xfrm>
          <a:prstGeom prst="rect">
            <a:avLst/>
          </a:prstGeom>
          <a:noFill/>
        </p:spPr>
        <p:txBody>
          <a:bodyPr wrap="square" rtlCol="0">
            <a:spAutoFit/>
          </a:bodyPr>
          <a:lstStyle/>
          <a:p>
            <a:pPr marL="285750" indent="-285750" algn="just">
              <a:buFont typeface="Arial" panose="020B0604020202020204" pitchFamily="34" charset="0"/>
              <a:buChar char="•"/>
            </a:pPr>
            <a:r>
              <a:rPr lang="cs-CZ" sz="2800" dirty="0"/>
              <a:t>Jednou z heuristických analýz je </a:t>
            </a:r>
            <a:r>
              <a:rPr lang="cs-CZ" sz="2800" dirty="0" err="1"/>
              <a:t>Nielsenova</a:t>
            </a:r>
            <a:r>
              <a:rPr lang="cs-CZ" sz="2800" dirty="0"/>
              <a:t> heuristická analýza, která se skládá z deseti základních pravidel, které je nutno zkontrolovat, aby byla zajištěna odpovídající použitelnost a intuitivní ovládání aplikace. Tyto pravidla je dobré mít na paměti již při vytváření návrhu UI.</a:t>
            </a:r>
          </a:p>
          <a:p>
            <a:pPr marL="285750" indent="-285750" algn="just">
              <a:buFont typeface="Arial" panose="020B0604020202020204" pitchFamily="34" charset="0"/>
              <a:buChar char="•"/>
            </a:pPr>
            <a:r>
              <a:rPr lang="cs-CZ" sz="2800" dirty="0" err="1"/>
              <a:t>NNGroup</a:t>
            </a:r>
            <a:r>
              <a:rPr lang="cs-CZ" sz="2800" dirty="0"/>
              <a:t>:</a:t>
            </a:r>
          </a:p>
          <a:p>
            <a:pPr marL="285750" indent="-285750" algn="just">
              <a:buFont typeface="Arial" panose="020B0604020202020204" pitchFamily="34" charset="0"/>
              <a:buChar char="•"/>
            </a:pPr>
            <a:r>
              <a:rPr lang="cs-CZ" sz="1600" dirty="0">
                <a:hlinkClick r:id="rId3"/>
              </a:rPr>
              <a:t>https://www.nngroup.com/articles/ten-usability-heuristics/</a:t>
            </a:r>
            <a:endParaRPr lang="cs-CZ" sz="1600" dirty="0"/>
          </a:p>
          <a:p>
            <a:pPr marL="285750" indent="-285750" algn="just">
              <a:buFont typeface="Arial" panose="020B0604020202020204" pitchFamily="34" charset="0"/>
              <a:buChar char="•"/>
            </a:pPr>
            <a:endParaRPr lang="cs-CZ" sz="2800" dirty="0"/>
          </a:p>
        </p:txBody>
      </p:sp>
      <p:sp>
        <p:nvSpPr>
          <p:cNvPr id="3" name="Zástupný symbol pro zápatí 2">
            <a:extLst>
              <a:ext uri="{FF2B5EF4-FFF2-40B4-BE49-F238E27FC236}">
                <a16:creationId xmlns:a16="http://schemas.microsoft.com/office/drawing/2014/main" id="{C784CB93-5BFE-4CB9-83AC-FFD4B2515672}"/>
              </a:ext>
            </a:extLst>
          </p:cNvPr>
          <p:cNvSpPr>
            <a:spLocks noGrp="1"/>
          </p:cNvSpPr>
          <p:nvPr>
            <p:ph type="ftr" sz="quarter" idx="11"/>
          </p:nvPr>
        </p:nvSpPr>
        <p:spPr/>
        <p:txBody>
          <a:bodyPr/>
          <a:lstStyle/>
          <a:p>
            <a:r>
              <a:rPr lang="cs-CZ" altLang="cs-CZ" dirty="0">
                <a:cs typeface="Times New Roman" panose="02020603050405020304" pitchFamily="18" charset="0"/>
              </a:rPr>
              <a:t>Principy webového designu</a:t>
            </a:r>
          </a:p>
        </p:txBody>
      </p:sp>
    </p:spTree>
    <p:extLst>
      <p:ext uri="{BB962C8B-B14F-4D97-AF65-F5344CB8AC3E}">
        <p14:creationId xmlns:p14="http://schemas.microsoft.com/office/powerpoint/2010/main" val="2230762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obsah 2"/>
          <p:cNvSpPr txBox="1">
            <a:spLocks/>
          </p:cNvSpPr>
          <p:nvPr/>
        </p:nvSpPr>
        <p:spPr>
          <a:xfrm>
            <a:off x="395536" y="1059582"/>
            <a:ext cx="7848872" cy="29523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altLang="cs-CZ" sz="2000" dirty="0">
              <a:solidFill>
                <a:srgbClr val="002060"/>
              </a:solidFill>
            </a:endParaRPr>
          </a:p>
        </p:txBody>
      </p:sp>
      <p:sp>
        <p:nvSpPr>
          <p:cNvPr id="6" name="Nadpis 5"/>
          <p:cNvSpPr>
            <a:spLocks noGrp="1"/>
          </p:cNvSpPr>
          <p:nvPr>
            <p:ph type="title"/>
          </p:nvPr>
        </p:nvSpPr>
        <p:spPr>
          <a:xfrm>
            <a:off x="179512" y="191839"/>
            <a:ext cx="7776864" cy="507703"/>
          </a:xfrm>
        </p:spPr>
        <p:txBody>
          <a:bodyPr/>
          <a:lstStyle/>
          <a:p>
            <a:r>
              <a:rPr lang="cs-CZ" sz="2000" b="1" dirty="0"/>
              <a:t>NIELSENOVY HEURISTIKY</a:t>
            </a:r>
          </a:p>
        </p:txBody>
      </p:sp>
      <p:sp>
        <p:nvSpPr>
          <p:cNvPr id="2" name="TextovéPole 1"/>
          <p:cNvSpPr txBox="1"/>
          <p:nvPr/>
        </p:nvSpPr>
        <p:spPr>
          <a:xfrm>
            <a:off x="92290" y="894075"/>
            <a:ext cx="8368141" cy="2677656"/>
          </a:xfrm>
          <a:prstGeom prst="rect">
            <a:avLst/>
          </a:prstGeom>
          <a:noFill/>
        </p:spPr>
        <p:txBody>
          <a:bodyPr wrap="square" rtlCol="0">
            <a:spAutoFit/>
          </a:bodyPr>
          <a:lstStyle/>
          <a:p>
            <a:pPr marL="285750" indent="-285750" algn="just">
              <a:buFont typeface="Arial" panose="020B0604020202020204" pitchFamily="34" charset="0"/>
              <a:buChar char="•"/>
            </a:pPr>
            <a:r>
              <a:rPr lang="en-GB" sz="2800" b="1" dirty="0"/>
              <a:t>1) Visibility of system status</a:t>
            </a:r>
          </a:p>
          <a:p>
            <a:pPr marL="285750" indent="-285750" algn="just">
              <a:buFont typeface="Arial" panose="020B0604020202020204" pitchFamily="34" charset="0"/>
              <a:buChar char="•"/>
            </a:pPr>
            <a:r>
              <a:rPr lang="en-GB" sz="2800" dirty="0" err="1"/>
              <a:t>Stav</a:t>
            </a:r>
            <a:r>
              <a:rPr lang="en-GB" sz="2800" dirty="0"/>
              <a:t> </a:t>
            </a:r>
            <a:r>
              <a:rPr lang="en-GB" sz="2800" dirty="0" err="1"/>
              <a:t>systému</a:t>
            </a:r>
            <a:r>
              <a:rPr lang="en-GB" sz="2800" dirty="0"/>
              <a:t> </a:t>
            </a:r>
            <a:r>
              <a:rPr lang="en-GB" sz="2800" dirty="0" err="1"/>
              <a:t>musí</a:t>
            </a:r>
            <a:r>
              <a:rPr lang="en-GB" sz="2800" dirty="0"/>
              <a:t> </a:t>
            </a:r>
            <a:r>
              <a:rPr lang="en-GB" sz="2800" dirty="0" err="1"/>
              <a:t>být</a:t>
            </a:r>
            <a:r>
              <a:rPr lang="en-GB" sz="2800" dirty="0"/>
              <a:t> </a:t>
            </a:r>
            <a:r>
              <a:rPr lang="en-GB" sz="2800" dirty="0" err="1"/>
              <a:t>vždy</a:t>
            </a:r>
            <a:r>
              <a:rPr lang="en-GB" sz="2800" dirty="0"/>
              <a:t> </a:t>
            </a:r>
            <a:r>
              <a:rPr lang="en-GB" sz="2800" dirty="0" err="1"/>
              <a:t>viditelný</a:t>
            </a:r>
            <a:r>
              <a:rPr lang="en-GB" sz="2800" dirty="0"/>
              <a:t>. </a:t>
            </a:r>
            <a:endParaRPr lang="cs-CZ" sz="2800" dirty="0"/>
          </a:p>
          <a:p>
            <a:pPr marL="285750" indent="-285750" algn="just">
              <a:buFont typeface="Arial" panose="020B0604020202020204" pitchFamily="34" charset="0"/>
              <a:buChar char="•"/>
            </a:pPr>
            <a:r>
              <a:rPr lang="en-GB" sz="2800" dirty="0" err="1"/>
              <a:t>Uživatel</a:t>
            </a:r>
            <a:r>
              <a:rPr lang="en-GB" sz="2800" dirty="0"/>
              <a:t> </a:t>
            </a:r>
            <a:r>
              <a:rPr lang="en-GB" sz="2800" dirty="0" err="1"/>
              <a:t>musí</a:t>
            </a:r>
            <a:r>
              <a:rPr lang="en-GB" sz="2800" dirty="0"/>
              <a:t> </a:t>
            </a:r>
            <a:r>
              <a:rPr lang="en-GB" sz="2800" dirty="0" err="1"/>
              <a:t>vždy</a:t>
            </a:r>
            <a:r>
              <a:rPr lang="en-GB" sz="2800" dirty="0"/>
              <a:t> </a:t>
            </a:r>
            <a:r>
              <a:rPr lang="en-GB" sz="2800" dirty="0" err="1"/>
              <a:t>vidět</a:t>
            </a:r>
            <a:r>
              <a:rPr lang="en-GB" sz="2800" dirty="0"/>
              <a:t>, v </a:t>
            </a:r>
            <a:r>
              <a:rPr lang="en-GB" sz="2800" dirty="0" err="1"/>
              <a:t>jakém</a:t>
            </a:r>
            <a:r>
              <a:rPr lang="en-GB" sz="2800" dirty="0"/>
              <a:t> </a:t>
            </a:r>
            <a:r>
              <a:rPr lang="en-GB" sz="2800" dirty="0" err="1"/>
              <a:t>stavu</a:t>
            </a:r>
            <a:r>
              <a:rPr lang="en-GB" sz="2800" dirty="0"/>
              <a:t> se </a:t>
            </a:r>
            <a:r>
              <a:rPr lang="en-GB" sz="2800" dirty="0" err="1"/>
              <a:t>aplikace</a:t>
            </a:r>
            <a:r>
              <a:rPr lang="en-GB" sz="2800" dirty="0"/>
              <a:t> </a:t>
            </a:r>
            <a:r>
              <a:rPr lang="en-GB" sz="2800" dirty="0" err="1"/>
              <a:t>nachází</a:t>
            </a:r>
            <a:r>
              <a:rPr lang="en-GB" sz="2800" dirty="0"/>
              <a:t>, </a:t>
            </a:r>
            <a:r>
              <a:rPr lang="en-GB" sz="2800" dirty="0" err="1"/>
              <a:t>jestli</a:t>
            </a:r>
            <a:r>
              <a:rPr lang="en-GB" sz="2800" dirty="0"/>
              <a:t> </a:t>
            </a:r>
            <a:r>
              <a:rPr lang="en-GB" sz="2800" dirty="0" err="1"/>
              <a:t>čeká</a:t>
            </a:r>
            <a:r>
              <a:rPr lang="en-GB" sz="2800" dirty="0"/>
              <a:t> </a:t>
            </a:r>
            <a:r>
              <a:rPr lang="en-GB" sz="2800" dirty="0" err="1"/>
              <a:t>na</a:t>
            </a:r>
            <a:r>
              <a:rPr lang="en-GB" sz="2800" dirty="0"/>
              <a:t> </a:t>
            </a:r>
            <a:r>
              <a:rPr lang="en-GB" sz="2800" dirty="0" err="1"/>
              <a:t>nějaký</a:t>
            </a:r>
            <a:r>
              <a:rPr lang="en-GB" sz="2800" dirty="0"/>
              <a:t> </a:t>
            </a:r>
            <a:r>
              <a:rPr lang="en-GB" sz="2800" dirty="0" err="1"/>
              <a:t>vstup</a:t>
            </a:r>
            <a:r>
              <a:rPr lang="en-GB" sz="2800" dirty="0"/>
              <a:t>, </a:t>
            </a:r>
            <a:r>
              <a:rPr lang="en-GB" sz="2800" dirty="0" err="1"/>
              <a:t>nebo</a:t>
            </a:r>
            <a:r>
              <a:rPr lang="en-GB" sz="2800" dirty="0"/>
              <a:t> </a:t>
            </a:r>
            <a:r>
              <a:rPr lang="en-GB" sz="2800" dirty="0" err="1"/>
              <a:t>provádí</a:t>
            </a:r>
            <a:r>
              <a:rPr lang="en-GB" sz="2800" dirty="0"/>
              <a:t> </a:t>
            </a:r>
            <a:r>
              <a:rPr lang="en-GB" sz="2800" dirty="0" err="1"/>
              <a:t>určitou</a:t>
            </a:r>
            <a:r>
              <a:rPr lang="en-GB" sz="2800" dirty="0"/>
              <a:t> </a:t>
            </a:r>
            <a:r>
              <a:rPr lang="en-GB" sz="2800" dirty="0" err="1"/>
              <a:t>operaci</a:t>
            </a:r>
            <a:r>
              <a:rPr lang="en-GB" sz="2800" dirty="0"/>
              <a:t>, </a:t>
            </a:r>
            <a:r>
              <a:rPr lang="en-GB" sz="2800" dirty="0" err="1"/>
              <a:t>například</a:t>
            </a:r>
            <a:r>
              <a:rPr lang="en-GB" sz="2800" dirty="0"/>
              <a:t> </a:t>
            </a:r>
            <a:r>
              <a:rPr lang="en-GB" sz="2800" dirty="0" err="1"/>
              <a:t>pomocí</a:t>
            </a:r>
            <a:r>
              <a:rPr lang="en-GB" sz="2800" dirty="0"/>
              <a:t> </a:t>
            </a:r>
            <a:r>
              <a:rPr lang="en-GB" sz="2800" dirty="0" err="1"/>
              <a:t>ikonky</a:t>
            </a:r>
            <a:r>
              <a:rPr lang="en-GB" sz="2800" dirty="0"/>
              <a:t> </a:t>
            </a:r>
            <a:r>
              <a:rPr lang="en-GB" sz="2800" dirty="0" err="1"/>
              <a:t>přesýpacích</a:t>
            </a:r>
            <a:r>
              <a:rPr lang="en-GB" sz="2800" dirty="0"/>
              <a:t> </a:t>
            </a:r>
            <a:r>
              <a:rPr lang="en-GB" sz="2800" dirty="0" err="1"/>
              <a:t>hodin</a:t>
            </a:r>
            <a:r>
              <a:rPr lang="en-GB" sz="2800" dirty="0"/>
              <a:t>, </a:t>
            </a:r>
            <a:r>
              <a:rPr lang="en-GB" sz="2800" dirty="0" err="1"/>
              <a:t>nebo</a:t>
            </a:r>
            <a:r>
              <a:rPr lang="en-GB" sz="2800" dirty="0"/>
              <a:t> </a:t>
            </a:r>
            <a:r>
              <a:rPr lang="en-GB" sz="2800" dirty="0" err="1"/>
              <a:t>rotujícího</a:t>
            </a:r>
            <a:r>
              <a:rPr lang="en-GB" sz="2800" dirty="0"/>
              <a:t> </a:t>
            </a:r>
            <a:r>
              <a:rPr lang="en-GB" sz="2800" dirty="0" err="1"/>
              <a:t>kolečka</a:t>
            </a:r>
            <a:r>
              <a:rPr lang="en-GB" sz="2800" dirty="0"/>
              <a:t>.</a:t>
            </a:r>
            <a:endParaRPr lang="en-CA" sz="2800" dirty="0"/>
          </a:p>
        </p:txBody>
      </p:sp>
      <p:sp>
        <p:nvSpPr>
          <p:cNvPr id="3" name="Zástupný symbol pro zápatí 2">
            <a:extLst>
              <a:ext uri="{FF2B5EF4-FFF2-40B4-BE49-F238E27FC236}">
                <a16:creationId xmlns:a16="http://schemas.microsoft.com/office/drawing/2014/main" id="{C784CB93-5BFE-4CB9-83AC-FFD4B2515672}"/>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spTree>
    <p:extLst>
      <p:ext uri="{BB962C8B-B14F-4D97-AF65-F5344CB8AC3E}">
        <p14:creationId xmlns:p14="http://schemas.microsoft.com/office/powerpoint/2010/main" val="20008372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84C20F-8DCF-B573-1E00-1E1FA15FFDB5}"/>
              </a:ext>
            </a:extLst>
          </p:cNvPr>
          <p:cNvSpPr>
            <a:spLocks noGrp="1"/>
          </p:cNvSpPr>
          <p:nvPr>
            <p:ph type="title"/>
          </p:nvPr>
        </p:nvSpPr>
        <p:spPr/>
        <p:txBody>
          <a:bodyPr/>
          <a:lstStyle/>
          <a:p>
            <a:endParaRPr lang="cs-CZ"/>
          </a:p>
        </p:txBody>
      </p:sp>
      <p:sp>
        <p:nvSpPr>
          <p:cNvPr id="3" name="Zástupný symbol pro zápatí 2">
            <a:extLst>
              <a:ext uri="{FF2B5EF4-FFF2-40B4-BE49-F238E27FC236}">
                <a16:creationId xmlns:a16="http://schemas.microsoft.com/office/drawing/2014/main" id="{76BCB703-A8DC-F504-1547-346C1CE02CAB}"/>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pic>
        <p:nvPicPr>
          <p:cNvPr id="1026" name="Picture 2" descr="The History of Elevators From Top to Bottom">
            <a:extLst>
              <a:ext uri="{FF2B5EF4-FFF2-40B4-BE49-F238E27FC236}">
                <a16:creationId xmlns:a16="http://schemas.microsoft.com/office/drawing/2014/main" id="{B63D9502-3A39-E2D5-2E37-00F9DC2F02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1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23775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obsah 2"/>
          <p:cNvSpPr txBox="1">
            <a:spLocks/>
          </p:cNvSpPr>
          <p:nvPr/>
        </p:nvSpPr>
        <p:spPr>
          <a:xfrm>
            <a:off x="395536" y="1059582"/>
            <a:ext cx="7848872" cy="29523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altLang="cs-CZ" sz="2000" dirty="0">
              <a:solidFill>
                <a:srgbClr val="002060"/>
              </a:solidFill>
            </a:endParaRPr>
          </a:p>
        </p:txBody>
      </p:sp>
      <p:sp>
        <p:nvSpPr>
          <p:cNvPr id="6" name="Nadpis 5"/>
          <p:cNvSpPr>
            <a:spLocks noGrp="1"/>
          </p:cNvSpPr>
          <p:nvPr>
            <p:ph type="title"/>
          </p:nvPr>
        </p:nvSpPr>
        <p:spPr>
          <a:xfrm>
            <a:off x="179512" y="191839"/>
            <a:ext cx="7776864" cy="507703"/>
          </a:xfrm>
        </p:spPr>
        <p:txBody>
          <a:bodyPr/>
          <a:lstStyle/>
          <a:p>
            <a:r>
              <a:rPr lang="cs-CZ" sz="2000" b="1" dirty="0"/>
              <a:t>NIELSENOVY HEURISTIKY</a:t>
            </a:r>
          </a:p>
        </p:txBody>
      </p:sp>
      <p:sp>
        <p:nvSpPr>
          <p:cNvPr id="2" name="TextovéPole 1"/>
          <p:cNvSpPr txBox="1"/>
          <p:nvPr/>
        </p:nvSpPr>
        <p:spPr>
          <a:xfrm>
            <a:off x="92290" y="894075"/>
            <a:ext cx="8368141" cy="3970318"/>
          </a:xfrm>
          <a:prstGeom prst="rect">
            <a:avLst/>
          </a:prstGeom>
          <a:noFill/>
        </p:spPr>
        <p:txBody>
          <a:bodyPr wrap="square" rtlCol="0">
            <a:spAutoFit/>
          </a:bodyPr>
          <a:lstStyle/>
          <a:p>
            <a:pPr marL="285750" indent="-285750" algn="just">
              <a:buFont typeface="Arial" panose="020B0604020202020204" pitchFamily="34" charset="0"/>
              <a:buChar char="•"/>
            </a:pPr>
            <a:r>
              <a:rPr lang="en-GB" sz="2800" b="1" dirty="0"/>
              <a:t>2) Match between system and the real world</a:t>
            </a:r>
          </a:p>
          <a:p>
            <a:pPr marL="285750" indent="-285750" algn="just">
              <a:buFont typeface="Arial" panose="020B0604020202020204" pitchFamily="34" charset="0"/>
              <a:buChar char="•"/>
            </a:pPr>
            <a:r>
              <a:rPr lang="en-GB" sz="2800" dirty="0" err="1"/>
              <a:t>Systém</a:t>
            </a:r>
            <a:r>
              <a:rPr lang="en-GB" sz="2800" dirty="0"/>
              <a:t> „</a:t>
            </a:r>
            <a:r>
              <a:rPr lang="en-GB" sz="2800" dirty="0" err="1"/>
              <a:t>mluví</a:t>
            </a:r>
            <a:r>
              <a:rPr lang="en-GB" sz="2800" dirty="0"/>
              <a:t> </a:t>
            </a:r>
            <a:r>
              <a:rPr lang="en-GB" sz="2800" dirty="0" err="1"/>
              <a:t>uživatelským</a:t>
            </a:r>
            <a:r>
              <a:rPr lang="en-GB" sz="2800" dirty="0"/>
              <a:t> </a:t>
            </a:r>
            <a:r>
              <a:rPr lang="en-GB" sz="2800" dirty="0" err="1"/>
              <a:t>jazykem</a:t>
            </a:r>
            <a:r>
              <a:rPr lang="en-GB" sz="2800" dirty="0"/>
              <a:t>“ a je co </a:t>
            </a:r>
            <a:r>
              <a:rPr lang="en-GB" sz="2800" dirty="0" err="1"/>
              <a:t>nejvíce</a:t>
            </a:r>
            <a:r>
              <a:rPr lang="en-GB" sz="2800" dirty="0"/>
              <a:t> </a:t>
            </a:r>
            <a:r>
              <a:rPr lang="en-GB" sz="2800" dirty="0" err="1"/>
              <a:t>přizpůsoben</a:t>
            </a:r>
            <a:r>
              <a:rPr lang="en-GB" sz="2800" dirty="0"/>
              <a:t> </a:t>
            </a:r>
            <a:r>
              <a:rPr lang="en-GB" sz="2800" dirty="0" err="1"/>
              <a:t>tak</a:t>
            </a:r>
            <a:r>
              <a:rPr lang="en-GB" sz="2800" dirty="0"/>
              <a:t>, aby </a:t>
            </a:r>
            <a:r>
              <a:rPr lang="en-GB" sz="2800" dirty="0" err="1"/>
              <a:t>práce</a:t>
            </a:r>
            <a:r>
              <a:rPr lang="en-GB" sz="2800" dirty="0"/>
              <a:t> s </a:t>
            </a:r>
            <a:r>
              <a:rPr lang="en-GB" sz="2800" dirty="0" err="1"/>
              <a:t>ním</a:t>
            </a:r>
            <a:r>
              <a:rPr lang="en-GB" sz="2800" dirty="0"/>
              <a:t> </a:t>
            </a:r>
            <a:r>
              <a:rPr lang="en-GB" sz="2800" dirty="0" err="1"/>
              <a:t>připomínala</a:t>
            </a:r>
            <a:r>
              <a:rPr lang="en-GB" sz="2800" dirty="0"/>
              <a:t> </a:t>
            </a:r>
            <a:r>
              <a:rPr lang="en-GB" sz="2800" dirty="0" err="1"/>
              <a:t>práci</a:t>
            </a:r>
            <a:r>
              <a:rPr lang="en-GB" sz="2800" dirty="0"/>
              <a:t> v </a:t>
            </a:r>
            <a:r>
              <a:rPr lang="en-GB" sz="2800" dirty="0" err="1"/>
              <a:t>reálném</a:t>
            </a:r>
            <a:r>
              <a:rPr lang="en-GB" sz="2800" dirty="0"/>
              <a:t> </a:t>
            </a:r>
            <a:r>
              <a:rPr lang="en-GB" sz="2800" dirty="0" err="1"/>
              <a:t>světě</a:t>
            </a:r>
            <a:r>
              <a:rPr lang="en-GB" sz="2800" dirty="0"/>
              <a:t>. </a:t>
            </a:r>
            <a:endParaRPr lang="cs-CZ" sz="2800" dirty="0"/>
          </a:p>
          <a:p>
            <a:pPr marL="285750" indent="-285750" algn="just">
              <a:buFont typeface="Arial" panose="020B0604020202020204" pitchFamily="34" charset="0"/>
              <a:buChar char="•"/>
            </a:pPr>
            <a:r>
              <a:rPr lang="en-GB" sz="2800" dirty="0"/>
              <a:t>Toto </a:t>
            </a:r>
            <a:r>
              <a:rPr lang="en-GB" sz="2800" dirty="0" err="1"/>
              <a:t>pravidlo</a:t>
            </a:r>
            <a:r>
              <a:rPr lang="en-GB" sz="2800" dirty="0"/>
              <a:t> se </a:t>
            </a:r>
            <a:r>
              <a:rPr lang="en-GB" sz="2800" dirty="0" err="1"/>
              <a:t>vztahuje</a:t>
            </a:r>
            <a:r>
              <a:rPr lang="en-GB" sz="2800" dirty="0"/>
              <a:t> </a:t>
            </a:r>
            <a:r>
              <a:rPr lang="en-GB" sz="2800" dirty="0" err="1"/>
              <a:t>převážně</a:t>
            </a:r>
            <a:r>
              <a:rPr lang="en-GB" sz="2800" dirty="0"/>
              <a:t> k </a:t>
            </a:r>
            <a:r>
              <a:rPr lang="en-GB" sz="2800" dirty="0" err="1"/>
              <a:t>vizualizaci</a:t>
            </a:r>
            <a:r>
              <a:rPr lang="en-GB" sz="2800" dirty="0"/>
              <a:t> </a:t>
            </a:r>
            <a:r>
              <a:rPr lang="en-GB" sz="2800" dirty="0" err="1"/>
              <a:t>informací</a:t>
            </a:r>
            <a:r>
              <a:rPr lang="en-GB" sz="2800" dirty="0"/>
              <a:t>. </a:t>
            </a:r>
            <a:r>
              <a:rPr lang="en-GB" sz="2800" dirty="0" err="1"/>
              <a:t>Například</a:t>
            </a:r>
            <a:r>
              <a:rPr lang="en-GB" sz="2800" dirty="0"/>
              <a:t> </a:t>
            </a:r>
            <a:r>
              <a:rPr lang="en-GB" sz="2800" dirty="0" err="1"/>
              <a:t>ikona</a:t>
            </a:r>
            <a:r>
              <a:rPr lang="en-GB" sz="2800" dirty="0"/>
              <a:t> </a:t>
            </a:r>
            <a:r>
              <a:rPr lang="en-GB" sz="2800" dirty="0" err="1"/>
              <a:t>koše</a:t>
            </a:r>
            <a:r>
              <a:rPr lang="en-GB" sz="2800" dirty="0"/>
              <a:t> </a:t>
            </a:r>
            <a:r>
              <a:rPr lang="en-GB" sz="2800" dirty="0" err="1"/>
              <a:t>opravdu</a:t>
            </a:r>
            <a:r>
              <a:rPr lang="en-GB" sz="2800" dirty="0"/>
              <a:t> </a:t>
            </a:r>
            <a:r>
              <a:rPr lang="en-GB" sz="2800" dirty="0" err="1"/>
              <a:t>vypadá</a:t>
            </a:r>
            <a:r>
              <a:rPr lang="en-GB" sz="2800" dirty="0"/>
              <a:t> </a:t>
            </a:r>
            <a:r>
              <a:rPr lang="en-GB" sz="2800" dirty="0" err="1"/>
              <a:t>jako</a:t>
            </a:r>
            <a:r>
              <a:rPr lang="en-GB" sz="2800" dirty="0"/>
              <a:t> </a:t>
            </a:r>
            <a:r>
              <a:rPr lang="en-GB" sz="2800" dirty="0" err="1"/>
              <a:t>koš</a:t>
            </a:r>
            <a:r>
              <a:rPr lang="en-GB" sz="2800" dirty="0"/>
              <a:t> a </a:t>
            </a:r>
            <a:r>
              <a:rPr lang="en-GB" sz="2800" dirty="0" err="1"/>
              <a:t>přetažení</a:t>
            </a:r>
            <a:r>
              <a:rPr lang="en-GB" sz="2800" dirty="0"/>
              <a:t> </a:t>
            </a:r>
            <a:r>
              <a:rPr lang="en-GB" sz="2800" dirty="0" err="1"/>
              <a:t>souborů</a:t>
            </a:r>
            <a:r>
              <a:rPr lang="en-GB" sz="2800" dirty="0"/>
              <a:t> </a:t>
            </a:r>
            <a:r>
              <a:rPr lang="en-GB" sz="2800" dirty="0" err="1"/>
              <a:t>na</a:t>
            </a:r>
            <a:r>
              <a:rPr lang="en-GB" sz="2800" dirty="0"/>
              <a:t> </a:t>
            </a:r>
            <a:r>
              <a:rPr lang="en-GB" sz="2800" dirty="0" err="1"/>
              <a:t>tuto</a:t>
            </a:r>
            <a:r>
              <a:rPr lang="en-GB" sz="2800" dirty="0"/>
              <a:t> </a:t>
            </a:r>
            <a:r>
              <a:rPr lang="en-GB" sz="2800" dirty="0" err="1"/>
              <a:t>ikonu</a:t>
            </a:r>
            <a:r>
              <a:rPr lang="en-GB" sz="2800" dirty="0"/>
              <a:t> </a:t>
            </a:r>
            <a:r>
              <a:rPr lang="en-GB" sz="2800" dirty="0" err="1"/>
              <a:t>způsobí</a:t>
            </a:r>
            <a:r>
              <a:rPr lang="en-GB" sz="2800" dirty="0"/>
              <a:t> </a:t>
            </a:r>
            <a:r>
              <a:rPr lang="en-GB" sz="2800" dirty="0" err="1"/>
              <a:t>přesunutí</a:t>
            </a:r>
            <a:r>
              <a:rPr lang="en-GB" sz="2800" dirty="0"/>
              <a:t> </a:t>
            </a:r>
            <a:r>
              <a:rPr lang="en-GB" sz="2800" dirty="0" err="1"/>
              <a:t>souborů</a:t>
            </a:r>
            <a:r>
              <a:rPr lang="en-GB" sz="2800" dirty="0"/>
              <a:t> do </a:t>
            </a:r>
            <a:r>
              <a:rPr lang="en-GB" sz="2800" dirty="0" err="1"/>
              <a:t>koše</a:t>
            </a:r>
            <a:r>
              <a:rPr lang="en-GB" sz="2800" dirty="0"/>
              <a:t>, </a:t>
            </a:r>
            <a:r>
              <a:rPr lang="en-GB" sz="2800" dirty="0" err="1"/>
              <a:t>stejně</a:t>
            </a:r>
            <a:r>
              <a:rPr lang="en-GB" sz="2800" dirty="0"/>
              <a:t> </a:t>
            </a:r>
            <a:r>
              <a:rPr lang="en-GB" sz="2800" dirty="0" err="1"/>
              <a:t>tak</a:t>
            </a:r>
            <a:r>
              <a:rPr lang="en-GB" sz="2800" dirty="0"/>
              <a:t> </a:t>
            </a:r>
            <a:r>
              <a:rPr lang="en-GB" sz="2800" dirty="0" err="1"/>
              <a:t>jako</a:t>
            </a:r>
            <a:r>
              <a:rPr lang="en-GB" sz="2800" dirty="0"/>
              <a:t> v </a:t>
            </a:r>
            <a:r>
              <a:rPr lang="en-GB" sz="2800" dirty="0" err="1"/>
              <a:t>reálném</a:t>
            </a:r>
            <a:r>
              <a:rPr lang="en-GB" sz="2800" dirty="0"/>
              <a:t> </a:t>
            </a:r>
            <a:r>
              <a:rPr lang="en-GB" sz="2800" dirty="0" err="1"/>
              <a:t>světě</a:t>
            </a:r>
            <a:r>
              <a:rPr lang="en-GB" sz="2800" dirty="0"/>
              <a:t> </a:t>
            </a:r>
            <a:r>
              <a:rPr lang="en-GB" sz="2800" dirty="0" err="1"/>
              <a:t>vyhazujeme</a:t>
            </a:r>
            <a:r>
              <a:rPr lang="en-GB" sz="2800" dirty="0"/>
              <a:t> </a:t>
            </a:r>
            <a:r>
              <a:rPr lang="en-GB" sz="2800" dirty="0" err="1"/>
              <a:t>papírové</a:t>
            </a:r>
            <a:r>
              <a:rPr lang="en-GB" sz="2800" dirty="0"/>
              <a:t> </a:t>
            </a:r>
            <a:r>
              <a:rPr lang="en-GB" sz="2800" dirty="0" err="1"/>
              <a:t>soubory</a:t>
            </a:r>
            <a:r>
              <a:rPr lang="en-GB" sz="2800" dirty="0"/>
              <a:t>.</a:t>
            </a:r>
            <a:endParaRPr lang="en-CA" sz="2800" dirty="0"/>
          </a:p>
        </p:txBody>
      </p:sp>
      <p:sp>
        <p:nvSpPr>
          <p:cNvPr id="3" name="Zástupný symbol pro zápatí 2">
            <a:extLst>
              <a:ext uri="{FF2B5EF4-FFF2-40B4-BE49-F238E27FC236}">
                <a16:creationId xmlns:a16="http://schemas.microsoft.com/office/drawing/2014/main" id="{C784CB93-5BFE-4CB9-83AC-FFD4B2515672}"/>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spTree>
    <p:extLst>
      <p:ext uri="{BB962C8B-B14F-4D97-AF65-F5344CB8AC3E}">
        <p14:creationId xmlns:p14="http://schemas.microsoft.com/office/powerpoint/2010/main" val="28681532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94661F6-4CEA-3EA1-D691-50ECE5DBE79E}"/>
              </a:ext>
            </a:extLst>
          </p:cNvPr>
          <p:cNvSpPr>
            <a:spLocks noGrp="1"/>
          </p:cNvSpPr>
          <p:nvPr>
            <p:ph type="title"/>
          </p:nvPr>
        </p:nvSpPr>
        <p:spPr/>
        <p:txBody>
          <a:bodyPr/>
          <a:lstStyle/>
          <a:p>
            <a:endParaRPr lang="cs-CZ"/>
          </a:p>
        </p:txBody>
      </p:sp>
      <p:sp>
        <p:nvSpPr>
          <p:cNvPr id="3" name="Zástupný symbol pro zápatí 2">
            <a:extLst>
              <a:ext uri="{FF2B5EF4-FFF2-40B4-BE49-F238E27FC236}">
                <a16:creationId xmlns:a16="http://schemas.microsoft.com/office/drawing/2014/main" id="{D85F81E1-5D66-B891-B7E2-0A6B853B8DA7}"/>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pic>
        <p:nvPicPr>
          <p:cNvPr id="5" name="Obrázek 4" descr="Obsah obrázku text&#10;&#10;Popis byl vytvořen automaticky">
            <a:extLst>
              <a:ext uri="{FF2B5EF4-FFF2-40B4-BE49-F238E27FC236}">
                <a16:creationId xmlns:a16="http://schemas.microsoft.com/office/drawing/2014/main" id="{D170EDD3-8663-F92F-C980-F8A4D6568B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5800" y="1778000"/>
            <a:ext cx="5232400" cy="1587500"/>
          </a:xfrm>
          <a:prstGeom prst="rect">
            <a:avLst/>
          </a:prstGeom>
        </p:spPr>
      </p:pic>
    </p:spTree>
    <p:extLst>
      <p:ext uri="{BB962C8B-B14F-4D97-AF65-F5344CB8AC3E}">
        <p14:creationId xmlns:p14="http://schemas.microsoft.com/office/powerpoint/2010/main" val="37396019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obsah 2"/>
          <p:cNvSpPr txBox="1">
            <a:spLocks/>
          </p:cNvSpPr>
          <p:nvPr/>
        </p:nvSpPr>
        <p:spPr>
          <a:xfrm>
            <a:off x="395536" y="1059582"/>
            <a:ext cx="7848872" cy="29523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altLang="cs-CZ" sz="2000" dirty="0">
              <a:solidFill>
                <a:srgbClr val="002060"/>
              </a:solidFill>
            </a:endParaRPr>
          </a:p>
        </p:txBody>
      </p:sp>
      <p:sp>
        <p:nvSpPr>
          <p:cNvPr id="6" name="Nadpis 5"/>
          <p:cNvSpPr>
            <a:spLocks noGrp="1"/>
          </p:cNvSpPr>
          <p:nvPr>
            <p:ph type="title"/>
          </p:nvPr>
        </p:nvSpPr>
        <p:spPr>
          <a:xfrm>
            <a:off x="179512" y="191839"/>
            <a:ext cx="7776864" cy="507703"/>
          </a:xfrm>
        </p:spPr>
        <p:txBody>
          <a:bodyPr/>
          <a:lstStyle/>
          <a:p>
            <a:r>
              <a:rPr lang="cs-CZ" sz="2000" b="1" dirty="0"/>
              <a:t>NIELSENOVY HEURISTIKY</a:t>
            </a:r>
          </a:p>
        </p:txBody>
      </p:sp>
      <p:sp>
        <p:nvSpPr>
          <p:cNvPr id="2" name="TextovéPole 1"/>
          <p:cNvSpPr txBox="1"/>
          <p:nvPr/>
        </p:nvSpPr>
        <p:spPr>
          <a:xfrm>
            <a:off x="92290" y="894075"/>
            <a:ext cx="8368141" cy="2246769"/>
          </a:xfrm>
          <a:prstGeom prst="rect">
            <a:avLst/>
          </a:prstGeom>
          <a:noFill/>
        </p:spPr>
        <p:txBody>
          <a:bodyPr wrap="square" rtlCol="0">
            <a:spAutoFit/>
          </a:bodyPr>
          <a:lstStyle/>
          <a:p>
            <a:pPr marL="285750" indent="-285750" algn="just">
              <a:buFont typeface="Arial" panose="020B0604020202020204" pitchFamily="34" charset="0"/>
              <a:buChar char="•"/>
            </a:pPr>
            <a:r>
              <a:rPr lang="en-GB" sz="2800" b="1" dirty="0"/>
              <a:t>3) User control and freedom</a:t>
            </a:r>
          </a:p>
          <a:p>
            <a:pPr marL="285750" indent="-285750" algn="just">
              <a:buFont typeface="Arial" panose="020B0604020202020204" pitchFamily="34" charset="0"/>
              <a:buChar char="•"/>
            </a:pPr>
            <a:r>
              <a:rPr lang="en-GB" sz="2800" dirty="0" err="1"/>
              <a:t>Systém</a:t>
            </a:r>
            <a:r>
              <a:rPr lang="en-GB" sz="2800" dirty="0"/>
              <a:t> </a:t>
            </a:r>
            <a:r>
              <a:rPr lang="en-GB" sz="2800" dirty="0" err="1"/>
              <a:t>musí</a:t>
            </a:r>
            <a:r>
              <a:rPr lang="en-GB" sz="2800" dirty="0"/>
              <a:t> </a:t>
            </a:r>
            <a:r>
              <a:rPr lang="en-GB" sz="2800" dirty="0" err="1"/>
              <a:t>poskytovat</a:t>
            </a:r>
            <a:r>
              <a:rPr lang="en-GB" sz="2800" dirty="0"/>
              <a:t> </a:t>
            </a:r>
            <a:r>
              <a:rPr lang="en-GB" sz="2800" dirty="0" err="1"/>
              <a:t>uživateli</a:t>
            </a:r>
            <a:r>
              <a:rPr lang="en-GB" sz="2800" dirty="0"/>
              <a:t> </a:t>
            </a:r>
            <a:r>
              <a:rPr lang="en-GB" sz="2800" dirty="0" err="1"/>
              <a:t>možnost</a:t>
            </a:r>
            <a:r>
              <a:rPr lang="en-GB" sz="2800" dirty="0"/>
              <a:t> </a:t>
            </a:r>
            <a:r>
              <a:rPr lang="en-GB" sz="2800" dirty="0" err="1"/>
              <a:t>vrátit</a:t>
            </a:r>
            <a:r>
              <a:rPr lang="en-GB" sz="2800" dirty="0"/>
              <a:t> </a:t>
            </a:r>
            <a:r>
              <a:rPr lang="en-GB" sz="2800" dirty="0" err="1"/>
              <a:t>ze</a:t>
            </a:r>
            <a:r>
              <a:rPr lang="en-GB" sz="2800" dirty="0"/>
              <a:t> z </a:t>
            </a:r>
            <a:r>
              <a:rPr lang="en-GB" sz="2800" dirty="0" err="1"/>
              <a:t>určitého</a:t>
            </a:r>
            <a:r>
              <a:rPr lang="en-GB" sz="2800" dirty="0"/>
              <a:t> </a:t>
            </a:r>
            <a:r>
              <a:rPr lang="en-GB" sz="2800" dirty="0" err="1"/>
              <a:t>stavu</a:t>
            </a:r>
            <a:r>
              <a:rPr lang="en-GB" sz="2800" dirty="0"/>
              <a:t> </a:t>
            </a:r>
            <a:r>
              <a:rPr lang="en-GB" sz="2800" dirty="0" err="1"/>
              <a:t>zpět</a:t>
            </a:r>
            <a:r>
              <a:rPr lang="en-GB" sz="2800" dirty="0"/>
              <a:t>, </a:t>
            </a:r>
            <a:r>
              <a:rPr lang="en-GB" sz="2800" dirty="0" err="1"/>
              <a:t>nebo</a:t>
            </a:r>
            <a:r>
              <a:rPr lang="en-GB" sz="2800" dirty="0"/>
              <a:t> </a:t>
            </a:r>
            <a:r>
              <a:rPr lang="en-GB" sz="2800" dirty="0" err="1"/>
              <a:t>zrušit</a:t>
            </a:r>
            <a:r>
              <a:rPr lang="en-GB" sz="2800" dirty="0"/>
              <a:t> </a:t>
            </a:r>
            <a:r>
              <a:rPr lang="en-GB" sz="2800" dirty="0" err="1"/>
              <a:t>zvolenou</a:t>
            </a:r>
            <a:r>
              <a:rPr lang="en-GB" sz="2800" dirty="0"/>
              <a:t> </a:t>
            </a:r>
            <a:r>
              <a:rPr lang="en-GB" sz="2800" dirty="0" err="1"/>
              <a:t>akci</a:t>
            </a:r>
            <a:r>
              <a:rPr lang="en-GB" sz="2800" dirty="0"/>
              <a:t>. </a:t>
            </a:r>
            <a:endParaRPr lang="cs-CZ" sz="2800" dirty="0"/>
          </a:p>
          <a:p>
            <a:pPr marL="285750" indent="-285750" algn="just">
              <a:buFont typeface="Arial" panose="020B0604020202020204" pitchFamily="34" charset="0"/>
              <a:buChar char="•"/>
            </a:pPr>
            <a:r>
              <a:rPr lang="en-GB" sz="2800" dirty="0" err="1"/>
              <a:t>Nejčastěji</a:t>
            </a:r>
            <a:r>
              <a:rPr lang="en-GB" sz="2800" dirty="0"/>
              <a:t> se to </a:t>
            </a:r>
            <a:r>
              <a:rPr lang="en-GB" sz="2800" dirty="0" err="1"/>
              <a:t>řeší</a:t>
            </a:r>
            <a:r>
              <a:rPr lang="en-GB" sz="2800" dirty="0"/>
              <a:t> </a:t>
            </a:r>
            <a:r>
              <a:rPr lang="en-GB" sz="2800" dirty="0" err="1"/>
              <a:t>pomocí</a:t>
            </a:r>
            <a:r>
              <a:rPr lang="en-GB" sz="2800" dirty="0"/>
              <a:t> </a:t>
            </a:r>
            <a:r>
              <a:rPr lang="en-GB" sz="2800" dirty="0" err="1"/>
              <a:t>tlačítek</a:t>
            </a:r>
            <a:r>
              <a:rPr lang="en-GB" sz="2800" dirty="0"/>
              <a:t>, </a:t>
            </a:r>
            <a:r>
              <a:rPr lang="en-GB" sz="2800" dirty="0" err="1"/>
              <a:t>nebo</a:t>
            </a:r>
            <a:r>
              <a:rPr lang="en-GB" sz="2800" dirty="0"/>
              <a:t> </a:t>
            </a:r>
            <a:r>
              <a:rPr lang="en-GB" sz="2800" dirty="0" err="1"/>
              <a:t>odkazů</a:t>
            </a:r>
            <a:r>
              <a:rPr lang="en-GB" sz="2800" dirty="0"/>
              <a:t> s </a:t>
            </a:r>
            <a:r>
              <a:rPr lang="en-GB" sz="2800" dirty="0" err="1"/>
              <a:t>nápisem</a:t>
            </a:r>
            <a:r>
              <a:rPr lang="en-GB" sz="2800" dirty="0"/>
              <a:t> </a:t>
            </a:r>
            <a:r>
              <a:rPr lang="en-GB" sz="2800" dirty="0" err="1"/>
              <a:t>Zpět</a:t>
            </a:r>
            <a:r>
              <a:rPr lang="en-GB" sz="2800" dirty="0"/>
              <a:t>, Undo, </a:t>
            </a:r>
            <a:r>
              <a:rPr lang="en-GB" sz="2800" dirty="0" err="1"/>
              <a:t>Storno</a:t>
            </a:r>
            <a:r>
              <a:rPr lang="en-GB" sz="2800" dirty="0"/>
              <a:t>.</a:t>
            </a:r>
            <a:endParaRPr lang="en-CA" sz="2800" dirty="0"/>
          </a:p>
        </p:txBody>
      </p:sp>
      <p:sp>
        <p:nvSpPr>
          <p:cNvPr id="3" name="Zástupný symbol pro zápatí 2">
            <a:extLst>
              <a:ext uri="{FF2B5EF4-FFF2-40B4-BE49-F238E27FC236}">
                <a16:creationId xmlns:a16="http://schemas.microsoft.com/office/drawing/2014/main" id="{C784CB93-5BFE-4CB9-83AC-FFD4B2515672}"/>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spTree>
    <p:extLst>
      <p:ext uri="{BB962C8B-B14F-4D97-AF65-F5344CB8AC3E}">
        <p14:creationId xmlns:p14="http://schemas.microsoft.com/office/powerpoint/2010/main" val="41584252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6D76F9A-3F6D-BACD-8A8E-69FCD900E90E}"/>
              </a:ext>
            </a:extLst>
          </p:cNvPr>
          <p:cNvSpPr>
            <a:spLocks noGrp="1"/>
          </p:cNvSpPr>
          <p:nvPr>
            <p:ph type="title"/>
          </p:nvPr>
        </p:nvSpPr>
        <p:spPr/>
        <p:txBody>
          <a:bodyPr/>
          <a:lstStyle/>
          <a:p>
            <a:endParaRPr lang="cs-CZ"/>
          </a:p>
        </p:txBody>
      </p:sp>
      <p:sp>
        <p:nvSpPr>
          <p:cNvPr id="3" name="Zástupný symbol pro zápatí 2">
            <a:extLst>
              <a:ext uri="{FF2B5EF4-FFF2-40B4-BE49-F238E27FC236}">
                <a16:creationId xmlns:a16="http://schemas.microsoft.com/office/drawing/2014/main" id="{53571831-A424-911F-D7E6-E14AF0E51F8B}"/>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pic>
        <p:nvPicPr>
          <p:cNvPr id="4" name="Záznam obrazovky 2022-09-29 v 10.17.15" descr="Záznam obrazovky 2022-09-29 v 10.17.15">
            <a:hlinkClick r:id="" action="ppaction://media"/>
            <a:extLst>
              <a:ext uri="{FF2B5EF4-FFF2-40B4-BE49-F238E27FC236}">
                <a16:creationId xmlns:a16="http://schemas.microsoft.com/office/drawing/2014/main" id="{69FBFC6B-079E-6984-C637-44AC76D0962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04" y="0"/>
            <a:ext cx="8229600" cy="5143500"/>
          </a:xfrm>
          <a:prstGeom prst="rect">
            <a:avLst/>
          </a:prstGeom>
        </p:spPr>
      </p:pic>
    </p:spTree>
    <p:extLst>
      <p:ext uri="{BB962C8B-B14F-4D97-AF65-F5344CB8AC3E}">
        <p14:creationId xmlns:p14="http://schemas.microsoft.com/office/powerpoint/2010/main" val="351697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obsah 2"/>
          <p:cNvSpPr txBox="1">
            <a:spLocks/>
          </p:cNvSpPr>
          <p:nvPr/>
        </p:nvSpPr>
        <p:spPr>
          <a:xfrm>
            <a:off x="395536" y="1059582"/>
            <a:ext cx="7848872" cy="29523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altLang="cs-CZ" sz="2000" dirty="0">
              <a:solidFill>
                <a:srgbClr val="002060"/>
              </a:solidFill>
            </a:endParaRPr>
          </a:p>
        </p:txBody>
      </p:sp>
      <p:sp>
        <p:nvSpPr>
          <p:cNvPr id="6" name="Nadpis 5"/>
          <p:cNvSpPr>
            <a:spLocks noGrp="1"/>
          </p:cNvSpPr>
          <p:nvPr>
            <p:ph type="title"/>
          </p:nvPr>
        </p:nvSpPr>
        <p:spPr>
          <a:xfrm>
            <a:off x="179512" y="191839"/>
            <a:ext cx="7776864" cy="507703"/>
          </a:xfrm>
        </p:spPr>
        <p:txBody>
          <a:bodyPr/>
          <a:lstStyle/>
          <a:p>
            <a:r>
              <a:rPr lang="cs-CZ" sz="2000" b="1" dirty="0"/>
              <a:t>NIELSENOVY HEURISTIKY</a:t>
            </a:r>
          </a:p>
        </p:txBody>
      </p:sp>
      <p:sp>
        <p:nvSpPr>
          <p:cNvPr id="2" name="TextovéPole 1"/>
          <p:cNvSpPr txBox="1"/>
          <p:nvPr/>
        </p:nvSpPr>
        <p:spPr>
          <a:xfrm>
            <a:off x="92290" y="894075"/>
            <a:ext cx="8368141" cy="3970318"/>
          </a:xfrm>
          <a:prstGeom prst="rect">
            <a:avLst/>
          </a:prstGeom>
          <a:noFill/>
        </p:spPr>
        <p:txBody>
          <a:bodyPr wrap="square" rtlCol="0">
            <a:spAutoFit/>
          </a:bodyPr>
          <a:lstStyle/>
          <a:p>
            <a:pPr marL="285750" indent="-285750" algn="just">
              <a:buFont typeface="Arial" panose="020B0604020202020204" pitchFamily="34" charset="0"/>
              <a:buChar char="•"/>
            </a:pPr>
            <a:r>
              <a:rPr lang="en-GB" sz="2800" b="1" dirty="0"/>
              <a:t>4) Consistency and standards</a:t>
            </a:r>
          </a:p>
          <a:p>
            <a:pPr marL="285750" indent="-285750" algn="just">
              <a:buFont typeface="Arial" panose="020B0604020202020204" pitchFamily="34" charset="0"/>
              <a:buChar char="•"/>
            </a:pPr>
            <a:r>
              <a:rPr lang="en-GB" sz="2800" dirty="0" err="1"/>
              <a:t>Systém</a:t>
            </a:r>
            <a:r>
              <a:rPr lang="en-GB" sz="2800" dirty="0"/>
              <a:t> by </a:t>
            </a:r>
            <a:r>
              <a:rPr lang="en-GB" sz="2800" dirty="0" err="1"/>
              <a:t>měl</a:t>
            </a:r>
            <a:r>
              <a:rPr lang="en-GB" sz="2800" dirty="0"/>
              <a:t> </a:t>
            </a:r>
            <a:r>
              <a:rPr lang="en-GB" sz="2800" dirty="0" err="1"/>
              <a:t>být</a:t>
            </a:r>
            <a:r>
              <a:rPr lang="en-GB" sz="2800" dirty="0"/>
              <a:t> </a:t>
            </a:r>
            <a:r>
              <a:rPr lang="en-GB" sz="2800" dirty="0" err="1"/>
              <a:t>konzistentní</a:t>
            </a:r>
            <a:r>
              <a:rPr lang="en-GB" sz="2800" dirty="0"/>
              <a:t> </a:t>
            </a:r>
            <a:r>
              <a:rPr lang="en-GB" sz="2800" dirty="0" err="1"/>
              <a:t>jak</a:t>
            </a:r>
            <a:r>
              <a:rPr lang="en-GB" sz="2800" dirty="0"/>
              <a:t> </a:t>
            </a:r>
            <a:r>
              <a:rPr lang="en-GB" sz="2800" dirty="0" err="1"/>
              <a:t>vzhledově</a:t>
            </a:r>
            <a:r>
              <a:rPr lang="en-GB" sz="2800" dirty="0"/>
              <a:t>, </a:t>
            </a:r>
            <a:r>
              <a:rPr lang="en-GB" sz="2800" dirty="0" err="1"/>
              <a:t>tak</a:t>
            </a:r>
            <a:r>
              <a:rPr lang="en-GB" sz="2800" dirty="0"/>
              <a:t> </a:t>
            </a:r>
            <a:r>
              <a:rPr lang="en-GB" sz="2800" dirty="0" err="1"/>
              <a:t>i</a:t>
            </a:r>
            <a:r>
              <a:rPr lang="en-GB" sz="2800" dirty="0"/>
              <a:t> co se </a:t>
            </a:r>
            <a:r>
              <a:rPr lang="en-GB" sz="2800" dirty="0" err="1"/>
              <a:t>týče</a:t>
            </a:r>
            <a:r>
              <a:rPr lang="en-GB" sz="2800" dirty="0"/>
              <a:t> </a:t>
            </a:r>
            <a:r>
              <a:rPr lang="en-GB" sz="2800" dirty="0" err="1"/>
              <a:t>ovládání</a:t>
            </a:r>
            <a:r>
              <a:rPr lang="en-GB" sz="2800" dirty="0"/>
              <a:t>. </a:t>
            </a:r>
            <a:endParaRPr lang="cs-CZ" sz="2800" dirty="0"/>
          </a:p>
          <a:p>
            <a:pPr marL="285750" indent="-285750" algn="just">
              <a:buFont typeface="Arial" panose="020B0604020202020204" pitchFamily="34" charset="0"/>
              <a:buChar char="•"/>
            </a:pPr>
            <a:r>
              <a:rPr lang="en-GB" sz="2800" dirty="0" err="1"/>
              <a:t>Popisky</a:t>
            </a:r>
            <a:r>
              <a:rPr lang="en-GB" sz="2800" dirty="0"/>
              <a:t> </a:t>
            </a:r>
            <a:r>
              <a:rPr lang="en-GB" sz="2800" dirty="0" err="1"/>
              <a:t>stejných</a:t>
            </a:r>
            <a:r>
              <a:rPr lang="en-GB" sz="2800" dirty="0"/>
              <a:t> </a:t>
            </a:r>
            <a:r>
              <a:rPr lang="en-GB" sz="2800" dirty="0" err="1"/>
              <a:t>akcí</a:t>
            </a:r>
            <a:r>
              <a:rPr lang="en-GB" sz="2800" dirty="0"/>
              <a:t> by </a:t>
            </a:r>
            <a:r>
              <a:rPr lang="en-GB" sz="2800" dirty="0" err="1"/>
              <a:t>měli</a:t>
            </a:r>
            <a:r>
              <a:rPr lang="en-GB" sz="2800" dirty="0"/>
              <a:t> </a:t>
            </a:r>
            <a:r>
              <a:rPr lang="en-GB" sz="2800" dirty="0" err="1"/>
              <a:t>mít</a:t>
            </a:r>
            <a:r>
              <a:rPr lang="en-GB" sz="2800" dirty="0"/>
              <a:t> </a:t>
            </a:r>
            <a:r>
              <a:rPr lang="en-GB" sz="2800" dirty="0" err="1"/>
              <a:t>stejný</a:t>
            </a:r>
            <a:r>
              <a:rPr lang="en-GB" sz="2800" dirty="0"/>
              <a:t> </a:t>
            </a:r>
            <a:r>
              <a:rPr lang="en-GB" sz="2800" dirty="0" err="1"/>
              <a:t>název</a:t>
            </a:r>
            <a:r>
              <a:rPr lang="en-GB" sz="2800" dirty="0"/>
              <a:t>, </a:t>
            </a:r>
            <a:r>
              <a:rPr lang="en-GB" sz="2800" dirty="0" err="1"/>
              <a:t>nemělo</a:t>
            </a:r>
            <a:r>
              <a:rPr lang="en-GB" sz="2800" dirty="0"/>
              <a:t> by se </a:t>
            </a:r>
            <a:r>
              <a:rPr lang="en-GB" sz="2800" dirty="0" err="1"/>
              <a:t>střídat</a:t>
            </a:r>
            <a:r>
              <a:rPr lang="en-GB" sz="2800" dirty="0"/>
              <a:t> </a:t>
            </a:r>
            <a:r>
              <a:rPr lang="en-GB" sz="2800" dirty="0" err="1"/>
              <a:t>např</a:t>
            </a:r>
            <a:r>
              <a:rPr lang="en-GB" sz="2800" dirty="0"/>
              <a:t>. </a:t>
            </a:r>
            <a:r>
              <a:rPr lang="en-GB" sz="2800" dirty="0" err="1"/>
              <a:t>uložit</a:t>
            </a:r>
            <a:r>
              <a:rPr lang="en-GB" sz="2800" dirty="0"/>
              <a:t>/</a:t>
            </a:r>
            <a:r>
              <a:rPr lang="en-GB" sz="2800" dirty="0" err="1"/>
              <a:t>upravit</a:t>
            </a:r>
            <a:r>
              <a:rPr lang="en-GB" sz="2800" dirty="0"/>
              <a:t>. </a:t>
            </a:r>
            <a:r>
              <a:rPr lang="en-GB" sz="2800" dirty="0" err="1"/>
              <a:t>Stejně</a:t>
            </a:r>
            <a:r>
              <a:rPr lang="en-GB" sz="2800" dirty="0"/>
              <a:t> </a:t>
            </a:r>
            <a:r>
              <a:rPr lang="en-GB" sz="2800" dirty="0" err="1"/>
              <a:t>tak</a:t>
            </a:r>
            <a:r>
              <a:rPr lang="en-GB" sz="2800" dirty="0"/>
              <a:t> by se </a:t>
            </a:r>
            <a:r>
              <a:rPr lang="en-GB" sz="2800" dirty="0" err="1"/>
              <a:t>měl</a:t>
            </a:r>
            <a:r>
              <a:rPr lang="en-GB" sz="2800" dirty="0"/>
              <a:t> </a:t>
            </a:r>
            <a:r>
              <a:rPr lang="en-GB" sz="2800" dirty="0" err="1"/>
              <a:t>používat</a:t>
            </a:r>
            <a:r>
              <a:rPr lang="en-GB" sz="2800" dirty="0"/>
              <a:t> </a:t>
            </a:r>
            <a:r>
              <a:rPr lang="en-GB" sz="2800" dirty="0" err="1"/>
              <a:t>výchozí</a:t>
            </a:r>
            <a:r>
              <a:rPr lang="en-GB" sz="2800" dirty="0"/>
              <a:t> </a:t>
            </a:r>
            <a:r>
              <a:rPr lang="en-GB" sz="2800" dirty="0" err="1"/>
              <a:t>vzhled</a:t>
            </a:r>
            <a:r>
              <a:rPr lang="en-GB" sz="2800" dirty="0"/>
              <a:t>, </a:t>
            </a:r>
            <a:r>
              <a:rPr lang="en-GB" sz="2800" dirty="0" err="1"/>
              <a:t>dle</a:t>
            </a:r>
            <a:r>
              <a:rPr lang="en-GB" sz="2800" dirty="0"/>
              <a:t> </a:t>
            </a:r>
            <a:r>
              <a:rPr lang="en-GB" sz="2800" dirty="0" err="1"/>
              <a:t>použitého</a:t>
            </a:r>
            <a:r>
              <a:rPr lang="en-GB" sz="2800" dirty="0"/>
              <a:t> </a:t>
            </a:r>
            <a:r>
              <a:rPr lang="en-GB" sz="2800" dirty="0" err="1"/>
              <a:t>systému</a:t>
            </a:r>
            <a:r>
              <a:rPr lang="en-GB" sz="2800" dirty="0"/>
              <a:t> a </a:t>
            </a:r>
            <a:r>
              <a:rPr lang="en-GB" sz="2800" dirty="0" err="1"/>
              <a:t>standardní</a:t>
            </a:r>
            <a:r>
              <a:rPr lang="en-GB" sz="2800" dirty="0"/>
              <a:t> </a:t>
            </a:r>
            <a:r>
              <a:rPr lang="en-GB" sz="2800" dirty="0" err="1"/>
              <a:t>ovládací</a:t>
            </a:r>
            <a:r>
              <a:rPr lang="en-GB" sz="2800" dirty="0"/>
              <a:t> </a:t>
            </a:r>
            <a:r>
              <a:rPr lang="en-GB" sz="2800" dirty="0" err="1"/>
              <a:t>prvky</a:t>
            </a:r>
            <a:r>
              <a:rPr lang="en-GB" sz="2800" dirty="0"/>
              <a:t>. </a:t>
            </a:r>
            <a:r>
              <a:rPr lang="en-GB" sz="2800" dirty="0" err="1"/>
              <a:t>Např</a:t>
            </a:r>
            <a:r>
              <a:rPr lang="en-GB" sz="2800" dirty="0"/>
              <a:t>. </a:t>
            </a:r>
            <a:r>
              <a:rPr lang="en-GB" sz="2800" dirty="0" err="1"/>
              <a:t>nepoužívat</a:t>
            </a:r>
            <a:r>
              <a:rPr lang="en-GB" sz="2800" dirty="0"/>
              <a:t> </a:t>
            </a:r>
            <a:r>
              <a:rPr lang="en-GB" sz="2800" dirty="0" err="1"/>
              <a:t>vzhled</a:t>
            </a:r>
            <a:r>
              <a:rPr lang="en-GB" sz="2800" dirty="0"/>
              <a:t> </a:t>
            </a:r>
            <a:r>
              <a:rPr lang="en-GB" sz="2800" dirty="0" err="1"/>
              <a:t>prvků</a:t>
            </a:r>
            <a:r>
              <a:rPr lang="en-GB" sz="2800" dirty="0"/>
              <a:t> z </a:t>
            </a:r>
            <a:r>
              <a:rPr lang="en-GB" sz="2800" dirty="0" err="1"/>
              <a:t>platformy</a:t>
            </a:r>
            <a:r>
              <a:rPr lang="en-GB" sz="2800" dirty="0"/>
              <a:t> Mac pro program, </a:t>
            </a:r>
            <a:r>
              <a:rPr lang="en-GB" sz="2800" dirty="0" err="1"/>
              <a:t>který</a:t>
            </a:r>
            <a:r>
              <a:rPr lang="en-GB" sz="2800" dirty="0"/>
              <a:t> </a:t>
            </a:r>
            <a:r>
              <a:rPr lang="en-GB" sz="2800" dirty="0" err="1"/>
              <a:t>poběží</a:t>
            </a:r>
            <a:r>
              <a:rPr lang="en-GB" sz="2800" dirty="0"/>
              <a:t> </a:t>
            </a:r>
            <a:r>
              <a:rPr lang="en-GB" sz="2800" dirty="0" err="1"/>
              <a:t>na</a:t>
            </a:r>
            <a:r>
              <a:rPr lang="en-GB" sz="2800" dirty="0"/>
              <a:t> </a:t>
            </a:r>
            <a:r>
              <a:rPr lang="en-GB" sz="2800" dirty="0" err="1"/>
              <a:t>platformě</a:t>
            </a:r>
            <a:r>
              <a:rPr lang="en-GB" sz="2800" dirty="0"/>
              <a:t> Windows.</a:t>
            </a:r>
            <a:endParaRPr lang="en-CA" sz="2800" dirty="0"/>
          </a:p>
        </p:txBody>
      </p:sp>
      <p:sp>
        <p:nvSpPr>
          <p:cNvPr id="3" name="Zástupný symbol pro zápatí 2">
            <a:extLst>
              <a:ext uri="{FF2B5EF4-FFF2-40B4-BE49-F238E27FC236}">
                <a16:creationId xmlns:a16="http://schemas.microsoft.com/office/drawing/2014/main" id="{C784CB93-5BFE-4CB9-83AC-FFD4B2515672}"/>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spTree>
    <p:extLst>
      <p:ext uri="{BB962C8B-B14F-4D97-AF65-F5344CB8AC3E}">
        <p14:creationId xmlns:p14="http://schemas.microsoft.com/office/powerpoint/2010/main" val="28597566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C7EA9B-D34E-2174-D03A-DC16FE2ED2E4}"/>
              </a:ext>
            </a:extLst>
          </p:cNvPr>
          <p:cNvSpPr>
            <a:spLocks noGrp="1"/>
          </p:cNvSpPr>
          <p:nvPr>
            <p:ph type="title"/>
          </p:nvPr>
        </p:nvSpPr>
        <p:spPr/>
        <p:txBody>
          <a:bodyPr/>
          <a:lstStyle/>
          <a:p>
            <a:endParaRPr lang="cs-CZ"/>
          </a:p>
        </p:txBody>
      </p:sp>
      <p:sp>
        <p:nvSpPr>
          <p:cNvPr id="3" name="Zástupný symbol pro zápatí 2">
            <a:extLst>
              <a:ext uri="{FF2B5EF4-FFF2-40B4-BE49-F238E27FC236}">
                <a16:creationId xmlns:a16="http://schemas.microsoft.com/office/drawing/2014/main" id="{6CAFD27F-FDBB-F06B-9E4A-A24E57295F7C}"/>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pic>
        <p:nvPicPr>
          <p:cNvPr id="5" name="Obrázek 4">
            <a:extLst>
              <a:ext uri="{FF2B5EF4-FFF2-40B4-BE49-F238E27FC236}">
                <a16:creationId xmlns:a16="http://schemas.microsoft.com/office/drawing/2014/main" id="{6F346347-2991-783E-3BD1-491FD809A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2264145"/>
            <a:ext cx="1752600" cy="812800"/>
          </a:xfrm>
          <a:prstGeom prst="rect">
            <a:avLst/>
          </a:prstGeom>
        </p:spPr>
      </p:pic>
      <p:pic>
        <p:nvPicPr>
          <p:cNvPr id="7" name="Obrázek 6">
            <a:extLst>
              <a:ext uri="{FF2B5EF4-FFF2-40B4-BE49-F238E27FC236}">
                <a16:creationId xmlns:a16="http://schemas.microsoft.com/office/drawing/2014/main" id="{240F750D-3DF0-AD85-24A2-B8A42AE4172B}"/>
              </a:ext>
            </a:extLst>
          </p:cNvPr>
          <p:cNvPicPr>
            <a:picLocks noChangeAspect="1"/>
          </p:cNvPicPr>
          <p:nvPr/>
        </p:nvPicPr>
        <p:blipFill rotWithShape="1">
          <a:blip r:embed="rId3">
            <a:extLst>
              <a:ext uri="{28A0092B-C50C-407E-A947-70E740481C1C}">
                <a14:useLocalDpi xmlns:a14="http://schemas.microsoft.com/office/drawing/2010/main" val="0"/>
              </a:ext>
            </a:extLst>
          </a:blip>
          <a:srcRect r="16184"/>
          <a:stretch/>
        </p:blipFill>
        <p:spPr>
          <a:xfrm>
            <a:off x="3841750" y="2327645"/>
            <a:ext cx="1224136" cy="749300"/>
          </a:xfrm>
          <a:prstGeom prst="rect">
            <a:avLst/>
          </a:prstGeom>
        </p:spPr>
      </p:pic>
      <p:pic>
        <p:nvPicPr>
          <p:cNvPr id="9" name="Obrázek 8" descr="Obsah obrázku text, nástroj&#10;&#10;Popis byl vytvořen automaticky">
            <a:extLst>
              <a:ext uri="{FF2B5EF4-FFF2-40B4-BE49-F238E27FC236}">
                <a16:creationId xmlns:a16="http://schemas.microsoft.com/office/drawing/2014/main" id="{799342D7-8B5D-2B06-CAA2-D71398D688E7}"/>
              </a:ext>
            </a:extLst>
          </p:cNvPr>
          <p:cNvPicPr>
            <a:picLocks noChangeAspect="1"/>
          </p:cNvPicPr>
          <p:nvPr/>
        </p:nvPicPr>
        <p:blipFill rotWithShape="1">
          <a:blip r:embed="rId4">
            <a:extLst>
              <a:ext uri="{28A0092B-C50C-407E-A947-70E740481C1C}">
                <a14:useLocalDpi xmlns:a14="http://schemas.microsoft.com/office/drawing/2010/main" val="0"/>
              </a:ext>
            </a:extLst>
          </a:blip>
          <a:srcRect r="10751"/>
          <a:stretch/>
        </p:blipFill>
        <p:spPr>
          <a:xfrm>
            <a:off x="5967412" y="2213345"/>
            <a:ext cx="1224136" cy="800100"/>
          </a:xfrm>
          <a:prstGeom prst="rect">
            <a:avLst/>
          </a:prstGeom>
        </p:spPr>
      </p:pic>
    </p:spTree>
    <p:extLst>
      <p:ext uri="{BB962C8B-B14F-4D97-AF65-F5344CB8AC3E}">
        <p14:creationId xmlns:p14="http://schemas.microsoft.com/office/powerpoint/2010/main" val="2158405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obsah 2"/>
          <p:cNvSpPr txBox="1">
            <a:spLocks/>
          </p:cNvSpPr>
          <p:nvPr/>
        </p:nvSpPr>
        <p:spPr>
          <a:xfrm>
            <a:off x="395536" y="1059582"/>
            <a:ext cx="7848872" cy="29523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altLang="cs-CZ" sz="2000" dirty="0">
              <a:solidFill>
                <a:srgbClr val="002060"/>
              </a:solidFill>
            </a:endParaRPr>
          </a:p>
        </p:txBody>
      </p:sp>
      <p:sp>
        <p:nvSpPr>
          <p:cNvPr id="6" name="Nadpis 5"/>
          <p:cNvSpPr>
            <a:spLocks noGrp="1"/>
          </p:cNvSpPr>
          <p:nvPr>
            <p:ph type="title"/>
          </p:nvPr>
        </p:nvSpPr>
        <p:spPr>
          <a:xfrm>
            <a:off x="179512" y="191839"/>
            <a:ext cx="7776864" cy="507703"/>
          </a:xfrm>
        </p:spPr>
        <p:txBody>
          <a:bodyPr/>
          <a:lstStyle/>
          <a:p>
            <a:r>
              <a:rPr lang="cs-CZ" sz="2000" b="1" dirty="0"/>
              <a:t>WEBOVÝ DESIGN OBECNĚ</a:t>
            </a:r>
          </a:p>
        </p:txBody>
      </p:sp>
      <p:sp>
        <p:nvSpPr>
          <p:cNvPr id="2" name="TextovéPole 1"/>
          <p:cNvSpPr txBox="1"/>
          <p:nvPr/>
        </p:nvSpPr>
        <p:spPr>
          <a:xfrm>
            <a:off x="92290" y="894075"/>
            <a:ext cx="8368141" cy="3108543"/>
          </a:xfrm>
          <a:prstGeom prst="rect">
            <a:avLst/>
          </a:prstGeom>
          <a:noFill/>
        </p:spPr>
        <p:txBody>
          <a:bodyPr wrap="square" rtlCol="0">
            <a:spAutoFit/>
          </a:bodyPr>
          <a:lstStyle/>
          <a:p>
            <a:pPr marL="285750" indent="-285750" algn="just">
              <a:buFont typeface="Arial" panose="020B0604020202020204" pitchFamily="34" charset="0"/>
              <a:buChar char="•"/>
            </a:pPr>
            <a:r>
              <a:rPr lang="cs-CZ" sz="2800" dirty="0"/>
              <a:t>Webdesign je mezioborová disciplína, která využívá poznatky vizuální komunikace, interakčního designu, psychologie (především ovlivňování a rozhodování lidí), marketingu, </a:t>
            </a:r>
            <a:r>
              <a:rPr lang="cs-CZ" sz="2800" dirty="0" err="1"/>
              <a:t>brandingu</a:t>
            </a:r>
            <a:r>
              <a:rPr lang="cs-CZ" sz="2800" dirty="0"/>
              <a:t>, </a:t>
            </a:r>
            <a:r>
              <a:rPr lang="cs-CZ" sz="2800" dirty="0" err="1"/>
              <a:t>copywritingu</a:t>
            </a:r>
            <a:r>
              <a:rPr lang="cs-CZ" sz="2800" dirty="0"/>
              <a:t>, </a:t>
            </a:r>
            <a:r>
              <a:rPr lang="cs-CZ" sz="2800" dirty="0" err="1"/>
              <a:t>gamifikace</a:t>
            </a:r>
            <a:r>
              <a:rPr lang="cs-CZ" sz="2800" dirty="0"/>
              <a:t> a dalších oborů. </a:t>
            </a:r>
          </a:p>
          <a:p>
            <a:pPr marL="285750" indent="-285750" algn="just">
              <a:buFont typeface="Arial" panose="020B0604020202020204" pitchFamily="34" charset="0"/>
              <a:buChar char="•"/>
            </a:pPr>
            <a:r>
              <a:rPr lang="cs-CZ" sz="2800" dirty="0"/>
              <a:t>Cílem webdesignu je vytvořit funkční webové stránky nebo webové aplikace. </a:t>
            </a:r>
            <a:endParaRPr lang="en-CA" sz="2800" dirty="0"/>
          </a:p>
        </p:txBody>
      </p:sp>
      <p:sp>
        <p:nvSpPr>
          <p:cNvPr id="3" name="Zástupný symbol pro zápatí 2">
            <a:extLst>
              <a:ext uri="{FF2B5EF4-FFF2-40B4-BE49-F238E27FC236}">
                <a16:creationId xmlns:a16="http://schemas.microsoft.com/office/drawing/2014/main" id="{C784CB93-5BFE-4CB9-83AC-FFD4B2515672}"/>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spTree>
    <p:extLst>
      <p:ext uri="{BB962C8B-B14F-4D97-AF65-F5344CB8AC3E}">
        <p14:creationId xmlns:p14="http://schemas.microsoft.com/office/powerpoint/2010/main" val="1895849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obsah 2"/>
          <p:cNvSpPr txBox="1">
            <a:spLocks/>
          </p:cNvSpPr>
          <p:nvPr/>
        </p:nvSpPr>
        <p:spPr>
          <a:xfrm>
            <a:off x="395536" y="1059582"/>
            <a:ext cx="7848872" cy="29523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altLang="cs-CZ" sz="2000" dirty="0">
              <a:solidFill>
                <a:srgbClr val="002060"/>
              </a:solidFill>
            </a:endParaRPr>
          </a:p>
        </p:txBody>
      </p:sp>
      <p:sp>
        <p:nvSpPr>
          <p:cNvPr id="6" name="Nadpis 5"/>
          <p:cNvSpPr>
            <a:spLocks noGrp="1"/>
          </p:cNvSpPr>
          <p:nvPr>
            <p:ph type="title"/>
          </p:nvPr>
        </p:nvSpPr>
        <p:spPr>
          <a:xfrm>
            <a:off x="179512" y="191839"/>
            <a:ext cx="7776864" cy="507703"/>
          </a:xfrm>
        </p:spPr>
        <p:txBody>
          <a:bodyPr/>
          <a:lstStyle/>
          <a:p>
            <a:r>
              <a:rPr lang="cs-CZ" sz="2000" b="1" dirty="0"/>
              <a:t>NIELSENOVY HEURISTIKY</a:t>
            </a:r>
          </a:p>
        </p:txBody>
      </p:sp>
      <p:sp>
        <p:nvSpPr>
          <p:cNvPr id="2" name="TextovéPole 1"/>
          <p:cNvSpPr txBox="1"/>
          <p:nvPr/>
        </p:nvSpPr>
        <p:spPr>
          <a:xfrm>
            <a:off x="92290" y="894075"/>
            <a:ext cx="8368141" cy="3108543"/>
          </a:xfrm>
          <a:prstGeom prst="rect">
            <a:avLst/>
          </a:prstGeom>
          <a:noFill/>
        </p:spPr>
        <p:txBody>
          <a:bodyPr wrap="square" rtlCol="0">
            <a:spAutoFit/>
          </a:bodyPr>
          <a:lstStyle/>
          <a:p>
            <a:pPr marL="285750" indent="-285750" algn="just">
              <a:buFont typeface="Arial" panose="020B0604020202020204" pitchFamily="34" charset="0"/>
              <a:buChar char="•"/>
            </a:pPr>
            <a:r>
              <a:rPr lang="en-GB" sz="2800" b="1" dirty="0"/>
              <a:t>5) Error prevention</a:t>
            </a:r>
          </a:p>
          <a:p>
            <a:pPr marL="285750" indent="-285750" algn="just">
              <a:buFont typeface="Arial" panose="020B0604020202020204" pitchFamily="34" charset="0"/>
              <a:buChar char="•"/>
            </a:pPr>
            <a:r>
              <a:rPr lang="en-GB" sz="2800" dirty="0" err="1"/>
              <a:t>Systém</a:t>
            </a:r>
            <a:r>
              <a:rPr lang="en-GB" sz="2800" dirty="0"/>
              <a:t> by </a:t>
            </a:r>
            <a:r>
              <a:rPr lang="en-GB" sz="2800" dirty="0" err="1"/>
              <a:t>měl</a:t>
            </a:r>
            <a:r>
              <a:rPr lang="en-GB" sz="2800" dirty="0"/>
              <a:t> </a:t>
            </a:r>
            <a:r>
              <a:rPr lang="en-GB" sz="2800" dirty="0" err="1"/>
              <a:t>předcházet</a:t>
            </a:r>
            <a:r>
              <a:rPr lang="en-GB" sz="2800" dirty="0"/>
              <a:t> </a:t>
            </a:r>
            <a:r>
              <a:rPr lang="en-GB" sz="2800" dirty="0" err="1"/>
              <a:t>chybovým</a:t>
            </a:r>
            <a:r>
              <a:rPr lang="en-GB" sz="2800" dirty="0"/>
              <a:t> </a:t>
            </a:r>
            <a:r>
              <a:rPr lang="en-GB" sz="2800" dirty="0" err="1"/>
              <a:t>stavům</a:t>
            </a:r>
            <a:r>
              <a:rPr lang="en-GB" sz="2800" dirty="0"/>
              <a:t>, </a:t>
            </a:r>
            <a:r>
              <a:rPr lang="en-GB" sz="2800" dirty="0" err="1"/>
              <a:t>např</a:t>
            </a:r>
            <a:r>
              <a:rPr lang="en-GB" sz="2800" dirty="0"/>
              <a:t>. </a:t>
            </a:r>
            <a:r>
              <a:rPr lang="en-GB" sz="2800" dirty="0" err="1"/>
              <a:t>pomocí</a:t>
            </a:r>
            <a:r>
              <a:rPr lang="en-GB" sz="2800" dirty="0"/>
              <a:t> </a:t>
            </a:r>
            <a:r>
              <a:rPr lang="en-GB" sz="2800" dirty="0" err="1"/>
              <a:t>potvrzovacích</a:t>
            </a:r>
            <a:r>
              <a:rPr lang="en-GB" sz="2800" dirty="0"/>
              <a:t> </a:t>
            </a:r>
            <a:r>
              <a:rPr lang="en-GB" sz="2800" dirty="0" err="1"/>
              <a:t>dialogů</a:t>
            </a:r>
            <a:r>
              <a:rPr lang="en-GB" sz="2800" dirty="0"/>
              <a:t> a </a:t>
            </a:r>
            <a:r>
              <a:rPr lang="en-GB" sz="2800" dirty="0" err="1"/>
              <a:t>varování</a:t>
            </a:r>
            <a:r>
              <a:rPr lang="en-GB" sz="2800" dirty="0"/>
              <a:t>. </a:t>
            </a:r>
            <a:endParaRPr lang="cs-CZ" sz="2800" dirty="0"/>
          </a:p>
          <a:p>
            <a:pPr marL="285750" indent="-285750" algn="just">
              <a:buFont typeface="Arial" panose="020B0604020202020204" pitchFamily="34" charset="0"/>
              <a:buChar char="•"/>
            </a:pPr>
            <a:r>
              <a:rPr lang="en-GB" sz="2800" dirty="0"/>
              <a:t>Je </a:t>
            </a:r>
            <a:r>
              <a:rPr lang="en-GB" sz="2800" dirty="0" err="1"/>
              <a:t>vhodné</a:t>
            </a:r>
            <a:r>
              <a:rPr lang="en-GB" sz="2800" dirty="0"/>
              <a:t> </a:t>
            </a:r>
            <a:r>
              <a:rPr lang="en-GB" sz="2800" dirty="0" err="1"/>
              <a:t>upozornit</a:t>
            </a:r>
            <a:r>
              <a:rPr lang="en-GB" sz="2800" dirty="0"/>
              <a:t> </a:t>
            </a:r>
            <a:r>
              <a:rPr lang="en-GB" sz="2800" dirty="0" err="1"/>
              <a:t>uživatele</a:t>
            </a:r>
            <a:r>
              <a:rPr lang="en-GB" sz="2800" dirty="0"/>
              <a:t>, </a:t>
            </a:r>
            <a:r>
              <a:rPr lang="en-GB" sz="2800" dirty="0" err="1"/>
              <a:t>pokud</a:t>
            </a:r>
            <a:r>
              <a:rPr lang="en-GB" sz="2800" dirty="0"/>
              <a:t> </a:t>
            </a:r>
            <a:r>
              <a:rPr lang="en-GB" sz="2800" dirty="0" err="1"/>
              <a:t>zapomene</a:t>
            </a:r>
            <a:r>
              <a:rPr lang="en-GB" sz="2800" dirty="0"/>
              <a:t> </a:t>
            </a:r>
            <a:r>
              <a:rPr lang="en-GB" sz="2800" dirty="0" err="1"/>
              <a:t>vyplnit</a:t>
            </a:r>
            <a:r>
              <a:rPr lang="en-GB" sz="2800" dirty="0"/>
              <a:t> </a:t>
            </a:r>
            <a:r>
              <a:rPr lang="en-GB" sz="2800" dirty="0" err="1"/>
              <a:t>povinné</a:t>
            </a:r>
            <a:r>
              <a:rPr lang="en-GB" sz="2800" dirty="0"/>
              <a:t> </a:t>
            </a:r>
            <a:r>
              <a:rPr lang="en-GB" sz="2800" dirty="0" err="1"/>
              <a:t>položky</a:t>
            </a:r>
            <a:r>
              <a:rPr lang="en-GB" sz="2800" dirty="0"/>
              <a:t> </a:t>
            </a:r>
            <a:r>
              <a:rPr lang="en-GB" sz="2800" dirty="0" err="1"/>
              <a:t>formuláře</a:t>
            </a:r>
            <a:r>
              <a:rPr lang="en-GB" sz="2800" dirty="0"/>
              <a:t>, </a:t>
            </a:r>
            <a:r>
              <a:rPr lang="en-GB" sz="2800" dirty="0" err="1"/>
              <a:t>stejně</a:t>
            </a:r>
            <a:r>
              <a:rPr lang="en-GB" sz="2800" dirty="0"/>
              <a:t> </a:t>
            </a:r>
            <a:r>
              <a:rPr lang="en-GB" sz="2800" dirty="0" err="1"/>
              <a:t>tak</a:t>
            </a:r>
            <a:r>
              <a:rPr lang="en-GB" sz="2800" dirty="0"/>
              <a:t> </a:t>
            </a:r>
            <a:r>
              <a:rPr lang="en-GB" sz="2800" dirty="0" err="1"/>
              <a:t>jako</a:t>
            </a:r>
            <a:r>
              <a:rPr lang="en-GB" sz="2800" dirty="0"/>
              <a:t> </a:t>
            </a:r>
            <a:r>
              <a:rPr lang="en-GB" sz="2800" dirty="0" err="1"/>
              <a:t>zeptat</a:t>
            </a:r>
            <a:r>
              <a:rPr lang="en-GB" sz="2800" dirty="0"/>
              <a:t> se, </a:t>
            </a:r>
            <a:r>
              <a:rPr lang="en-GB" sz="2800" dirty="0" err="1"/>
              <a:t>že</a:t>
            </a:r>
            <a:r>
              <a:rPr lang="en-GB" sz="2800" dirty="0"/>
              <a:t> </a:t>
            </a:r>
            <a:r>
              <a:rPr lang="en-GB" sz="2800" dirty="0" err="1"/>
              <a:t>si</a:t>
            </a:r>
            <a:r>
              <a:rPr lang="en-GB" sz="2800" dirty="0"/>
              <a:t> </a:t>
            </a:r>
            <a:r>
              <a:rPr lang="en-GB" sz="2800" dirty="0" err="1"/>
              <a:t>opravdu</a:t>
            </a:r>
            <a:r>
              <a:rPr lang="en-GB" sz="2800" dirty="0"/>
              <a:t> </a:t>
            </a:r>
            <a:r>
              <a:rPr lang="en-GB" sz="2800" dirty="0" err="1"/>
              <a:t>přeje</a:t>
            </a:r>
            <a:r>
              <a:rPr lang="en-GB" sz="2800" dirty="0"/>
              <a:t> </a:t>
            </a:r>
            <a:r>
              <a:rPr lang="en-GB" sz="2800" dirty="0" err="1"/>
              <a:t>smazat</a:t>
            </a:r>
            <a:r>
              <a:rPr lang="en-GB" sz="2800" dirty="0"/>
              <a:t> </a:t>
            </a:r>
            <a:r>
              <a:rPr lang="en-GB" sz="2800" dirty="0" err="1"/>
              <a:t>vybraný</a:t>
            </a:r>
            <a:r>
              <a:rPr lang="en-GB" sz="2800" dirty="0"/>
              <a:t> </a:t>
            </a:r>
            <a:r>
              <a:rPr lang="en-GB" sz="2800" dirty="0" err="1"/>
              <a:t>adresář</a:t>
            </a:r>
            <a:r>
              <a:rPr lang="en-GB" sz="2800" dirty="0"/>
              <a:t> </a:t>
            </a:r>
            <a:r>
              <a:rPr lang="en-GB" sz="2800" dirty="0" err="1"/>
              <a:t>i</a:t>
            </a:r>
            <a:r>
              <a:rPr lang="en-GB" sz="2800" dirty="0"/>
              <a:t> </a:t>
            </a:r>
            <a:r>
              <a:rPr lang="en-GB" sz="2800" dirty="0" err="1"/>
              <a:t>přesto</a:t>
            </a:r>
            <a:r>
              <a:rPr lang="en-GB" sz="2800" dirty="0"/>
              <a:t>, </a:t>
            </a:r>
            <a:r>
              <a:rPr lang="en-GB" sz="2800" dirty="0" err="1"/>
              <a:t>že</a:t>
            </a:r>
            <a:r>
              <a:rPr lang="en-GB" sz="2800" dirty="0"/>
              <a:t> </a:t>
            </a:r>
            <a:r>
              <a:rPr lang="en-GB" sz="2800" dirty="0" err="1"/>
              <a:t>není</a:t>
            </a:r>
            <a:r>
              <a:rPr lang="en-GB" sz="2800" dirty="0"/>
              <a:t> </a:t>
            </a:r>
            <a:r>
              <a:rPr lang="en-GB" sz="2800" dirty="0" err="1"/>
              <a:t>prázdný</a:t>
            </a:r>
            <a:r>
              <a:rPr lang="en-GB" sz="2800" dirty="0"/>
              <a:t>.</a:t>
            </a:r>
            <a:endParaRPr lang="en-CA" sz="2800" dirty="0"/>
          </a:p>
        </p:txBody>
      </p:sp>
      <p:sp>
        <p:nvSpPr>
          <p:cNvPr id="3" name="Zástupný symbol pro zápatí 2">
            <a:extLst>
              <a:ext uri="{FF2B5EF4-FFF2-40B4-BE49-F238E27FC236}">
                <a16:creationId xmlns:a16="http://schemas.microsoft.com/office/drawing/2014/main" id="{C784CB93-5BFE-4CB9-83AC-FFD4B2515672}"/>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spTree>
    <p:extLst>
      <p:ext uri="{BB962C8B-B14F-4D97-AF65-F5344CB8AC3E}">
        <p14:creationId xmlns:p14="http://schemas.microsoft.com/office/powerpoint/2010/main" val="40429727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2D42B8-EE1D-8C4F-97F3-7AB22D659119}"/>
              </a:ext>
            </a:extLst>
          </p:cNvPr>
          <p:cNvSpPr>
            <a:spLocks noGrp="1"/>
          </p:cNvSpPr>
          <p:nvPr>
            <p:ph type="title"/>
          </p:nvPr>
        </p:nvSpPr>
        <p:spPr/>
        <p:txBody>
          <a:bodyPr/>
          <a:lstStyle/>
          <a:p>
            <a:endParaRPr lang="cs-CZ"/>
          </a:p>
        </p:txBody>
      </p:sp>
      <p:sp>
        <p:nvSpPr>
          <p:cNvPr id="3" name="Zástupný symbol pro zápatí 2">
            <a:extLst>
              <a:ext uri="{FF2B5EF4-FFF2-40B4-BE49-F238E27FC236}">
                <a16:creationId xmlns:a16="http://schemas.microsoft.com/office/drawing/2014/main" id="{FFDFF6B9-65A2-BB32-BA12-DB31EDA7E1B8}"/>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pic>
        <p:nvPicPr>
          <p:cNvPr id="5" name="Obrázek 4">
            <a:extLst>
              <a:ext uri="{FF2B5EF4-FFF2-40B4-BE49-F238E27FC236}">
                <a16:creationId xmlns:a16="http://schemas.microsoft.com/office/drawing/2014/main" id="{B51D483A-40B7-8961-C496-C86F44AF8B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6450" y="1495897"/>
            <a:ext cx="4991100" cy="342900"/>
          </a:xfrm>
          <a:prstGeom prst="rect">
            <a:avLst/>
          </a:prstGeom>
        </p:spPr>
      </p:pic>
      <p:pic>
        <p:nvPicPr>
          <p:cNvPr id="7" name="Obrázek 6">
            <a:extLst>
              <a:ext uri="{FF2B5EF4-FFF2-40B4-BE49-F238E27FC236}">
                <a16:creationId xmlns:a16="http://schemas.microsoft.com/office/drawing/2014/main" id="{F87004E5-0748-9460-C673-EDA1B5EF8F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500" y="2180493"/>
            <a:ext cx="4953000" cy="736600"/>
          </a:xfrm>
          <a:prstGeom prst="rect">
            <a:avLst/>
          </a:prstGeom>
        </p:spPr>
      </p:pic>
      <p:pic>
        <p:nvPicPr>
          <p:cNvPr id="9" name="Obrázek 8">
            <a:extLst>
              <a:ext uri="{FF2B5EF4-FFF2-40B4-BE49-F238E27FC236}">
                <a16:creationId xmlns:a16="http://schemas.microsoft.com/office/drawing/2014/main" id="{C8826428-EC6D-368B-2BF9-2A6BACD481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6650" y="3258789"/>
            <a:ext cx="1790700" cy="457200"/>
          </a:xfrm>
          <a:prstGeom prst="rect">
            <a:avLst/>
          </a:prstGeom>
        </p:spPr>
      </p:pic>
    </p:spTree>
    <p:extLst>
      <p:ext uri="{BB962C8B-B14F-4D97-AF65-F5344CB8AC3E}">
        <p14:creationId xmlns:p14="http://schemas.microsoft.com/office/powerpoint/2010/main" val="8562213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obsah 2"/>
          <p:cNvSpPr txBox="1">
            <a:spLocks/>
          </p:cNvSpPr>
          <p:nvPr/>
        </p:nvSpPr>
        <p:spPr>
          <a:xfrm>
            <a:off x="395536" y="1059582"/>
            <a:ext cx="7848872" cy="29523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altLang="cs-CZ" sz="2000" dirty="0">
              <a:solidFill>
                <a:srgbClr val="002060"/>
              </a:solidFill>
            </a:endParaRPr>
          </a:p>
        </p:txBody>
      </p:sp>
      <p:sp>
        <p:nvSpPr>
          <p:cNvPr id="6" name="Nadpis 5"/>
          <p:cNvSpPr>
            <a:spLocks noGrp="1"/>
          </p:cNvSpPr>
          <p:nvPr>
            <p:ph type="title"/>
          </p:nvPr>
        </p:nvSpPr>
        <p:spPr>
          <a:xfrm>
            <a:off x="179512" y="191839"/>
            <a:ext cx="7776864" cy="507703"/>
          </a:xfrm>
        </p:spPr>
        <p:txBody>
          <a:bodyPr/>
          <a:lstStyle/>
          <a:p>
            <a:r>
              <a:rPr lang="cs-CZ" sz="2000" b="1" dirty="0"/>
              <a:t>NIELSENOVY HEURISTIKY</a:t>
            </a:r>
          </a:p>
        </p:txBody>
      </p:sp>
      <p:sp>
        <p:nvSpPr>
          <p:cNvPr id="2" name="TextovéPole 1"/>
          <p:cNvSpPr txBox="1"/>
          <p:nvPr/>
        </p:nvSpPr>
        <p:spPr>
          <a:xfrm>
            <a:off x="92290" y="894075"/>
            <a:ext cx="8872198" cy="3539430"/>
          </a:xfrm>
          <a:prstGeom prst="rect">
            <a:avLst/>
          </a:prstGeom>
          <a:noFill/>
        </p:spPr>
        <p:txBody>
          <a:bodyPr wrap="square" rtlCol="0">
            <a:spAutoFit/>
          </a:bodyPr>
          <a:lstStyle/>
          <a:p>
            <a:pPr marL="285750" indent="-285750" algn="just">
              <a:buFont typeface="Arial" panose="020B0604020202020204" pitchFamily="34" charset="0"/>
              <a:buChar char="•"/>
            </a:pPr>
            <a:r>
              <a:rPr lang="en-GB" sz="2800" b="1" dirty="0"/>
              <a:t>6) Recognition rather than recall</a:t>
            </a:r>
          </a:p>
          <a:p>
            <a:pPr marL="285750" indent="-285750" algn="just">
              <a:buFont typeface="Arial" panose="020B0604020202020204" pitchFamily="34" charset="0"/>
              <a:buChar char="•"/>
            </a:pPr>
            <a:r>
              <a:rPr lang="en-GB" sz="2800" dirty="0" err="1"/>
              <a:t>Uživatel</a:t>
            </a:r>
            <a:r>
              <a:rPr lang="en-GB" sz="2800" dirty="0"/>
              <a:t> by </a:t>
            </a:r>
            <a:r>
              <a:rPr lang="en-GB" sz="2800" dirty="0" err="1"/>
              <a:t>měl</a:t>
            </a:r>
            <a:r>
              <a:rPr lang="en-GB" sz="2800" dirty="0"/>
              <a:t> </a:t>
            </a:r>
            <a:r>
              <a:rPr lang="en-GB" sz="2800" dirty="0" err="1"/>
              <a:t>být</a:t>
            </a:r>
            <a:r>
              <a:rPr lang="en-GB" sz="2800" dirty="0"/>
              <a:t> </a:t>
            </a:r>
            <a:r>
              <a:rPr lang="en-GB" sz="2800" dirty="0" err="1"/>
              <a:t>při</a:t>
            </a:r>
            <a:r>
              <a:rPr lang="en-GB" sz="2800" dirty="0"/>
              <a:t> </a:t>
            </a:r>
            <a:r>
              <a:rPr lang="en-GB" sz="2800" dirty="0" err="1"/>
              <a:t>používání</a:t>
            </a:r>
            <a:r>
              <a:rPr lang="en-GB" sz="2800" dirty="0"/>
              <a:t> </a:t>
            </a:r>
            <a:r>
              <a:rPr lang="en-GB" sz="2800" dirty="0" err="1"/>
              <a:t>systému</a:t>
            </a:r>
            <a:r>
              <a:rPr lang="en-GB" sz="2800" dirty="0"/>
              <a:t> co </a:t>
            </a:r>
            <a:r>
              <a:rPr lang="en-GB" sz="2800" dirty="0" err="1"/>
              <a:t>nejméně</a:t>
            </a:r>
            <a:r>
              <a:rPr lang="en-GB" sz="2800" dirty="0"/>
              <a:t> </a:t>
            </a:r>
            <a:r>
              <a:rPr lang="en-GB" sz="2800" dirty="0" err="1"/>
              <a:t>kognitivně</a:t>
            </a:r>
            <a:r>
              <a:rPr lang="en-GB" sz="2800" dirty="0"/>
              <a:t> </a:t>
            </a:r>
            <a:r>
              <a:rPr lang="en-GB" sz="2800" dirty="0" err="1"/>
              <a:t>zatížen</a:t>
            </a:r>
            <a:r>
              <a:rPr lang="en-GB" sz="2800" dirty="0"/>
              <a:t>. </a:t>
            </a:r>
            <a:endParaRPr lang="cs-CZ" sz="2800" dirty="0"/>
          </a:p>
          <a:p>
            <a:pPr marL="285750" indent="-285750" algn="just">
              <a:buFont typeface="Arial" panose="020B0604020202020204" pitchFamily="34" charset="0"/>
              <a:buChar char="•"/>
            </a:pPr>
            <a:r>
              <a:rPr lang="en-GB" sz="2800" dirty="0"/>
              <a:t>To </a:t>
            </a:r>
            <a:r>
              <a:rPr lang="en-GB" sz="2800" dirty="0" err="1"/>
              <a:t>zajistíme</a:t>
            </a:r>
            <a:r>
              <a:rPr lang="en-GB" sz="2800" dirty="0"/>
              <a:t> </a:t>
            </a:r>
            <a:r>
              <a:rPr lang="en-GB" sz="2800" dirty="0" err="1"/>
              <a:t>tím</a:t>
            </a:r>
            <a:r>
              <a:rPr lang="en-GB" sz="2800" dirty="0"/>
              <a:t>, </a:t>
            </a:r>
            <a:r>
              <a:rPr lang="en-GB" sz="2800" dirty="0" err="1"/>
              <a:t>že</a:t>
            </a:r>
            <a:r>
              <a:rPr lang="en-GB" sz="2800" dirty="0"/>
              <a:t> </a:t>
            </a:r>
            <a:r>
              <a:rPr lang="en-GB" sz="2800" dirty="0" err="1"/>
              <a:t>bude</a:t>
            </a:r>
            <a:r>
              <a:rPr lang="en-GB" sz="2800" dirty="0"/>
              <a:t> </a:t>
            </a:r>
            <a:r>
              <a:rPr lang="en-GB" sz="2800" dirty="0" err="1"/>
              <a:t>systém</a:t>
            </a:r>
            <a:r>
              <a:rPr lang="en-GB" sz="2800" dirty="0"/>
              <a:t> </a:t>
            </a:r>
            <a:r>
              <a:rPr lang="en-GB" sz="2800" dirty="0" err="1"/>
              <a:t>nabízet</a:t>
            </a:r>
            <a:r>
              <a:rPr lang="en-GB" sz="2800" dirty="0"/>
              <a:t> </a:t>
            </a:r>
            <a:r>
              <a:rPr lang="en-GB" sz="2800" dirty="0" err="1"/>
              <a:t>pouze</a:t>
            </a:r>
            <a:r>
              <a:rPr lang="en-GB" sz="2800" dirty="0"/>
              <a:t> </a:t>
            </a:r>
            <a:r>
              <a:rPr lang="en-GB" sz="2800" dirty="0" err="1"/>
              <a:t>volby</a:t>
            </a:r>
            <a:r>
              <a:rPr lang="en-GB" sz="2800" dirty="0"/>
              <a:t>, </a:t>
            </a:r>
            <a:r>
              <a:rPr lang="en-GB" sz="2800" dirty="0" err="1"/>
              <a:t>které</a:t>
            </a:r>
            <a:r>
              <a:rPr lang="en-GB" sz="2800" dirty="0"/>
              <a:t> </a:t>
            </a:r>
            <a:r>
              <a:rPr lang="en-GB" sz="2800" dirty="0" err="1"/>
              <a:t>lze</a:t>
            </a:r>
            <a:r>
              <a:rPr lang="en-GB" sz="2800" dirty="0"/>
              <a:t> </a:t>
            </a:r>
            <a:r>
              <a:rPr lang="en-GB" sz="2800" dirty="0" err="1"/>
              <a:t>vybrat</a:t>
            </a:r>
            <a:r>
              <a:rPr lang="en-GB" sz="2800" dirty="0"/>
              <a:t> a </a:t>
            </a:r>
            <a:r>
              <a:rPr lang="en-GB" sz="2800" dirty="0" err="1"/>
              <a:t>ostatní</a:t>
            </a:r>
            <a:r>
              <a:rPr lang="en-GB" sz="2800" dirty="0"/>
              <a:t> </a:t>
            </a:r>
            <a:r>
              <a:rPr lang="en-GB" sz="2800" dirty="0" err="1"/>
              <a:t>skryje</a:t>
            </a:r>
            <a:r>
              <a:rPr lang="en-GB" sz="2800" dirty="0"/>
              <a:t>, </a:t>
            </a:r>
            <a:r>
              <a:rPr lang="en-GB" sz="2800" dirty="0" err="1"/>
              <a:t>nebo</a:t>
            </a:r>
            <a:r>
              <a:rPr lang="en-GB" sz="2800" dirty="0"/>
              <a:t> </a:t>
            </a:r>
            <a:r>
              <a:rPr lang="en-GB" sz="2800" dirty="0" err="1"/>
              <a:t>vizuálně</a:t>
            </a:r>
            <a:r>
              <a:rPr lang="en-GB" sz="2800" dirty="0"/>
              <a:t> </a:t>
            </a:r>
            <a:r>
              <a:rPr lang="en-GB" sz="2800" dirty="0" err="1"/>
              <a:t>zneplatní</a:t>
            </a:r>
            <a:r>
              <a:rPr lang="en-GB" sz="2800" dirty="0"/>
              <a:t>. </a:t>
            </a:r>
            <a:endParaRPr lang="cs-CZ" sz="2800" dirty="0"/>
          </a:p>
          <a:p>
            <a:pPr marL="285750" indent="-285750" algn="just">
              <a:buFont typeface="Arial" panose="020B0604020202020204" pitchFamily="34" charset="0"/>
              <a:buChar char="•"/>
            </a:pPr>
            <a:r>
              <a:rPr lang="en-GB" sz="2800" dirty="0" err="1"/>
              <a:t>Dále</a:t>
            </a:r>
            <a:r>
              <a:rPr lang="en-GB" sz="2800" dirty="0"/>
              <a:t> je </a:t>
            </a:r>
            <a:r>
              <a:rPr lang="en-GB" sz="2800" dirty="0" err="1"/>
              <a:t>vhodné</a:t>
            </a:r>
            <a:r>
              <a:rPr lang="en-GB" sz="2800" dirty="0"/>
              <a:t> </a:t>
            </a:r>
            <a:r>
              <a:rPr lang="en-GB" sz="2800" dirty="0" err="1"/>
              <a:t>použití</a:t>
            </a:r>
            <a:r>
              <a:rPr lang="en-GB" sz="2800" dirty="0"/>
              <a:t> </a:t>
            </a:r>
            <a:r>
              <a:rPr lang="en-GB" sz="2800" dirty="0" err="1"/>
              <a:t>drobečkové</a:t>
            </a:r>
            <a:r>
              <a:rPr lang="en-GB" sz="2800" dirty="0"/>
              <a:t> </a:t>
            </a:r>
            <a:r>
              <a:rPr lang="en-GB" sz="2800" dirty="0" err="1"/>
              <a:t>navigace</a:t>
            </a:r>
            <a:r>
              <a:rPr lang="en-GB" sz="2800" dirty="0"/>
              <a:t>, </a:t>
            </a:r>
            <a:r>
              <a:rPr lang="en-GB" sz="2800" dirty="0" err="1"/>
              <a:t>stránkování</a:t>
            </a:r>
            <a:r>
              <a:rPr lang="en-GB" sz="2800" dirty="0"/>
              <a:t>, </a:t>
            </a:r>
            <a:r>
              <a:rPr lang="en-GB" sz="2800" dirty="0" err="1"/>
              <a:t>nebo</a:t>
            </a:r>
            <a:r>
              <a:rPr lang="en-GB" sz="2800" dirty="0"/>
              <a:t> </a:t>
            </a:r>
            <a:r>
              <a:rPr lang="en-GB" sz="2800" dirty="0" err="1"/>
              <a:t>zvýraznění</a:t>
            </a:r>
            <a:r>
              <a:rPr lang="en-GB" sz="2800" dirty="0"/>
              <a:t> </a:t>
            </a:r>
            <a:r>
              <a:rPr lang="en-GB" sz="2800" dirty="0" err="1"/>
              <a:t>pozice</a:t>
            </a:r>
            <a:r>
              <a:rPr lang="en-GB" sz="2800" dirty="0"/>
              <a:t> </a:t>
            </a:r>
            <a:r>
              <a:rPr lang="en-GB" sz="2800" dirty="0" err="1"/>
              <a:t>ve</a:t>
            </a:r>
            <a:r>
              <a:rPr lang="en-GB" sz="2800" dirty="0"/>
              <a:t> </a:t>
            </a:r>
            <a:r>
              <a:rPr lang="en-GB" sz="2800" dirty="0" err="1"/>
              <a:t>stromové</a:t>
            </a:r>
            <a:r>
              <a:rPr lang="en-GB" sz="2800" dirty="0"/>
              <a:t> </a:t>
            </a:r>
            <a:r>
              <a:rPr lang="en-GB" sz="2800" dirty="0" err="1"/>
              <a:t>struktuře</a:t>
            </a:r>
            <a:r>
              <a:rPr lang="en-GB" sz="2800" dirty="0"/>
              <a:t>, aby </a:t>
            </a:r>
            <a:r>
              <a:rPr lang="en-GB" sz="2800" dirty="0" err="1"/>
              <a:t>uživatel</a:t>
            </a:r>
            <a:r>
              <a:rPr lang="en-GB" sz="2800" dirty="0"/>
              <a:t> </a:t>
            </a:r>
            <a:r>
              <a:rPr lang="en-GB" sz="2800" dirty="0" err="1"/>
              <a:t>ihned</a:t>
            </a:r>
            <a:r>
              <a:rPr lang="en-GB" sz="2800" dirty="0"/>
              <a:t> </a:t>
            </a:r>
            <a:r>
              <a:rPr lang="en-GB" sz="2800" dirty="0" err="1"/>
              <a:t>viděl</a:t>
            </a:r>
            <a:r>
              <a:rPr lang="en-GB" sz="2800" dirty="0"/>
              <a:t> </a:t>
            </a:r>
            <a:r>
              <a:rPr lang="en-GB" sz="2800" dirty="0" err="1"/>
              <a:t>jeho</a:t>
            </a:r>
            <a:r>
              <a:rPr lang="en-GB" sz="2800" dirty="0"/>
              <a:t> </a:t>
            </a:r>
            <a:r>
              <a:rPr lang="en-GB" sz="2800" dirty="0" err="1"/>
              <a:t>aktuální</a:t>
            </a:r>
            <a:r>
              <a:rPr lang="en-GB" sz="2800" dirty="0"/>
              <a:t> </a:t>
            </a:r>
            <a:r>
              <a:rPr lang="en-GB" sz="2800" dirty="0" err="1"/>
              <a:t>pozici</a:t>
            </a:r>
            <a:r>
              <a:rPr lang="en-GB" sz="2800" dirty="0"/>
              <a:t> v </a:t>
            </a:r>
            <a:r>
              <a:rPr lang="en-GB" sz="2800" dirty="0" err="1"/>
              <a:t>systému</a:t>
            </a:r>
            <a:r>
              <a:rPr lang="en-GB" sz="2800" dirty="0"/>
              <a:t>.</a:t>
            </a:r>
            <a:endParaRPr lang="en-CA" sz="2800" dirty="0"/>
          </a:p>
        </p:txBody>
      </p:sp>
      <p:sp>
        <p:nvSpPr>
          <p:cNvPr id="3" name="Zástupný symbol pro zápatí 2">
            <a:extLst>
              <a:ext uri="{FF2B5EF4-FFF2-40B4-BE49-F238E27FC236}">
                <a16:creationId xmlns:a16="http://schemas.microsoft.com/office/drawing/2014/main" id="{C784CB93-5BFE-4CB9-83AC-FFD4B2515672}"/>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spTree>
    <p:extLst>
      <p:ext uri="{BB962C8B-B14F-4D97-AF65-F5344CB8AC3E}">
        <p14:creationId xmlns:p14="http://schemas.microsoft.com/office/powerpoint/2010/main" val="2600344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9463D29-8F23-0DC8-3DB6-31E6DF3D3D0F}"/>
              </a:ext>
            </a:extLst>
          </p:cNvPr>
          <p:cNvSpPr>
            <a:spLocks noGrp="1"/>
          </p:cNvSpPr>
          <p:nvPr>
            <p:ph type="title"/>
          </p:nvPr>
        </p:nvSpPr>
        <p:spPr/>
        <p:txBody>
          <a:bodyPr/>
          <a:lstStyle/>
          <a:p>
            <a:endParaRPr lang="cs-CZ"/>
          </a:p>
        </p:txBody>
      </p:sp>
      <p:sp>
        <p:nvSpPr>
          <p:cNvPr id="3" name="Zástupný symbol pro zápatí 2">
            <a:extLst>
              <a:ext uri="{FF2B5EF4-FFF2-40B4-BE49-F238E27FC236}">
                <a16:creationId xmlns:a16="http://schemas.microsoft.com/office/drawing/2014/main" id="{AAD411A4-8F76-451A-6C64-C642B841FF72}"/>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pic>
        <p:nvPicPr>
          <p:cNvPr id="2052" name="Picture 4">
            <a:extLst>
              <a:ext uri="{FF2B5EF4-FFF2-40B4-BE49-F238E27FC236}">
                <a16:creationId xmlns:a16="http://schemas.microsoft.com/office/drawing/2014/main" id="{99EA1A4E-CB71-DE6D-C4CA-2E5AFD1029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3" y="-164553"/>
            <a:ext cx="9152723" cy="546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1479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1839"/>
            <a:ext cx="7776864" cy="507703"/>
          </a:xfrm>
        </p:spPr>
        <p:txBody>
          <a:bodyPr/>
          <a:lstStyle/>
          <a:p>
            <a:r>
              <a:rPr lang="cs-CZ" sz="2000" b="1" dirty="0"/>
              <a:t>NIELSENOVY HEURISTIKY</a:t>
            </a:r>
          </a:p>
        </p:txBody>
      </p:sp>
      <p:sp>
        <p:nvSpPr>
          <p:cNvPr id="2" name="TextovéPole 1"/>
          <p:cNvSpPr txBox="1"/>
          <p:nvPr/>
        </p:nvSpPr>
        <p:spPr>
          <a:xfrm>
            <a:off x="92290" y="894075"/>
            <a:ext cx="8152118" cy="3108543"/>
          </a:xfrm>
          <a:prstGeom prst="rect">
            <a:avLst/>
          </a:prstGeom>
          <a:noFill/>
        </p:spPr>
        <p:txBody>
          <a:bodyPr wrap="square" rtlCol="0">
            <a:spAutoFit/>
          </a:bodyPr>
          <a:lstStyle/>
          <a:p>
            <a:pPr marL="285750" indent="-285750" algn="just">
              <a:buFont typeface="Arial" panose="020B0604020202020204" pitchFamily="34" charset="0"/>
              <a:buChar char="•"/>
            </a:pPr>
            <a:r>
              <a:rPr lang="en-GB" sz="2800" b="1" dirty="0"/>
              <a:t>7) Flexibility and efficiency of use</a:t>
            </a:r>
          </a:p>
          <a:p>
            <a:pPr marL="285750" indent="-285750" algn="just">
              <a:buFont typeface="Arial" panose="020B0604020202020204" pitchFamily="34" charset="0"/>
              <a:buChar char="•"/>
            </a:pPr>
            <a:r>
              <a:rPr lang="en-GB" sz="2800" dirty="0" err="1"/>
              <a:t>Systém</a:t>
            </a:r>
            <a:r>
              <a:rPr lang="en-GB" sz="2800" dirty="0"/>
              <a:t> </a:t>
            </a:r>
            <a:r>
              <a:rPr lang="en-GB" sz="2800" dirty="0" err="1"/>
              <a:t>musí</a:t>
            </a:r>
            <a:r>
              <a:rPr lang="en-GB" sz="2800" dirty="0"/>
              <a:t> </a:t>
            </a:r>
            <a:r>
              <a:rPr lang="en-GB" sz="2800" dirty="0" err="1"/>
              <a:t>být</a:t>
            </a:r>
            <a:r>
              <a:rPr lang="en-GB" sz="2800" dirty="0"/>
              <a:t> </a:t>
            </a:r>
            <a:r>
              <a:rPr lang="en-GB" sz="2800" dirty="0" err="1"/>
              <a:t>efektivní</a:t>
            </a:r>
            <a:r>
              <a:rPr lang="en-GB" sz="2800" dirty="0"/>
              <a:t> a </a:t>
            </a:r>
            <a:r>
              <a:rPr lang="en-GB" sz="2800" dirty="0" err="1"/>
              <a:t>jednoduchý</a:t>
            </a:r>
            <a:r>
              <a:rPr lang="en-GB" sz="2800" dirty="0"/>
              <a:t> pro </a:t>
            </a:r>
            <a:r>
              <a:rPr lang="en-GB" sz="2800" dirty="0" err="1"/>
              <a:t>použítí</a:t>
            </a:r>
            <a:r>
              <a:rPr lang="en-GB" sz="2800" dirty="0"/>
              <a:t>. </a:t>
            </a:r>
            <a:endParaRPr lang="cs-CZ" sz="2800" dirty="0"/>
          </a:p>
          <a:p>
            <a:pPr marL="285750" indent="-285750" algn="just">
              <a:buFont typeface="Arial" panose="020B0604020202020204" pitchFamily="34" charset="0"/>
              <a:buChar char="•"/>
            </a:pPr>
            <a:r>
              <a:rPr lang="en-GB" sz="2800" dirty="0" err="1"/>
              <a:t>Zároveň</a:t>
            </a:r>
            <a:r>
              <a:rPr lang="en-GB" sz="2800" dirty="0"/>
              <a:t> </a:t>
            </a:r>
            <a:r>
              <a:rPr lang="en-GB" sz="2800" dirty="0" err="1"/>
              <a:t>však</a:t>
            </a:r>
            <a:r>
              <a:rPr lang="en-GB" sz="2800" dirty="0"/>
              <a:t> </a:t>
            </a:r>
            <a:r>
              <a:rPr lang="en-GB" sz="2800" dirty="0" err="1"/>
              <a:t>musí</a:t>
            </a:r>
            <a:r>
              <a:rPr lang="en-GB" sz="2800" dirty="0"/>
              <a:t> </a:t>
            </a:r>
            <a:r>
              <a:rPr lang="en-GB" sz="2800" dirty="0" err="1"/>
              <a:t>poskytovat</a:t>
            </a:r>
            <a:r>
              <a:rPr lang="en-GB" sz="2800" dirty="0"/>
              <a:t> </a:t>
            </a:r>
            <a:r>
              <a:rPr lang="en-GB" sz="2800" dirty="0" err="1"/>
              <a:t>i</a:t>
            </a:r>
            <a:r>
              <a:rPr lang="en-GB" sz="2800" dirty="0"/>
              <a:t> </a:t>
            </a:r>
            <a:r>
              <a:rPr lang="en-GB" sz="2800" dirty="0" err="1"/>
              <a:t>dostatečný</a:t>
            </a:r>
            <a:r>
              <a:rPr lang="en-GB" sz="2800" dirty="0"/>
              <a:t> </a:t>
            </a:r>
            <a:r>
              <a:rPr lang="en-GB" sz="2800" dirty="0" err="1"/>
              <a:t>počet</a:t>
            </a:r>
            <a:r>
              <a:rPr lang="en-GB" sz="2800" dirty="0"/>
              <a:t> </a:t>
            </a:r>
            <a:r>
              <a:rPr lang="en-GB" sz="2800" dirty="0" err="1"/>
              <a:t>voleb</a:t>
            </a:r>
            <a:r>
              <a:rPr lang="en-GB" sz="2800" dirty="0"/>
              <a:t>, </a:t>
            </a:r>
            <a:r>
              <a:rPr lang="en-GB" sz="2800" dirty="0" err="1"/>
              <a:t>které</a:t>
            </a:r>
            <a:r>
              <a:rPr lang="en-GB" sz="2800" dirty="0"/>
              <a:t> </a:t>
            </a:r>
            <a:r>
              <a:rPr lang="en-GB" sz="2800" dirty="0" err="1"/>
              <a:t>využijí</a:t>
            </a:r>
            <a:r>
              <a:rPr lang="en-GB" sz="2800" dirty="0"/>
              <a:t> </a:t>
            </a:r>
            <a:r>
              <a:rPr lang="en-GB" sz="2800" dirty="0" err="1"/>
              <a:t>hlavně</a:t>
            </a:r>
            <a:r>
              <a:rPr lang="en-GB" sz="2800" dirty="0"/>
              <a:t> </a:t>
            </a:r>
            <a:r>
              <a:rPr lang="en-GB" sz="2800" dirty="0" err="1"/>
              <a:t>pokročilí</a:t>
            </a:r>
            <a:r>
              <a:rPr lang="en-GB" sz="2800" dirty="0"/>
              <a:t> </a:t>
            </a:r>
            <a:r>
              <a:rPr lang="en-GB" sz="2800" dirty="0" err="1"/>
              <a:t>uživatelé</a:t>
            </a:r>
            <a:r>
              <a:rPr lang="en-GB" sz="2800" dirty="0"/>
              <a:t>. </a:t>
            </a:r>
            <a:endParaRPr lang="cs-CZ" sz="2800" dirty="0"/>
          </a:p>
          <a:p>
            <a:pPr marL="285750" indent="-285750" algn="just">
              <a:buFont typeface="Arial" panose="020B0604020202020204" pitchFamily="34" charset="0"/>
              <a:buChar char="•"/>
            </a:pPr>
            <a:r>
              <a:rPr lang="en-GB" sz="2800" dirty="0"/>
              <a:t>V </a:t>
            </a:r>
            <a:r>
              <a:rPr lang="en-GB" sz="2800" dirty="0" err="1"/>
              <a:t>rámci</a:t>
            </a:r>
            <a:r>
              <a:rPr lang="en-GB" sz="2800" dirty="0"/>
              <a:t> </a:t>
            </a:r>
            <a:r>
              <a:rPr lang="en-GB" sz="2800" dirty="0" err="1"/>
              <a:t>možností</a:t>
            </a:r>
            <a:r>
              <a:rPr lang="en-GB" sz="2800" dirty="0"/>
              <a:t> je </a:t>
            </a:r>
            <a:r>
              <a:rPr lang="en-GB" sz="2800" dirty="0" err="1"/>
              <a:t>také</a:t>
            </a:r>
            <a:r>
              <a:rPr lang="en-GB" sz="2800" dirty="0"/>
              <a:t> </a:t>
            </a:r>
            <a:r>
              <a:rPr lang="en-GB" sz="2800" dirty="0" err="1"/>
              <a:t>vhodné</a:t>
            </a:r>
            <a:r>
              <a:rPr lang="en-GB" sz="2800" dirty="0"/>
              <a:t> </a:t>
            </a:r>
            <a:r>
              <a:rPr lang="en-GB" sz="2800" dirty="0" err="1"/>
              <a:t>poskytovat</a:t>
            </a:r>
            <a:r>
              <a:rPr lang="en-GB" sz="2800" dirty="0"/>
              <a:t> </a:t>
            </a:r>
            <a:r>
              <a:rPr lang="en-GB" sz="2800" dirty="0" err="1"/>
              <a:t>uživatelům</a:t>
            </a:r>
            <a:r>
              <a:rPr lang="en-GB" sz="2800" dirty="0"/>
              <a:t> </a:t>
            </a:r>
            <a:r>
              <a:rPr lang="en-GB" sz="2800" dirty="0" err="1"/>
              <a:t>klávesové</a:t>
            </a:r>
            <a:r>
              <a:rPr lang="en-GB" sz="2800" dirty="0"/>
              <a:t> </a:t>
            </a:r>
            <a:r>
              <a:rPr lang="en-GB" sz="2800" dirty="0" err="1"/>
              <a:t>zkratky</a:t>
            </a:r>
            <a:r>
              <a:rPr lang="en-GB" sz="2800" dirty="0"/>
              <a:t> </a:t>
            </a:r>
            <a:r>
              <a:rPr lang="en-GB" sz="2800" dirty="0" err="1"/>
              <a:t>anebo</a:t>
            </a:r>
            <a:r>
              <a:rPr lang="en-GB" sz="2800" dirty="0"/>
              <a:t> </a:t>
            </a:r>
            <a:r>
              <a:rPr lang="en-GB" sz="2800" dirty="0" err="1"/>
              <a:t>funkce</a:t>
            </a:r>
            <a:r>
              <a:rPr lang="en-GB" sz="2800" dirty="0"/>
              <a:t> </a:t>
            </a:r>
            <a:r>
              <a:rPr lang="en-GB" sz="2800" dirty="0" err="1"/>
              <a:t>automatického</a:t>
            </a:r>
            <a:r>
              <a:rPr lang="en-GB" sz="2800" dirty="0"/>
              <a:t> </a:t>
            </a:r>
            <a:r>
              <a:rPr lang="en-GB" sz="2800" dirty="0" err="1"/>
              <a:t>doplňování</a:t>
            </a:r>
            <a:r>
              <a:rPr lang="en-GB" sz="2800" dirty="0"/>
              <a:t> </a:t>
            </a:r>
            <a:r>
              <a:rPr lang="en-GB" sz="2800" dirty="0" err="1"/>
              <a:t>vstupních</a:t>
            </a:r>
            <a:r>
              <a:rPr lang="en-GB" sz="2800" dirty="0"/>
              <a:t> </a:t>
            </a:r>
            <a:r>
              <a:rPr lang="en-GB" sz="2800" dirty="0" err="1"/>
              <a:t>polí</a:t>
            </a:r>
            <a:r>
              <a:rPr lang="en-GB" sz="2800" dirty="0"/>
              <a:t>.</a:t>
            </a:r>
            <a:endParaRPr lang="en-CA" sz="2800" dirty="0"/>
          </a:p>
        </p:txBody>
      </p:sp>
      <p:sp>
        <p:nvSpPr>
          <p:cNvPr id="3" name="Zástupný symbol pro zápatí 2">
            <a:extLst>
              <a:ext uri="{FF2B5EF4-FFF2-40B4-BE49-F238E27FC236}">
                <a16:creationId xmlns:a16="http://schemas.microsoft.com/office/drawing/2014/main" id="{C784CB93-5BFE-4CB9-83AC-FFD4B2515672}"/>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spTree>
    <p:extLst>
      <p:ext uri="{BB962C8B-B14F-4D97-AF65-F5344CB8AC3E}">
        <p14:creationId xmlns:p14="http://schemas.microsoft.com/office/powerpoint/2010/main" val="26560675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F49484C-6787-9454-423F-2BD1E36EA8E1}"/>
              </a:ext>
            </a:extLst>
          </p:cNvPr>
          <p:cNvSpPr>
            <a:spLocks noGrp="1"/>
          </p:cNvSpPr>
          <p:nvPr>
            <p:ph type="title"/>
          </p:nvPr>
        </p:nvSpPr>
        <p:spPr/>
        <p:txBody>
          <a:bodyPr/>
          <a:lstStyle/>
          <a:p>
            <a:endParaRPr lang="cs-CZ"/>
          </a:p>
        </p:txBody>
      </p:sp>
      <p:sp>
        <p:nvSpPr>
          <p:cNvPr id="3" name="Zástupný symbol pro zápatí 2">
            <a:extLst>
              <a:ext uri="{FF2B5EF4-FFF2-40B4-BE49-F238E27FC236}">
                <a16:creationId xmlns:a16="http://schemas.microsoft.com/office/drawing/2014/main" id="{66EFED33-9547-17A7-7905-6E03D35BED22}"/>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pic>
        <p:nvPicPr>
          <p:cNvPr id="3076" name="Picture 4" descr="How to copy and paste on Mac - Apple Support">
            <a:extLst>
              <a:ext uri="{FF2B5EF4-FFF2-40B4-BE49-F238E27FC236}">
                <a16:creationId xmlns:a16="http://schemas.microsoft.com/office/drawing/2014/main" id="{942AD520-F5BF-52DB-CF52-8292308F83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3700" y="1555750"/>
            <a:ext cx="5816600" cy="203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9350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1839"/>
            <a:ext cx="7776864" cy="507703"/>
          </a:xfrm>
        </p:spPr>
        <p:txBody>
          <a:bodyPr/>
          <a:lstStyle/>
          <a:p>
            <a:r>
              <a:rPr lang="cs-CZ" sz="2000" b="1" dirty="0"/>
              <a:t>NIELSENOVY HEURISTIKY</a:t>
            </a:r>
          </a:p>
        </p:txBody>
      </p:sp>
      <p:sp>
        <p:nvSpPr>
          <p:cNvPr id="2" name="TextovéPole 1"/>
          <p:cNvSpPr txBox="1"/>
          <p:nvPr/>
        </p:nvSpPr>
        <p:spPr>
          <a:xfrm>
            <a:off x="92290" y="894075"/>
            <a:ext cx="8152118" cy="3108543"/>
          </a:xfrm>
          <a:prstGeom prst="rect">
            <a:avLst/>
          </a:prstGeom>
          <a:noFill/>
        </p:spPr>
        <p:txBody>
          <a:bodyPr wrap="square" rtlCol="0">
            <a:spAutoFit/>
          </a:bodyPr>
          <a:lstStyle/>
          <a:p>
            <a:pPr marL="285750" indent="-285750" algn="just">
              <a:buFont typeface="Arial" panose="020B0604020202020204" pitchFamily="34" charset="0"/>
              <a:buChar char="•"/>
            </a:pPr>
            <a:r>
              <a:rPr lang="en-GB" sz="2800" b="1" dirty="0"/>
              <a:t>8) Aesthetic and minimalist design</a:t>
            </a:r>
          </a:p>
          <a:p>
            <a:pPr marL="285750" indent="-285750" algn="just">
              <a:buFont typeface="Arial" panose="020B0604020202020204" pitchFamily="34" charset="0"/>
              <a:buChar char="•"/>
            </a:pPr>
            <a:r>
              <a:rPr lang="en-GB" sz="2800" dirty="0" err="1"/>
              <a:t>Systém</a:t>
            </a:r>
            <a:r>
              <a:rPr lang="en-GB" sz="2800" dirty="0"/>
              <a:t> by </a:t>
            </a:r>
            <a:r>
              <a:rPr lang="en-GB" sz="2800" dirty="0" err="1"/>
              <a:t>měl</a:t>
            </a:r>
            <a:r>
              <a:rPr lang="en-GB" sz="2800" dirty="0"/>
              <a:t> </a:t>
            </a:r>
            <a:r>
              <a:rPr lang="en-GB" sz="2800" dirty="0" err="1"/>
              <a:t>zobrazovat</a:t>
            </a:r>
            <a:r>
              <a:rPr lang="en-GB" sz="2800" dirty="0"/>
              <a:t> co </a:t>
            </a:r>
            <a:r>
              <a:rPr lang="en-GB" sz="2800" dirty="0" err="1"/>
              <a:t>nejméně</a:t>
            </a:r>
            <a:r>
              <a:rPr lang="en-GB" sz="2800" dirty="0"/>
              <a:t> </a:t>
            </a:r>
            <a:r>
              <a:rPr lang="en-GB" sz="2800" dirty="0" err="1"/>
              <a:t>informací</a:t>
            </a:r>
            <a:r>
              <a:rPr lang="en-GB" sz="2800" dirty="0"/>
              <a:t> a </a:t>
            </a:r>
            <a:r>
              <a:rPr lang="en-GB" sz="2800" dirty="0" err="1"/>
              <a:t>voleb</a:t>
            </a:r>
            <a:r>
              <a:rPr lang="en-GB" sz="2800" dirty="0"/>
              <a:t>, </a:t>
            </a:r>
            <a:r>
              <a:rPr lang="en-GB" sz="2800" dirty="0" err="1"/>
              <a:t>tak</a:t>
            </a:r>
            <a:r>
              <a:rPr lang="en-GB" sz="2800" dirty="0"/>
              <a:t> aby </a:t>
            </a:r>
            <a:r>
              <a:rPr lang="en-GB" sz="2800" dirty="0" err="1"/>
              <a:t>práce</a:t>
            </a:r>
            <a:r>
              <a:rPr lang="en-GB" sz="2800" dirty="0"/>
              <a:t> v </a:t>
            </a:r>
            <a:r>
              <a:rPr lang="en-GB" sz="2800" dirty="0" err="1"/>
              <a:t>něm</a:t>
            </a:r>
            <a:r>
              <a:rPr lang="en-GB" sz="2800" dirty="0"/>
              <a:t> </a:t>
            </a:r>
            <a:r>
              <a:rPr lang="en-GB" sz="2800" dirty="0" err="1"/>
              <a:t>byla</a:t>
            </a:r>
            <a:r>
              <a:rPr lang="en-GB" sz="2800" dirty="0"/>
              <a:t> co </a:t>
            </a:r>
            <a:r>
              <a:rPr lang="en-GB" sz="2800" dirty="0" err="1"/>
              <a:t>nejrychlejší</a:t>
            </a:r>
            <a:r>
              <a:rPr lang="en-GB" sz="2800" dirty="0"/>
              <a:t>, </a:t>
            </a:r>
            <a:r>
              <a:rPr lang="en-GB" sz="2800" dirty="0" err="1"/>
              <a:t>přehledná</a:t>
            </a:r>
            <a:r>
              <a:rPr lang="en-GB" sz="2800" dirty="0"/>
              <a:t>, a </a:t>
            </a:r>
            <a:r>
              <a:rPr lang="en-GB" sz="2800" dirty="0" err="1"/>
              <a:t>uživatel</a:t>
            </a:r>
            <a:r>
              <a:rPr lang="en-GB" sz="2800" dirty="0"/>
              <a:t> </a:t>
            </a:r>
            <a:r>
              <a:rPr lang="en-GB" sz="2800" dirty="0" err="1"/>
              <a:t>musel</a:t>
            </a:r>
            <a:r>
              <a:rPr lang="en-GB" sz="2800" dirty="0"/>
              <a:t> co </a:t>
            </a:r>
            <a:r>
              <a:rPr lang="en-GB" sz="2800" dirty="0" err="1"/>
              <a:t>nejméně</a:t>
            </a:r>
            <a:r>
              <a:rPr lang="en-GB" sz="2800" dirty="0"/>
              <a:t> </a:t>
            </a:r>
            <a:r>
              <a:rPr lang="en-GB" sz="2800" dirty="0" err="1"/>
              <a:t>přemýšlet</a:t>
            </a:r>
            <a:r>
              <a:rPr lang="en-GB" sz="2800" dirty="0"/>
              <a:t>. </a:t>
            </a:r>
            <a:endParaRPr lang="cs-CZ" sz="2800" dirty="0"/>
          </a:p>
          <a:p>
            <a:pPr marL="285750" indent="-285750" algn="just">
              <a:buFont typeface="Arial" panose="020B0604020202020204" pitchFamily="34" charset="0"/>
              <a:buChar char="•"/>
            </a:pPr>
            <a:r>
              <a:rPr lang="en-GB" sz="2800" dirty="0" err="1"/>
              <a:t>Položky</a:t>
            </a:r>
            <a:r>
              <a:rPr lang="en-GB" sz="2800" dirty="0"/>
              <a:t> a </a:t>
            </a:r>
            <a:r>
              <a:rPr lang="en-GB" sz="2800" dirty="0" err="1"/>
              <a:t>volby</a:t>
            </a:r>
            <a:r>
              <a:rPr lang="en-GB" sz="2800" dirty="0"/>
              <a:t>, </a:t>
            </a:r>
            <a:r>
              <a:rPr lang="en-GB" sz="2800" dirty="0" err="1"/>
              <a:t>které</a:t>
            </a:r>
            <a:r>
              <a:rPr lang="en-GB" sz="2800" dirty="0"/>
              <a:t> </a:t>
            </a:r>
            <a:r>
              <a:rPr lang="en-GB" sz="2800" dirty="0" err="1"/>
              <a:t>nejsou</a:t>
            </a:r>
            <a:r>
              <a:rPr lang="en-GB" sz="2800" dirty="0"/>
              <a:t> </a:t>
            </a:r>
            <a:r>
              <a:rPr lang="en-GB" sz="2800" dirty="0" err="1"/>
              <a:t>často</a:t>
            </a:r>
            <a:r>
              <a:rPr lang="en-GB" sz="2800" dirty="0"/>
              <a:t> </a:t>
            </a:r>
            <a:r>
              <a:rPr lang="en-GB" sz="2800" dirty="0" err="1"/>
              <a:t>využívány</a:t>
            </a:r>
            <a:r>
              <a:rPr lang="en-GB" sz="2800" dirty="0"/>
              <a:t>, </a:t>
            </a:r>
            <a:r>
              <a:rPr lang="en-GB" sz="2800" dirty="0" err="1"/>
              <a:t>není</a:t>
            </a:r>
            <a:r>
              <a:rPr lang="en-GB" sz="2800" dirty="0"/>
              <a:t> </a:t>
            </a:r>
            <a:r>
              <a:rPr lang="en-GB" sz="2800" dirty="0" err="1"/>
              <a:t>vhodné</a:t>
            </a:r>
            <a:r>
              <a:rPr lang="en-GB" sz="2800" dirty="0"/>
              <a:t> </a:t>
            </a:r>
            <a:r>
              <a:rPr lang="en-GB" sz="2800" dirty="0" err="1"/>
              <a:t>umísťovat</a:t>
            </a:r>
            <a:r>
              <a:rPr lang="en-GB" sz="2800" dirty="0"/>
              <a:t> </a:t>
            </a:r>
            <a:r>
              <a:rPr lang="en-GB" sz="2800" dirty="0" err="1"/>
              <a:t>přímo</a:t>
            </a:r>
            <a:r>
              <a:rPr lang="en-GB" sz="2800" dirty="0"/>
              <a:t> </a:t>
            </a:r>
            <a:r>
              <a:rPr lang="en-GB" sz="2800" dirty="0" err="1"/>
              <a:t>na</a:t>
            </a:r>
            <a:r>
              <a:rPr lang="en-GB" sz="2800" dirty="0"/>
              <a:t> </a:t>
            </a:r>
            <a:r>
              <a:rPr lang="en-GB" sz="2800" dirty="0" err="1"/>
              <a:t>běžně</a:t>
            </a:r>
            <a:r>
              <a:rPr lang="en-GB" sz="2800" dirty="0"/>
              <a:t> </a:t>
            </a:r>
            <a:r>
              <a:rPr lang="en-GB" sz="2800" dirty="0" err="1"/>
              <a:t>používané</a:t>
            </a:r>
            <a:r>
              <a:rPr lang="en-GB" sz="2800" dirty="0"/>
              <a:t> </a:t>
            </a:r>
            <a:r>
              <a:rPr lang="en-GB" sz="2800" dirty="0" err="1"/>
              <a:t>obrazovky</a:t>
            </a:r>
            <a:r>
              <a:rPr lang="en-GB" sz="2800" dirty="0"/>
              <a:t>.</a:t>
            </a:r>
            <a:endParaRPr lang="en-CA" sz="2800" dirty="0"/>
          </a:p>
        </p:txBody>
      </p:sp>
      <p:sp>
        <p:nvSpPr>
          <p:cNvPr id="3" name="Zástupný symbol pro zápatí 2">
            <a:extLst>
              <a:ext uri="{FF2B5EF4-FFF2-40B4-BE49-F238E27FC236}">
                <a16:creationId xmlns:a16="http://schemas.microsoft.com/office/drawing/2014/main" id="{C784CB93-5BFE-4CB9-83AC-FFD4B2515672}"/>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spTree>
    <p:extLst>
      <p:ext uri="{BB962C8B-B14F-4D97-AF65-F5344CB8AC3E}">
        <p14:creationId xmlns:p14="http://schemas.microsoft.com/office/powerpoint/2010/main" val="626581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B0611B-02B3-1822-4ED1-2A1FAB1F9C95}"/>
              </a:ext>
            </a:extLst>
          </p:cNvPr>
          <p:cNvSpPr>
            <a:spLocks noGrp="1"/>
          </p:cNvSpPr>
          <p:nvPr>
            <p:ph type="title"/>
          </p:nvPr>
        </p:nvSpPr>
        <p:spPr/>
        <p:txBody>
          <a:bodyPr/>
          <a:lstStyle/>
          <a:p>
            <a:endParaRPr lang="cs-CZ"/>
          </a:p>
        </p:txBody>
      </p:sp>
      <p:sp>
        <p:nvSpPr>
          <p:cNvPr id="3" name="Zástupný symbol pro zápatí 2">
            <a:extLst>
              <a:ext uri="{FF2B5EF4-FFF2-40B4-BE49-F238E27FC236}">
                <a16:creationId xmlns:a16="http://schemas.microsoft.com/office/drawing/2014/main" id="{02A719F3-3680-2690-E1A7-DDBF54CE9E90}"/>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pic>
        <p:nvPicPr>
          <p:cNvPr id="7" name="Obrázek 6" descr="Obsah obrázku text&#10;&#10;Popis byl vytvořen automaticky">
            <a:extLst>
              <a:ext uri="{FF2B5EF4-FFF2-40B4-BE49-F238E27FC236}">
                <a16:creationId xmlns:a16="http://schemas.microsoft.com/office/drawing/2014/main" id="{FDD47472-5D0A-F8E6-16F6-E8BA5B424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4350" y="806450"/>
            <a:ext cx="3035300" cy="3530600"/>
          </a:xfrm>
          <a:prstGeom prst="rect">
            <a:avLst/>
          </a:prstGeom>
        </p:spPr>
      </p:pic>
    </p:spTree>
    <p:extLst>
      <p:ext uri="{BB962C8B-B14F-4D97-AF65-F5344CB8AC3E}">
        <p14:creationId xmlns:p14="http://schemas.microsoft.com/office/powerpoint/2010/main" val="3128850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1839"/>
            <a:ext cx="7776864" cy="507703"/>
          </a:xfrm>
        </p:spPr>
        <p:txBody>
          <a:bodyPr/>
          <a:lstStyle/>
          <a:p>
            <a:r>
              <a:rPr lang="cs-CZ" sz="2000" b="1" dirty="0"/>
              <a:t>NIELSENOVY HEURISTIKY</a:t>
            </a:r>
          </a:p>
        </p:txBody>
      </p:sp>
      <p:sp>
        <p:nvSpPr>
          <p:cNvPr id="2" name="TextovéPole 1"/>
          <p:cNvSpPr txBox="1"/>
          <p:nvPr/>
        </p:nvSpPr>
        <p:spPr>
          <a:xfrm>
            <a:off x="92290" y="894075"/>
            <a:ext cx="8152118" cy="3108543"/>
          </a:xfrm>
          <a:prstGeom prst="rect">
            <a:avLst/>
          </a:prstGeom>
          <a:noFill/>
        </p:spPr>
        <p:txBody>
          <a:bodyPr wrap="square" rtlCol="0">
            <a:spAutoFit/>
          </a:bodyPr>
          <a:lstStyle/>
          <a:p>
            <a:pPr marL="285750" indent="-285750" algn="just">
              <a:buFont typeface="Arial" panose="020B0604020202020204" pitchFamily="34" charset="0"/>
              <a:buChar char="•"/>
            </a:pPr>
            <a:r>
              <a:rPr lang="en-GB" sz="2800" b="1" dirty="0"/>
              <a:t>9) Help users recognize, diagnose, and recover from errors</a:t>
            </a:r>
          </a:p>
          <a:p>
            <a:pPr marL="285750" indent="-285750" algn="just">
              <a:buFont typeface="Arial" panose="020B0604020202020204" pitchFamily="34" charset="0"/>
              <a:buChar char="•"/>
            </a:pPr>
            <a:r>
              <a:rPr lang="en-GB" sz="2800" dirty="0" err="1"/>
              <a:t>Systém</a:t>
            </a:r>
            <a:r>
              <a:rPr lang="en-GB" sz="2800" dirty="0"/>
              <a:t> by </a:t>
            </a:r>
            <a:r>
              <a:rPr lang="en-GB" sz="2800" dirty="0" err="1"/>
              <a:t>měl</a:t>
            </a:r>
            <a:r>
              <a:rPr lang="en-GB" sz="2800" dirty="0"/>
              <a:t> </a:t>
            </a:r>
            <a:r>
              <a:rPr lang="en-GB" sz="2800" dirty="0" err="1"/>
              <a:t>uživateli</a:t>
            </a:r>
            <a:r>
              <a:rPr lang="en-GB" sz="2800" dirty="0"/>
              <a:t> </a:t>
            </a:r>
            <a:r>
              <a:rPr lang="en-GB" sz="2800" dirty="0" err="1"/>
              <a:t>poskytovat</a:t>
            </a:r>
            <a:r>
              <a:rPr lang="en-GB" sz="2800" dirty="0"/>
              <a:t> </a:t>
            </a:r>
            <a:r>
              <a:rPr lang="en-GB" sz="2800" dirty="0" err="1"/>
              <a:t>srozumitelné</a:t>
            </a:r>
            <a:r>
              <a:rPr lang="en-GB" sz="2800" dirty="0"/>
              <a:t> </a:t>
            </a:r>
            <a:r>
              <a:rPr lang="en-GB" sz="2800" dirty="0" err="1"/>
              <a:t>chybové</a:t>
            </a:r>
            <a:r>
              <a:rPr lang="en-GB" sz="2800" dirty="0"/>
              <a:t> </a:t>
            </a:r>
            <a:r>
              <a:rPr lang="en-GB" sz="2800" dirty="0" err="1"/>
              <a:t>zprávy</a:t>
            </a:r>
            <a:r>
              <a:rPr lang="en-GB" sz="2800" dirty="0"/>
              <a:t> </a:t>
            </a:r>
            <a:r>
              <a:rPr lang="en-GB" sz="2800" dirty="0" err="1"/>
              <a:t>tak</a:t>
            </a:r>
            <a:r>
              <a:rPr lang="en-GB" sz="2800" dirty="0"/>
              <a:t>, aby </a:t>
            </a:r>
            <a:r>
              <a:rPr lang="en-GB" sz="2800" dirty="0" err="1"/>
              <a:t>měl</a:t>
            </a:r>
            <a:r>
              <a:rPr lang="en-GB" sz="2800" dirty="0"/>
              <a:t> </a:t>
            </a:r>
            <a:r>
              <a:rPr lang="en-GB" sz="2800" dirty="0" err="1"/>
              <a:t>uživatel</a:t>
            </a:r>
            <a:r>
              <a:rPr lang="en-GB" sz="2800" dirty="0"/>
              <a:t> </a:t>
            </a:r>
            <a:r>
              <a:rPr lang="en-GB" sz="2800" dirty="0" err="1"/>
              <a:t>možnost</a:t>
            </a:r>
            <a:r>
              <a:rPr lang="en-GB" sz="2800" dirty="0"/>
              <a:t> </a:t>
            </a:r>
            <a:r>
              <a:rPr lang="en-GB" sz="2800" dirty="0" err="1"/>
              <a:t>chyby</a:t>
            </a:r>
            <a:r>
              <a:rPr lang="en-GB" sz="2800" dirty="0"/>
              <a:t> </a:t>
            </a:r>
            <a:r>
              <a:rPr lang="en-GB" sz="2800" dirty="0" err="1"/>
              <a:t>obratem</a:t>
            </a:r>
            <a:r>
              <a:rPr lang="en-GB" sz="2800" dirty="0"/>
              <a:t> </a:t>
            </a:r>
            <a:r>
              <a:rPr lang="en-GB" sz="2800" dirty="0" err="1"/>
              <a:t>opravit</a:t>
            </a:r>
            <a:r>
              <a:rPr lang="en-GB" sz="2800" dirty="0"/>
              <a:t> a </a:t>
            </a:r>
            <a:r>
              <a:rPr lang="en-GB" sz="2800" dirty="0" err="1"/>
              <a:t>věděl</a:t>
            </a:r>
            <a:r>
              <a:rPr lang="en-GB" sz="2800" dirty="0"/>
              <a:t>, co </a:t>
            </a:r>
            <a:r>
              <a:rPr lang="en-GB" sz="2800" dirty="0" err="1"/>
              <a:t>po</a:t>
            </a:r>
            <a:r>
              <a:rPr lang="en-GB" sz="2800" dirty="0"/>
              <a:t> </a:t>
            </a:r>
            <a:r>
              <a:rPr lang="en-GB" sz="2800" dirty="0" err="1"/>
              <a:t>něm</a:t>
            </a:r>
            <a:r>
              <a:rPr lang="en-GB" sz="2800" dirty="0"/>
              <a:t> </a:t>
            </a:r>
            <a:r>
              <a:rPr lang="en-GB" sz="2800" dirty="0" err="1"/>
              <a:t>systém</a:t>
            </a:r>
            <a:r>
              <a:rPr lang="en-GB" sz="2800" dirty="0"/>
              <a:t> </a:t>
            </a:r>
            <a:r>
              <a:rPr lang="en-GB" sz="2800" dirty="0" err="1"/>
              <a:t>vyžaduje</a:t>
            </a:r>
            <a:r>
              <a:rPr lang="en-GB" sz="2800" dirty="0"/>
              <a:t>. </a:t>
            </a:r>
            <a:endParaRPr lang="cs-CZ" sz="2800" dirty="0"/>
          </a:p>
          <a:p>
            <a:pPr marL="285750" indent="-285750" algn="just">
              <a:buFont typeface="Arial" panose="020B0604020202020204" pitchFamily="34" charset="0"/>
              <a:buChar char="•"/>
            </a:pPr>
            <a:r>
              <a:rPr lang="en-GB" sz="2800" dirty="0" err="1"/>
              <a:t>Zprávy</a:t>
            </a:r>
            <a:r>
              <a:rPr lang="en-GB" sz="2800" dirty="0"/>
              <a:t> by </a:t>
            </a:r>
            <a:r>
              <a:rPr lang="en-GB" sz="2800" dirty="0" err="1"/>
              <a:t>měl</a:t>
            </a:r>
            <a:r>
              <a:rPr lang="cs-CZ" sz="2800" dirty="0"/>
              <a:t>y</a:t>
            </a:r>
            <a:r>
              <a:rPr lang="en-GB" sz="2800" dirty="0"/>
              <a:t> </a:t>
            </a:r>
            <a:r>
              <a:rPr lang="en-GB" sz="2800" dirty="0" err="1"/>
              <a:t>být</a:t>
            </a:r>
            <a:r>
              <a:rPr lang="en-GB" sz="2800" dirty="0"/>
              <a:t> v </a:t>
            </a:r>
            <a:r>
              <a:rPr lang="en-GB" sz="2800" dirty="0" err="1"/>
              <a:t>běžném</a:t>
            </a:r>
            <a:r>
              <a:rPr lang="en-GB" sz="2800" dirty="0"/>
              <a:t> </a:t>
            </a:r>
            <a:r>
              <a:rPr lang="en-GB" sz="2800" dirty="0" err="1"/>
              <a:t>jazyce</a:t>
            </a:r>
            <a:r>
              <a:rPr lang="en-GB" sz="2800" dirty="0"/>
              <a:t> a </a:t>
            </a:r>
            <a:r>
              <a:rPr lang="en-GB" sz="2800" dirty="0" err="1"/>
              <a:t>musí</a:t>
            </a:r>
            <a:r>
              <a:rPr lang="en-GB" sz="2800" dirty="0"/>
              <a:t> </a:t>
            </a:r>
            <a:r>
              <a:rPr lang="en-GB" sz="2800" dirty="0" err="1"/>
              <a:t>zároveň</a:t>
            </a:r>
            <a:r>
              <a:rPr lang="en-GB" sz="2800" dirty="0"/>
              <a:t> </a:t>
            </a:r>
            <a:r>
              <a:rPr lang="en-GB" sz="2800" dirty="0" err="1"/>
              <a:t>informovat</a:t>
            </a:r>
            <a:r>
              <a:rPr lang="en-GB" sz="2800" dirty="0"/>
              <a:t> o </a:t>
            </a:r>
            <a:r>
              <a:rPr lang="en-GB" sz="2800" dirty="0" err="1"/>
              <a:t>možném</a:t>
            </a:r>
            <a:r>
              <a:rPr lang="en-GB" sz="2800" dirty="0"/>
              <a:t> </a:t>
            </a:r>
            <a:r>
              <a:rPr lang="en-GB" sz="2800" dirty="0" err="1"/>
              <a:t>řešení</a:t>
            </a:r>
            <a:r>
              <a:rPr lang="en-GB" sz="2800" dirty="0"/>
              <a:t> </a:t>
            </a:r>
            <a:r>
              <a:rPr lang="en-GB" sz="2800" dirty="0" err="1"/>
              <a:t>problému</a:t>
            </a:r>
            <a:r>
              <a:rPr lang="en-GB" sz="2800" dirty="0"/>
              <a:t>.</a:t>
            </a:r>
            <a:endParaRPr lang="en-CA" sz="2800" dirty="0"/>
          </a:p>
        </p:txBody>
      </p:sp>
      <p:sp>
        <p:nvSpPr>
          <p:cNvPr id="3" name="Zástupný symbol pro zápatí 2">
            <a:extLst>
              <a:ext uri="{FF2B5EF4-FFF2-40B4-BE49-F238E27FC236}">
                <a16:creationId xmlns:a16="http://schemas.microsoft.com/office/drawing/2014/main" id="{C784CB93-5BFE-4CB9-83AC-FFD4B2515672}"/>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spTree>
    <p:extLst>
      <p:ext uri="{BB962C8B-B14F-4D97-AF65-F5344CB8AC3E}">
        <p14:creationId xmlns:p14="http://schemas.microsoft.com/office/powerpoint/2010/main" val="39328132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DA6A69-6A0B-10E4-1735-E6A5E0F66006}"/>
              </a:ext>
            </a:extLst>
          </p:cNvPr>
          <p:cNvSpPr>
            <a:spLocks noGrp="1"/>
          </p:cNvSpPr>
          <p:nvPr>
            <p:ph type="title"/>
          </p:nvPr>
        </p:nvSpPr>
        <p:spPr/>
        <p:txBody>
          <a:bodyPr/>
          <a:lstStyle/>
          <a:p>
            <a:endParaRPr lang="cs-CZ"/>
          </a:p>
        </p:txBody>
      </p:sp>
      <p:sp>
        <p:nvSpPr>
          <p:cNvPr id="3" name="Zástupný symbol pro zápatí 2">
            <a:extLst>
              <a:ext uri="{FF2B5EF4-FFF2-40B4-BE49-F238E27FC236}">
                <a16:creationId xmlns:a16="http://schemas.microsoft.com/office/drawing/2014/main" id="{23CB920E-5717-FA26-1A3C-0B13D7898E7C}"/>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pic>
        <p:nvPicPr>
          <p:cNvPr id="5" name="Obrázek 4">
            <a:extLst>
              <a:ext uri="{FF2B5EF4-FFF2-40B4-BE49-F238E27FC236}">
                <a16:creationId xmlns:a16="http://schemas.microsoft.com/office/drawing/2014/main" id="{B1142BA5-A4BE-B36C-22A6-06B7E6AA70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0500" y="763038"/>
            <a:ext cx="6223000" cy="3949700"/>
          </a:xfrm>
          <a:prstGeom prst="rect">
            <a:avLst/>
          </a:prstGeom>
        </p:spPr>
      </p:pic>
    </p:spTree>
    <p:extLst>
      <p:ext uri="{BB962C8B-B14F-4D97-AF65-F5344CB8AC3E}">
        <p14:creationId xmlns:p14="http://schemas.microsoft.com/office/powerpoint/2010/main" val="2312490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obsah 2"/>
          <p:cNvSpPr txBox="1">
            <a:spLocks/>
          </p:cNvSpPr>
          <p:nvPr/>
        </p:nvSpPr>
        <p:spPr>
          <a:xfrm>
            <a:off x="395536" y="1059582"/>
            <a:ext cx="7848872" cy="29523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altLang="cs-CZ" sz="2000" dirty="0">
              <a:solidFill>
                <a:srgbClr val="002060"/>
              </a:solidFill>
            </a:endParaRPr>
          </a:p>
        </p:txBody>
      </p:sp>
      <p:sp>
        <p:nvSpPr>
          <p:cNvPr id="6" name="Nadpis 5"/>
          <p:cNvSpPr>
            <a:spLocks noGrp="1"/>
          </p:cNvSpPr>
          <p:nvPr>
            <p:ph type="title"/>
          </p:nvPr>
        </p:nvSpPr>
        <p:spPr>
          <a:xfrm>
            <a:off x="179512" y="191839"/>
            <a:ext cx="7776864" cy="507703"/>
          </a:xfrm>
        </p:spPr>
        <p:txBody>
          <a:bodyPr/>
          <a:lstStyle/>
          <a:p>
            <a:r>
              <a:rPr lang="cs-CZ" sz="2000" b="1" dirty="0"/>
              <a:t>WEBOVÝ DESIGN OBECNĚ</a:t>
            </a:r>
          </a:p>
        </p:txBody>
      </p:sp>
      <p:sp>
        <p:nvSpPr>
          <p:cNvPr id="2" name="TextovéPole 1"/>
          <p:cNvSpPr txBox="1"/>
          <p:nvPr/>
        </p:nvSpPr>
        <p:spPr>
          <a:xfrm>
            <a:off x="92290" y="894075"/>
            <a:ext cx="8368141" cy="3970318"/>
          </a:xfrm>
          <a:prstGeom prst="rect">
            <a:avLst/>
          </a:prstGeom>
          <a:noFill/>
        </p:spPr>
        <p:txBody>
          <a:bodyPr wrap="square" rtlCol="0">
            <a:spAutoFit/>
          </a:bodyPr>
          <a:lstStyle/>
          <a:p>
            <a:pPr marL="285750" indent="-285750" algn="just">
              <a:buFont typeface="Arial" panose="020B0604020202020204" pitchFamily="34" charset="0"/>
              <a:buChar char="•"/>
            </a:pPr>
            <a:r>
              <a:rPr lang="cs-CZ" sz="2800" dirty="0"/>
              <a:t>Funkční znamená, že splňují především následující kritéria :</a:t>
            </a:r>
          </a:p>
          <a:p>
            <a:pPr marL="742950" lvl="1" indent="-285750" algn="just">
              <a:buFont typeface="Arial" panose="020B0604020202020204" pitchFamily="34" charset="0"/>
              <a:buChar char="•"/>
            </a:pPr>
            <a:r>
              <a:rPr lang="en-CA" sz="2400" dirty="0"/>
              <a:t>Na web </a:t>
            </a:r>
            <a:r>
              <a:rPr lang="en-CA" sz="2400" dirty="0" err="1"/>
              <a:t>přicházejí</a:t>
            </a:r>
            <a:r>
              <a:rPr lang="en-CA" sz="2400" dirty="0"/>
              <a:t> </a:t>
            </a:r>
            <a:r>
              <a:rPr lang="en-CA" sz="2400" dirty="0" err="1"/>
              <a:t>relevantní</a:t>
            </a:r>
            <a:r>
              <a:rPr lang="en-CA" sz="2400" dirty="0"/>
              <a:t> </a:t>
            </a:r>
            <a:r>
              <a:rPr lang="en-CA" sz="2400" dirty="0" err="1"/>
              <a:t>návštěvníci</a:t>
            </a:r>
            <a:r>
              <a:rPr lang="en-CA" sz="2400" dirty="0"/>
              <a:t>.</a:t>
            </a:r>
          </a:p>
          <a:p>
            <a:pPr marL="742950" lvl="1" indent="-285750" algn="just">
              <a:buFont typeface="Arial" panose="020B0604020202020204" pitchFamily="34" charset="0"/>
              <a:buChar char="•"/>
            </a:pPr>
            <a:r>
              <a:rPr lang="en-CA" sz="2400" dirty="0"/>
              <a:t>Web je </a:t>
            </a:r>
            <a:r>
              <a:rPr lang="en-CA" sz="2400" dirty="0" err="1"/>
              <a:t>ovlivňuje</a:t>
            </a:r>
            <a:r>
              <a:rPr lang="en-CA" sz="2400" dirty="0"/>
              <a:t>/</a:t>
            </a:r>
            <a:r>
              <a:rPr lang="en-CA" sz="2400" dirty="0" err="1"/>
              <a:t>pomáhá</a:t>
            </a:r>
            <a:r>
              <a:rPr lang="en-CA" sz="2400" dirty="0"/>
              <a:t> </a:t>
            </a:r>
            <a:r>
              <a:rPr lang="en-CA" sz="2400" dirty="0" err="1"/>
              <a:t>jim</a:t>
            </a:r>
            <a:r>
              <a:rPr lang="en-CA" sz="2400" dirty="0"/>
              <a:t> </a:t>
            </a:r>
            <a:r>
              <a:rPr lang="en-CA" sz="2400" dirty="0" err="1"/>
              <a:t>tak</a:t>
            </a:r>
            <a:r>
              <a:rPr lang="en-CA" sz="2400" dirty="0"/>
              <a:t>, </a:t>
            </a:r>
            <a:r>
              <a:rPr lang="en-CA" sz="2400" dirty="0" err="1"/>
              <a:t>že</a:t>
            </a:r>
            <a:r>
              <a:rPr lang="en-CA" sz="2400" dirty="0"/>
              <a:t> </a:t>
            </a:r>
            <a:r>
              <a:rPr lang="en-CA" sz="2400" dirty="0" err="1"/>
              <a:t>provedou</a:t>
            </a:r>
            <a:r>
              <a:rPr lang="en-CA" sz="2400" dirty="0"/>
              <a:t> </a:t>
            </a:r>
            <a:r>
              <a:rPr lang="en-CA" sz="2400" dirty="0" err="1"/>
              <a:t>konverzní</a:t>
            </a:r>
            <a:r>
              <a:rPr lang="en-CA" sz="2400" dirty="0"/>
              <a:t> </a:t>
            </a:r>
            <a:r>
              <a:rPr lang="en-CA" sz="2400" dirty="0" err="1"/>
              <a:t>akci</a:t>
            </a:r>
            <a:r>
              <a:rPr lang="en-CA" sz="2400" dirty="0"/>
              <a:t> (</a:t>
            </a:r>
            <a:r>
              <a:rPr lang="en-CA" sz="2400" dirty="0" err="1"/>
              <a:t>akce</a:t>
            </a:r>
            <a:r>
              <a:rPr lang="en-CA" sz="2400" dirty="0"/>
              <a:t>), </a:t>
            </a:r>
            <a:r>
              <a:rPr lang="en-CA" sz="2400" dirty="0" err="1"/>
              <a:t>která</a:t>
            </a:r>
            <a:r>
              <a:rPr lang="en-CA" sz="2400" dirty="0"/>
              <a:t> je v </a:t>
            </a:r>
            <a:r>
              <a:rPr lang="en-CA" sz="2400" dirty="0" err="1"/>
              <a:t>souladu</a:t>
            </a:r>
            <a:r>
              <a:rPr lang="en-CA" sz="2400" dirty="0"/>
              <a:t> se </a:t>
            </a:r>
            <a:r>
              <a:rPr lang="en-CA" sz="2400" dirty="0" err="1"/>
              <a:t>záměrem</a:t>
            </a:r>
            <a:r>
              <a:rPr lang="en-CA" sz="2400" dirty="0"/>
              <a:t> </a:t>
            </a:r>
            <a:r>
              <a:rPr lang="en-CA" sz="2400" dirty="0" err="1"/>
              <a:t>tvůrce</a:t>
            </a:r>
            <a:r>
              <a:rPr lang="en-CA" sz="2400" dirty="0"/>
              <a:t> </a:t>
            </a:r>
            <a:r>
              <a:rPr lang="en-CA" sz="2400" dirty="0" err="1"/>
              <a:t>webu</a:t>
            </a:r>
            <a:r>
              <a:rPr lang="en-CA" sz="2400" dirty="0"/>
              <a:t>.</a:t>
            </a:r>
          </a:p>
          <a:p>
            <a:pPr marL="742950" lvl="1" indent="-285750" algn="just">
              <a:buFont typeface="Arial" panose="020B0604020202020204" pitchFamily="34" charset="0"/>
              <a:buChar char="•"/>
            </a:pPr>
            <a:r>
              <a:rPr lang="en-CA" sz="2400" dirty="0" err="1"/>
              <a:t>Návštěvníci</a:t>
            </a:r>
            <a:r>
              <a:rPr lang="en-CA" sz="2400" dirty="0"/>
              <a:t> se </a:t>
            </a:r>
            <a:r>
              <a:rPr lang="en-CA" sz="2400" dirty="0" err="1"/>
              <a:t>na</a:t>
            </a:r>
            <a:r>
              <a:rPr lang="en-CA" sz="2400" dirty="0"/>
              <a:t> web </a:t>
            </a:r>
            <a:r>
              <a:rPr lang="en-CA" sz="2400" dirty="0" err="1"/>
              <a:t>vrací</a:t>
            </a:r>
            <a:r>
              <a:rPr lang="en-CA" sz="2400" dirty="0"/>
              <a:t> a </a:t>
            </a:r>
            <a:r>
              <a:rPr lang="en-CA" sz="2400" dirty="0" err="1"/>
              <a:t>provádějí</a:t>
            </a:r>
            <a:r>
              <a:rPr lang="en-CA" sz="2400" dirty="0"/>
              <a:t> </a:t>
            </a:r>
            <a:r>
              <a:rPr lang="en-CA" sz="2400" dirty="0" err="1"/>
              <a:t>stejnou</a:t>
            </a:r>
            <a:r>
              <a:rPr lang="en-CA" sz="2400" dirty="0"/>
              <a:t> </a:t>
            </a:r>
            <a:r>
              <a:rPr lang="en-CA" sz="2400" dirty="0" err="1"/>
              <a:t>nebo</a:t>
            </a:r>
            <a:r>
              <a:rPr lang="en-CA" sz="2400" dirty="0"/>
              <a:t> </a:t>
            </a:r>
            <a:r>
              <a:rPr lang="en-CA" sz="2400" dirty="0" err="1"/>
              <a:t>další</a:t>
            </a:r>
            <a:r>
              <a:rPr lang="en-CA" sz="2400" dirty="0"/>
              <a:t> </a:t>
            </a:r>
            <a:r>
              <a:rPr lang="en-CA" sz="2400" dirty="0" err="1"/>
              <a:t>akce</a:t>
            </a:r>
            <a:r>
              <a:rPr lang="en-CA" sz="2400" dirty="0"/>
              <a:t>.</a:t>
            </a:r>
          </a:p>
          <a:p>
            <a:pPr marL="742950" lvl="1" indent="-285750" algn="just">
              <a:buFont typeface="Arial" panose="020B0604020202020204" pitchFamily="34" charset="0"/>
              <a:buChar char="•"/>
            </a:pPr>
            <a:r>
              <a:rPr lang="en-CA" sz="2400" dirty="0"/>
              <a:t>Web </a:t>
            </a:r>
            <a:r>
              <a:rPr lang="en-CA" sz="2400" dirty="0" err="1"/>
              <a:t>návštěvníky</a:t>
            </a:r>
            <a:r>
              <a:rPr lang="en-CA" sz="2400" dirty="0"/>
              <a:t> </a:t>
            </a:r>
            <a:r>
              <a:rPr lang="en-CA" sz="2400" dirty="0" err="1"/>
              <a:t>zaujme</a:t>
            </a:r>
            <a:r>
              <a:rPr lang="en-CA" sz="2400" dirty="0"/>
              <a:t> </a:t>
            </a:r>
            <a:r>
              <a:rPr lang="en-CA" sz="2400" dirty="0" err="1"/>
              <a:t>natolik</a:t>
            </a:r>
            <a:r>
              <a:rPr lang="en-CA" sz="2400" dirty="0"/>
              <a:t>, </a:t>
            </a:r>
            <a:r>
              <a:rPr lang="en-CA" sz="2400" dirty="0" err="1"/>
              <a:t>že</a:t>
            </a:r>
            <a:r>
              <a:rPr lang="en-CA" sz="2400" dirty="0"/>
              <a:t> o </a:t>
            </a:r>
            <a:r>
              <a:rPr lang="en-CA" sz="2400" dirty="0" err="1"/>
              <a:t>něm</a:t>
            </a:r>
            <a:r>
              <a:rPr lang="en-CA" sz="2400" dirty="0"/>
              <a:t> </a:t>
            </a:r>
            <a:r>
              <a:rPr lang="en-CA" sz="2400" dirty="0" err="1"/>
              <a:t>mluví</a:t>
            </a:r>
            <a:r>
              <a:rPr lang="en-CA" sz="2400" dirty="0"/>
              <a:t> </a:t>
            </a:r>
            <a:r>
              <a:rPr lang="en-CA" sz="2400" dirty="0" err="1"/>
              <a:t>sami</a:t>
            </a:r>
            <a:r>
              <a:rPr lang="en-CA" sz="2400" dirty="0"/>
              <a:t> od </a:t>
            </a:r>
            <a:r>
              <a:rPr lang="en-CA" sz="2400" dirty="0" err="1"/>
              <a:t>sebe</a:t>
            </a:r>
            <a:r>
              <a:rPr lang="en-CA" sz="2400" dirty="0"/>
              <a:t> s </a:t>
            </a:r>
            <a:r>
              <a:rPr lang="en-CA" sz="2400" dirty="0" err="1"/>
              <a:t>dalšími</a:t>
            </a:r>
            <a:r>
              <a:rPr lang="en-CA" sz="2400" dirty="0"/>
              <a:t> </a:t>
            </a:r>
            <a:r>
              <a:rPr lang="en-CA" sz="2400" dirty="0" err="1"/>
              <a:t>čle-ny</a:t>
            </a:r>
            <a:r>
              <a:rPr lang="en-CA" sz="2400" dirty="0"/>
              <a:t> </a:t>
            </a:r>
            <a:r>
              <a:rPr lang="en-CA" sz="2400" dirty="0" err="1"/>
              <a:t>cílové</a:t>
            </a:r>
            <a:r>
              <a:rPr lang="en-CA" sz="2400" dirty="0"/>
              <a:t> </a:t>
            </a:r>
            <a:r>
              <a:rPr lang="en-CA" sz="2400" dirty="0" err="1"/>
              <a:t>skupiny</a:t>
            </a:r>
            <a:r>
              <a:rPr lang="en-CA" sz="2400" dirty="0"/>
              <a:t> </a:t>
            </a:r>
            <a:r>
              <a:rPr lang="en-CA" sz="2400" dirty="0" err="1"/>
              <a:t>webu</a:t>
            </a:r>
            <a:r>
              <a:rPr lang="en-CA" sz="2400" dirty="0"/>
              <a:t>.</a:t>
            </a:r>
          </a:p>
          <a:p>
            <a:pPr marL="285750" indent="-285750" algn="just">
              <a:buFont typeface="Arial" panose="020B0604020202020204" pitchFamily="34" charset="0"/>
              <a:buChar char="•"/>
            </a:pPr>
            <a:endParaRPr lang="en-CA" sz="2800" dirty="0"/>
          </a:p>
        </p:txBody>
      </p:sp>
      <p:sp>
        <p:nvSpPr>
          <p:cNvPr id="3" name="Zástupný symbol pro zápatí 2">
            <a:extLst>
              <a:ext uri="{FF2B5EF4-FFF2-40B4-BE49-F238E27FC236}">
                <a16:creationId xmlns:a16="http://schemas.microsoft.com/office/drawing/2014/main" id="{C784CB93-5BFE-4CB9-83AC-FFD4B2515672}"/>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spTree>
    <p:extLst>
      <p:ext uri="{BB962C8B-B14F-4D97-AF65-F5344CB8AC3E}">
        <p14:creationId xmlns:p14="http://schemas.microsoft.com/office/powerpoint/2010/main" val="31784458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1839"/>
            <a:ext cx="7776864" cy="507703"/>
          </a:xfrm>
        </p:spPr>
        <p:txBody>
          <a:bodyPr/>
          <a:lstStyle/>
          <a:p>
            <a:r>
              <a:rPr lang="cs-CZ" sz="2000" b="1" dirty="0"/>
              <a:t>NIELSENOVY HEURISTIKY</a:t>
            </a:r>
          </a:p>
        </p:txBody>
      </p:sp>
      <p:sp>
        <p:nvSpPr>
          <p:cNvPr id="2" name="TextovéPole 1"/>
          <p:cNvSpPr txBox="1"/>
          <p:nvPr/>
        </p:nvSpPr>
        <p:spPr>
          <a:xfrm>
            <a:off x="92290" y="894075"/>
            <a:ext cx="8152118" cy="3539430"/>
          </a:xfrm>
          <a:prstGeom prst="rect">
            <a:avLst/>
          </a:prstGeom>
          <a:noFill/>
        </p:spPr>
        <p:txBody>
          <a:bodyPr wrap="square" rtlCol="0">
            <a:spAutoFit/>
          </a:bodyPr>
          <a:lstStyle/>
          <a:p>
            <a:pPr marL="285750" indent="-285750" algn="just">
              <a:buFont typeface="Arial" panose="020B0604020202020204" pitchFamily="34" charset="0"/>
              <a:buChar char="•"/>
            </a:pPr>
            <a:r>
              <a:rPr lang="en-GB" sz="2800" b="1" dirty="0"/>
              <a:t>10) Help and documentation</a:t>
            </a:r>
          </a:p>
          <a:p>
            <a:pPr marL="285750" indent="-285750" algn="just">
              <a:buFont typeface="Arial" panose="020B0604020202020204" pitchFamily="34" charset="0"/>
              <a:buChar char="•"/>
            </a:pPr>
            <a:r>
              <a:rPr lang="en-GB" sz="2800" dirty="0" err="1"/>
              <a:t>Systém</a:t>
            </a:r>
            <a:r>
              <a:rPr lang="en-GB" sz="2800" dirty="0"/>
              <a:t> </a:t>
            </a:r>
            <a:r>
              <a:rPr lang="en-GB" sz="2800" dirty="0" err="1"/>
              <a:t>musí</a:t>
            </a:r>
            <a:r>
              <a:rPr lang="en-GB" sz="2800" dirty="0"/>
              <a:t> </a:t>
            </a:r>
            <a:r>
              <a:rPr lang="en-GB" sz="2800" dirty="0" err="1"/>
              <a:t>poskytovat</a:t>
            </a:r>
            <a:r>
              <a:rPr lang="en-GB" sz="2800" dirty="0"/>
              <a:t> </a:t>
            </a:r>
            <a:r>
              <a:rPr lang="en-GB" sz="2800" dirty="0" err="1"/>
              <a:t>nápovědu</a:t>
            </a:r>
            <a:r>
              <a:rPr lang="en-GB" sz="2800" dirty="0"/>
              <a:t> </a:t>
            </a:r>
            <a:r>
              <a:rPr lang="en-GB" sz="2800" dirty="0" err="1"/>
              <a:t>přesně</a:t>
            </a:r>
            <a:r>
              <a:rPr lang="en-GB" sz="2800" dirty="0"/>
              <a:t> tam, </a:t>
            </a:r>
            <a:r>
              <a:rPr lang="en-GB" sz="2800" dirty="0" err="1"/>
              <a:t>kde</a:t>
            </a:r>
            <a:r>
              <a:rPr lang="en-GB" sz="2800" dirty="0"/>
              <a:t> </a:t>
            </a:r>
            <a:r>
              <a:rPr lang="en-GB" sz="2800" dirty="0" err="1"/>
              <a:t>jí</a:t>
            </a:r>
            <a:r>
              <a:rPr lang="en-GB" sz="2800" dirty="0"/>
              <a:t> </a:t>
            </a:r>
            <a:r>
              <a:rPr lang="en-GB" sz="2800" dirty="0" err="1"/>
              <a:t>uživatel</a:t>
            </a:r>
            <a:r>
              <a:rPr lang="en-GB" sz="2800" dirty="0"/>
              <a:t> </a:t>
            </a:r>
            <a:r>
              <a:rPr lang="en-GB" sz="2800" dirty="0" err="1"/>
              <a:t>očekává</a:t>
            </a:r>
            <a:r>
              <a:rPr lang="en-GB" sz="2800" dirty="0"/>
              <a:t> a v </a:t>
            </a:r>
            <a:r>
              <a:rPr lang="en-GB" sz="2800" dirty="0" err="1"/>
              <a:t>situacích</a:t>
            </a:r>
            <a:r>
              <a:rPr lang="en-GB" sz="2800" dirty="0"/>
              <a:t>, </a:t>
            </a:r>
            <a:r>
              <a:rPr lang="en-GB" sz="2800" dirty="0" err="1"/>
              <a:t>kdy</a:t>
            </a:r>
            <a:r>
              <a:rPr lang="en-GB" sz="2800" dirty="0"/>
              <a:t> je </a:t>
            </a:r>
            <a:r>
              <a:rPr lang="en-GB" sz="2800" dirty="0" err="1"/>
              <a:t>nejvíce</a:t>
            </a:r>
            <a:r>
              <a:rPr lang="en-GB" sz="2800" dirty="0"/>
              <a:t> </a:t>
            </a:r>
            <a:r>
              <a:rPr lang="en-GB" sz="2800" dirty="0" err="1"/>
              <a:t>potřeba</a:t>
            </a:r>
            <a:r>
              <a:rPr lang="en-GB" sz="2800" dirty="0"/>
              <a:t>. </a:t>
            </a:r>
            <a:endParaRPr lang="cs-CZ" sz="2800" dirty="0"/>
          </a:p>
          <a:p>
            <a:pPr marL="285750" indent="-285750" algn="just">
              <a:buFont typeface="Arial" panose="020B0604020202020204" pitchFamily="34" charset="0"/>
              <a:buChar char="•"/>
            </a:pPr>
            <a:r>
              <a:rPr lang="en-GB" sz="2800" dirty="0" err="1"/>
              <a:t>Například</a:t>
            </a:r>
            <a:r>
              <a:rPr lang="en-GB" sz="2800" dirty="0"/>
              <a:t> </a:t>
            </a:r>
            <a:r>
              <a:rPr lang="en-GB" sz="2800" dirty="0" err="1"/>
              <a:t>vyplňování</a:t>
            </a:r>
            <a:r>
              <a:rPr lang="en-GB" sz="2800" dirty="0"/>
              <a:t> </a:t>
            </a:r>
            <a:r>
              <a:rPr lang="en-GB" sz="2800" dirty="0" err="1"/>
              <a:t>formulářů</a:t>
            </a:r>
            <a:r>
              <a:rPr lang="en-GB" sz="2800" dirty="0"/>
              <a:t>, </a:t>
            </a:r>
            <a:r>
              <a:rPr lang="en-GB" sz="2800" dirty="0" err="1"/>
              <a:t>zakládaní</a:t>
            </a:r>
            <a:r>
              <a:rPr lang="en-GB" sz="2800" dirty="0"/>
              <a:t> </a:t>
            </a:r>
            <a:r>
              <a:rPr lang="en-GB" sz="2800" dirty="0" err="1"/>
              <a:t>nových</a:t>
            </a:r>
            <a:r>
              <a:rPr lang="en-GB" sz="2800" dirty="0"/>
              <a:t> </a:t>
            </a:r>
            <a:r>
              <a:rPr lang="en-GB" sz="2800" dirty="0" err="1"/>
              <a:t>projektů</a:t>
            </a:r>
            <a:r>
              <a:rPr lang="en-GB" sz="2800" dirty="0"/>
              <a:t> </a:t>
            </a:r>
            <a:r>
              <a:rPr lang="en-GB" sz="2800" dirty="0" err="1"/>
              <a:t>apod</a:t>
            </a:r>
            <a:r>
              <a:rPr lang="en-GB" sz="2800" dirty="0"/>
              <a:t>. </a:t>
            </a:r>
            <a:endParaRPr lang="cs-CZ" sz="2800" dirty="0"/>
          </a:p>
          <a:p>
            <a:pPr marL="285750" indent="-285750" algn="just">
              <a:buFont typeface="Arial" panose="020B0604020202020204" pitchFamily="34" charset="0"/>
              <a:buChar char="•"/>
            </a:pPr>
            <a:r>
              <a:rPr lang="en-GB" sz="2800" dirty="0" err="1"/>
              <a:t>Nápověda</a:t>
            </a:r>
            <a:r>
              <a:rPr lang="en-GB" sz="2800" dirty="0"/>
              <a:t> by </a:t>
            </a:r>
            <a:r>
              <a:rPr lang="en-GB" sz="2800" dirty="0" err="1"/>
              <a:t>měla</a:t>
            </a:r>
            <a:r>
              <a:rPr lang="en-GB" sz="2800" dirty="0"/>
              <a:t> </a:t>
            </a:r>
            <a:r>
              <a:rPr lang="en-GB" sz="2800" dirty="0" err="1"/>
              <a:t>být</a:t>
            </a:r>
            <a:r>
              <a:rPr lang="en-GB" sz="2800" dirty="0"/>
              <a:t> </a:t>
            </a:r>
            <a:r>
              <a:rPr lang="en-GB" sz="2800" dirty="0" err="1"/>
              <a:t>buď</a:t>
            </a:r>
            <a:r>
              <a:rPr lang="en-GB" sz="2800" dirty="0"/>
              <a:t> </a:t>
            </a:r>
            <a:r>
              <a:rPr lang="en-GB" sz="2800" dirty="0" err="1"/>
              <a:t>kontextová</a:t>
            </a:r>
            <a:r>
              <a:rPr lang="en-GB" sz="2800" dirty="0"/>
              <a:t> (</a:t>
            </a:r>
            <a:r>
              <a:rPr lang="en-GB" sz="2800" dirty="0" err="1"/>
              <a:t>přímo</a:t>
            </a:r>
            <a:r>
              <a:rPr lang="en-GB" sz="2800" dirty="0"/>
              <a:t> u </a:t>
            </a:r>
            <a:r>
              <a:rPr lang="en-GB" sz="2800" dirty="0" err="1"/>
              <a:t>daného</a:t>
            </a:r>
            <a:r>
              <a:rPr lang="en-GB" sz="2800" dirty="0"/>
              <a:t> </a:t>
            </a:r>
            <a:r>
              <a:rPr lang="en-GB" sz="2800" dirty="0" err="1"/>
              <a:t>prvku</a:t>
            </a:r>
            <a:r>
              <a:rPr lang="en-GB" sz="2800" dirty="0"/>
              <a:t>), </a:t>
            </a:r>
            <a:r>
              <a:rPr lang="en-GB" sz="2800" dirty="0" err="1"/>
              <a:t>nebo</a:t>
            </a:r>
            <a:r>
              <a:rPr lang="en-GB" sz="2800" dirty="0"/>
              <a:t> </a:t>
            </a:r>
            <a:r>
              <a:rPr lang="en-GB" sz="2800" dirty="0" err="1"/>
              <a:t>globální</a:t>
            </a:r>
            <a:r>
              <a:rPr lang="en-GB" sz="2800" dirty="0"/>
              <a:t> s </a:t>
            </a:r>
            <a:r>
              <a:rPr lang="en-GB" sz="2800" dirty="0" err="1"/>
              <a:t>možností</a:t>
            </a:r>
            <a:r>
              <a:rPr lang="en-GB" sz="2800" dirty="0"/>
              <a:t> </a:t>
            </a:r>
            <a:r>
              <a:rPr lang="en-GB" sz="2800" dirty="0" err="1"/>
              <a:t>vyhledávání</a:t>
            </a:r>
            <a:r>
              <a:rPr lang="en-GB" sz="2800" dirty="0"/>
              <a:t>.</a:t>
            </a:r>
            <a:endParaRPr lang="en-CA" sz="2800" dirty="0"/>
          </a:p>
        </p:txBody>
      </p:sp>
      <p:sp>
        <p:nvSpPr>
          <p:cNvPr id="3" name="Zástupný symbol pro zápatí 2">
            <a:extLst>
              <a:ext uri="{FF2B5EF4-FFF2-40B4-BE49-F238E27FC236}">
                <a16:creationId xmlns:a16="http://schemas.microsoft.com/office/drawing/2014/main" id="{C784CB93-5BFE-4CB9-83AC-FFD4B2515672}"/>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spTree>
    <p:extLst>
      <p:ext uri="{BB962C8B-B14F-4D97-AF65-F5344CB8AC3E}">
        <p14:creationId xmlns:p14="http://schemas.microsoft.com/office/powerpoint/2010/main" val="1658012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5ADE94-EB1A-7A95-6569-43FCC9EA8B12}"/>
              </a:ext>
            </a:extLst>
          </p:cNvPr>
          <p:cNvSpPr>
            <a:spLocks noGrp="1"/>
          </p:cNvSpPr>
          <p:nvPr>
            <p:ph type="title"/>
          </p:nvPr>
        </p:nvSpPr>
        <p:spPr/>
        <p:txBody>
          <a:bodyPr/>
          <a:lstStyle/>
          <a:p>
            <a:endParaRPr lang="cs-CZ"/>
          </a:p>
        </p:txBody>
      </p:sp>
      <p:sp>
        <p:nvSpPr>
          <p:cNvPr id="3" name="Zástupný symbol pro zápatí 2">
            <a:extLst>
              <a:ext uri="{FF2B5EF4-FFF2-40B4-BE49-F238E27FC236}">
                <a16:creationId xmlns:a16="http://schemas.microsoft.com/office/drawing/2014/main" id="{7136A450-9E2E-8355-82E7-F25C51E40011}"/>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pic>
        <p:nvPicPr>
          <p:cNvPr id="5" name="Obrázek 4" descr="Obsah obrázku text&#10;&#10;Popis byl vytvořen automaticky">
            <a:extLst>
              <a:ext uri="{FF2B5EF4-FFF2-40B4-BE49-F238E27FC236}">
                <a16:creationId xmlns:a16="http://schemas.microsoft.com/office/drawing/2014/main" id="{E7A4C743-3731-C6CD-A874-5619CE50A6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683" y="0"/>
            <a:ext cx="8332634" cy="5143500"/>
          </a:xfrm>
          <a:prstGeom prst="rect">
            <a:avLst/>
          </a:prstGeom>
        </p:spPr>
      </p:pic>
    </p:spTree>
    <p:extLst>
      <p:ext uri="{BB962C8B-B14F-4D97-AF65-F5344CB8AC3E}">
        <p14:creationId xmlns:p14="http://schemas.microsoft.com/office/powerpoint/2010/main" val="16266817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obsah 2"/>
          <p:cNvSpPr txBox="1">
            <a:spLocks/>
          </p:cNvSpPr>
          <p:nvPr/>
        </p:nvSpPr>
        <p:spPr>
          <a:xfrm>
            <a:off x="395536" y="1059582"/>
            <a:ext cx="7848872" cy="29523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altLang="cs-CZ" sz="2000" dirty="0">
              <a:solidFill>
                <a:srgbClr val="002060"/>
              </a:solidFill>
            </a:endParaRPr>
          </a:p>
        </p:txBody>
      </p:sp>
      <p:sp>
        <p:nvSpPr>
          <p:cNvPr id="6" name="Nadpis 5"/>
          <p:cNvSpPr>
            <a:spLocks noGrp="1"/>
          </p:cNvSpPr>
          <p:nvPr>
            <p:ph type="title"/>
          </p:nvPr>
        </p:nvSpPr>
        <p:spPr>
          <a:xfrm>
            <a:off x="179512" y="195486"/>
            <a:ext cx="5040560" cy="507703"/>
          </a:xfrm>
        </p:spPr>
        <p:txBody>
          <a:bodyPr/>
          <a:lstStyle/>
          <a:p>
            <a:r>
              <a:rPr lang="cs-CZ" sz="2800" b="1" dirty="0"/>
              <a:t>SHRNUTÍ PŘEDNÁŠKY</a:t>
            </a:r>
          </a:p>
        </p:txBody>
      </p:sp>
      <p:sp>
        <p:nvSpPr>
          <p:cNvPr id="7" name="TextovéPole 6"/>
          <p:cNvSpPr txBox="1"/>
          <p:nvPr/>
        </p:nvSpPr>
        <p:spPr>
          <a:xfrm>
            <a:off x="179512" y="898594"/>
            <a:ext cx="8718573" cy="3970318"/>
          </a:xfrm>
          <a:prstGeom prst="rect">
            <a:avLst/>
          </a:prstGeom>
          <a:noFill/>
        </p:spPr>
        <p:txBody>
          <a:bodyPr wrap="square" rtlCol="0">
            <a:spAutoFit/>
          </a:bodyPr>
          <a:lstStyle/>
          <a:p>
            <a:pPr marL="342900" lvl="0" indent="-342900">
              <a:lnSpc>
                <a:spcPct val="150000"/>
              </a:lnSpc>
              <a:buFont typeface="Arial" panose="020B0604020202020204" pitchFamily="34" charset="0"/>
              <a:buChar char="•"/>
            </a:pPr>
            <a:r>
              <a:rPr lang="cs-CZ" sz="2400" dirty="0"/>
              <a:t>Definovali jsme podstatu webového designu v obecné rovině.</a:t>
            </a:r>
            <a:endParaRPr lang="sk-SK" sz="2400" dirty="0"/>
          </a:p>
          <a:p>
            <a:pPr marL="342900" lvl="0" indent="-342900">
              <a:lnSpc>
                <a:spcPct val="150000"/>
              </a:lnSpc>
              <a:buFont typeface="Arial" panose="020B0604020202020204" pitchFamily="34" charset="0"/>
              <a:buChar char="•"/>
            </a:pPr>
            <a:r>
              <a:rPr lang="cs-CZ" sz="2400" dirty="0"/>
              <a:t>Vysvětlili jsme si základní prvky a také postupy interakčního designu.</a:t>
            </a:r>
            <a:endParaRPr lang="sk-SK" sz="2400" dirty="0"/>
          </a:p>
          <a:p>
            <a:pPr marL="342900" lvl="0" indent="-342900">
              <a:lnSpc>
                <a:spcPct val="150000"/>
              </a:lnSpc>
              <a:buFont typeface="Arial" panose="020B0604020202020204" pitchFamily="34" charset="0"/>
              <a:buChar char="•"/>
            </a:pPr>
            <a:r>
              <a:rPr lang="cs-CZ" sz="2400" dirty="0"/>
              <a:t>Prošli jsme deset Nielsenových heuristik, což jsou pravidla vycházející z dlouhodobého pozorování. Jedná se o soubor zkušeností, jak jsou uživatelé zvyklí se systémem pracovat a co od něho očekávají.</a:t>
            </a:r>
            <a:endParaRPr lang="sk-SK" sz="2400" dirty="0"/>
          </a:p>
        </p:txBody>
      </p:sp>
      <p:sp>
        <p:nvSpPr>
          <p:cNvPr id="2" name="Zástupný symbol pro zápatí 1">
            <a:extLst>
              <a:ext uri="{FF2B5EF4-FFF2-40B4-BE49-F238E27FC236}">
                <a16:creationId xmlns:a16="http://schemas.microsoft.com/office/drawing/2014/main" id="{DD93CBF4-943B-4CAD-A477-7728D6D7FA57}"/>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spTree>
    <p:extLst>
      <p:ext uri="{BB962C8B-B14F-4D97-AF65-F5344CB8AC3E}">
        <p14:creationId xmlns:p14="http://schemas.microsoft.com/office/powerpoint/2010/main" val="2434836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txBox="1">
            <a:spLocks/>
          </p:cNvSpPr>
          <p:nvPr/>
        </p:nvSpPr>
        <p:spPr>
          <a:xfrm>
            <a:off x="2987824" y="2211710"/>
            <a:ext cx="3168352" cy="1786696"/>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2500" b="1" dirty="0">
                <a:solidFill>
                  <a:srgbClr val="307871"/>
                </a:solidFill>
                <a:latin typeface="Times New Roman" panose="02020603050405020304" pitchFamily="18" charset="0"/>
                <a:cs typeface="Times New Roman" panose="02020603050405020304" pitchFamily="18" charset="0"/>
              </a:rPr>
              <a:t>Děkuji za pozornost. </a:t>
            </a:r>
            <a:endParaRPr lang="cs-CZ" sz="2500" dirty="0">
              <a:latin typeface="Times New Roman" panose="02020603050405020304" pitchFamily="18" charset="0"/>
              <a:cs typeface="Times New Roman" panose="02020603050405020304" pitchFamily="18" charset="0"/>
            </a:endParaRPr>
          </a:p>
        </p:txBody>
      </p:sp>
      <p:sp>
        <p:nvSpPr>
          <p:cNvPr id="2" name="Zástupný symbol pro zápatí 1">
            <a:extLst>
              <a:ext uri="{FF2B5EF4-FFF2-40B4-BE49-F238E27FC236}">
                <a16:creationId xmlns:a16="http://schemas.microsoft.com/office/drawing/2014/main" id="{2A71821F-09AB-437A-A062-982EEA7B7947}"/>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spTree>
    <p:extLst>
      <p:ext uri="{BB962C8B-B14F-4D97-AF65-F5344CB8AC3E}">
        <p14:creationId xmlns:p14="http://schemas.microsoft.com/office/powerpoint/2010/main" val="2539577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obsah 2"/>
          <p:cNvSpPr txBox="1">
            <a:spLocks/>
          </p:cNvSpPr>
          <p:nvPr/>
        </p:nvSpPr>
        <p:spPr>
          <a:xfrm>
            <a:off x="395536" y="1059582"/>
            <a:ext cx="7848872" cy="29523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altLang="cs-CZ" sz="2000" dirty="0">
              <a:solidFill>
                <a:srgbClr val="002060"/>
              </a:solidFill>
            </a:endParaRPr>
          </a:p>
        </p:txBody>
      </p:sp>
      <p:sp>
        <p:nvSpPr>
          <p:cNvPr id="6" name="Nadpis 5"/>
          <p:cNvSpPr>
            <a:spLocks noGrp="1"/>
          </p:cNvSpPr>
          <p:nvPr>
            <p:ph type="title"/>
          </p:nvPr>
        </p:nvSpPr>
        <p:spPr>
          <a:xfrm>
            <a:off x="179512" y="191839"/>
            <a:ext cx="7776864" cy="507703"/>
          </a:xfrm>
        </p:spPr>
        <p:txBody>
          <a:bodyPr/>
          <a:lstStyle/>
          <a:p>
            <a:r>
              <a:rPr lang="cs-CZ" sz="2000" b="1" dirty="0"/>
              <a:t>WEBOVÝ DESIGN DEFINICE</a:t>
            </a:r>
          </a:p>
        </p:txBody>
      </p:sp>
      <p:sp>
        <p:nvSpPr>
          <p:cNvPr id="2" name="TextovéPole 1"/>
          <p:cNvSpPr txBox="1"/>
          <p:nvPr/>
        </p:nvSpPr>
        <p:spPr>
          <a:xfrm>
            <a:off x="92290" y="894075"/>
            <a:ext cx="8368141" cy="1815882"/>
          </a:xfrm>
          <a:prstGeom prst="rect">
            <a:avLst/>
          </a:prstGeom>
          <a:noFill/>
        </p:spPr>
        <p:txBody>
          <a:bodyPr wrap="square" rtlCol="0">
            <a:spAutoFit/>
          </a:bodyPr>
          <a:lstStyle/>
          <a:p>
            <a:pPr algn="ctr"/>
            <a:r>
              <a:rPr lang="cs-CZ" sz="2800" dirty="0"/>
              <a:t>Nejjednodušší je vysvětlit webdesign jako průnik </a:t>
            </a:r>
            <a:r>
              <a:rPr lang="cs-CZ" sz="2800" b="1" dirty="0"/>
              <a:t>vizuální komunikace</a:t>
            </a:r>
            <a:r>
              <a:rPr lang="cs-CZ" sz="2800" dirty="0"/>
              <a:t>, </a:t>
            </a:r>
            <a:r>
              <a:rPr lang="cs-CZ" sz="2800" b="1" dirty="0"/>
              <a:t>obsahové strategie</a:t>
            </a:r>
            <a:r>
              <a:rPr lang="cs-CZ" sz="2800" dirty="0"/>
              <a:t> a </a:t>
            </a:r>
            <a:r>
              <a:rPr lang="cs-CZ" sz="2800" b="1" dirty="0"/>
              <a:t>interakčního designu</a:t>
            </a:r>
            <a:r>
              <a:rPr lang="cs-CZ" sz="2800" dirty="0"/>
              <a:t>, které doplňují vhodné </a:t>
            </a:r>
            <a:r>
              <a:rPr lang="cs-CZ" sz="2800" b="1" dirty="0"/>
              <a:t>marketingové aktivity</a:t>
            </a:r>
            <a:r>
              <a:rPr lang="cs-CZ" sz="2800" dirty="0"/>
              <a:t>. </a:t>
            </a:r>
            <a:endParaRPr lang="en-CA" sz="2800" dirty="0"/>
          </a:p>
        </p:txBody>
      </p:sp>
      <p:sp>
        <p:nvSpPr>
          <p:cNvPr id="3" name="Zástupný symbol pro zápatí 2">
            <a:extLst>
              <a:ext uri="{FF2B5EF4-FFF2-40B4-BE49-F238E27FC236}">
                <a16:creationId xmlns:a16="http://schemas.microsoft.com/office/drawing/2014/main" id="{C784CB93-5BFE-4CB9-83AC-FFD4B2515672}"/>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spTree>
    <p:extLst>
      <p:ext uri="{BB962C8B-B14F-4D97-AF65-F5344CB8AC3E}">
        <p14:creationId xmlns:p14="http://schemas.microsoft.com/office/powerpoint/2010/main" val="2811306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obsah 2"/>
          <p:cNvSpPr txBox="1">
            <a:spLocks/>
          </p:cNvSpPr>
          <p:nvPr/>
        </p:nvSpPr>
        <p:spPr>
          <a:xfrm>
            <a:off x="395536" y="1059582"/>
            <a:ext cx="7848872" cy="29523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altLang="cs-CZ" sz="2000" dirty="0">
              <a:solidFill>
                <a:srgbClr val="002060"/>
              </a:solidFill>
            </a:endParaRPr>
          </a:p>
        </p:txBody>
      </p:sp>
      <p:sp>
        <p:nvSpPr>
          <p:cNvPr id="6" name="Nadpis 5"/>
          <p:cNvSpPr>
            <a:spLocks noGrp="1"/>
          </p:cNvSpPr>
          <p:nvPr>
            <p:ph type="title"/>
          </p:nvPr>
        </p:nvSpPr>
        <p:spPr>
          <a:xfrm>
            <a:off x="179512" y="191839"/>
            <a:ext cx="7776864" cy="507703"/>
          </a:xfrm>
        </p:spPr>
        <p:txBody>
          <a:bodyPr/>
          <a:lstStyle/>
          <a:p>
            <a:r>
              <a:rPr lang="cs-CZ" sz="2000" b="1" dirty="0"/>
              <a:t>WEBOVÝ DESIGN OBECNĚ</a:t>
            </a:r>
          </a:p>
        </p:txBody>
      </p:sp>
      <p:sp>
        <p:nvSpPr>
          <p:cNvPr id="2" name="TextovéPole 1"/>
          <p:cNvSpPr txBox="1"/>
          <p:nvPr/>
        </p:nvSpPr>
        <p:spPr>
          <a:xfrm>
            <a:off x="92290" y="894075"/>
            <a:ext cx="8368141" cy="3108543"/>
          </a:xfrm>
          <a:prstGeom prst="rect">
            <a:avLst/>
          </a:prstGeom>
          <a:noFill/>
        </p:spPr>
        <p:txBody>
          <a:bodyPr wrap="square" rtlCol="0">
            <a:spAutoFit/>
          </a:bodyPr>
          <a:lstStyle/>
          <a:p>
            <a:pPr marL="285750" indent="-285750" algn="just">
              <a:buFont typeface="Arial" panose="020B0604020202020204" pitchFamily="34" charset="0"/>
              <a:buChar char="•"/>
            </a:pPr>
            <a:r>
              <a:rPr lang="cs-CZ" sz="2800" dirty="0"/>
              <a:t>Webdesigner tedy vytváří vizuální systém pro obsah, který vhodným způsobem strukturuje a vzájemně provazuje tak, aby bylo dosaženo maximálního účinku vzhledem k cílům webu a jeho konverzním akcím. </a:t>
            </a:r>
          </a:p>
          <a:p>
            <a:pPr marL="285750" indent="-285750" algn="just">
              <a:buFont typeface="Arial" panose="020B0604020202020204" pitchFamily="34" charset="0"/>
              <a:buChar char="•"/>
            </a:pPr>
            <a:r>
              <a:rPr lang="cs-CZ" sz="2800" dirty="0"/>
              <a:t>Tvorba webových stránek klade vyšší důraz na kvalitní obsah, u webových aplikací je nejdůležitější složkou interakční design</a:t>
            </a:r>
            <a:endParaRPr lang="en-CA" sz="2800" dirty="0"/>
          </a:p>
        </p:txBody>
      </p:sp>
      <p:sp>
        <p:nvSpPr>
          <p:cNvPr id="3" name="Zástupný symbol pro zápatí 2">
            <a:extLst>
              <a:ext uri="{FF2B5EF4-FFF2-40B4-BE49-F238E27FC236}">
                <a16:creationId xmlns:a16="http://schemas.microsoft.com/office/drawing/2014/main" id="{C784CB93-5BFE-4CB9-83AC-FFD4B2515672}"/>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spTree>
    <p:extLst>
      <p:ext uri="{BB962C8B-B14F-4D97-AF65-F5344CB8AC3E}">
        <p14:creationId xmlns:p14="http://schemas.microsoft.com/office/powerpoint/2010/main" val="1046501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obsah 2"/>
          <p:cNvSpPr txBox="1">
            <a:spLocks/>
          </p:cNvSpPr>
          <p:nvPr/>
        </p:nvSpPr>
        <p:spPr>
          <a:xfrm>
            <a:off x="395536" y="1059582"/>
            <a:ext cx="7848872" cy="29523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altLang="cs-CZ" sz="2000" dirty="0">
              <a:solidFill>
                <a:srgbClr val="002060"/>
              </a:solidFill>
            </a:endParaRPr>
          </a:p>
        </p:txBody>
      </p:sp>
      <p:sp>
        <p:nvSpPr>
          <p:cNvPr id="6" name="Nadpis 5"/>
          <p:cNvSpPr>
            <a:spLocks noGrp="1"/>
          </p:cNvSpPr>
          <p:nvPr>
            <p:ph type="title"/>
          </p:nvPr>
        </p:nvSpPr>
        <p:spPr>
          <a:xfrm>
            <a:off x="179512" y="191839"/>
            <a:ext cx="7776864" cy="507703"/>
          </a:xfrm>
        </p:spPr>
        <p:txBody>
          <a:bodyPr/>
          <a:lstStyle/>
          <a:p>
            <a:r>
              <a:rPr lang="cs-CZ" sz="2000" b="1" dirty="0"/>
              <a:t>WEBOVÝ DESIGN OBECNĚ</a:t>
            </a:r>
          </a:p>
        </p:txBody>
      </p:sp>
      <p:sp>
        <p:nvSpPr>
          <p:cNvPr id="2" name="TextovéPole 1"/>
          <p:cNvSpPr txBox="1"/>
          <p:nvPr/>
        </p:nvSpPr>
        <p:spPr>
          <a:xfrm>
            <a:off x="92290" y="894075"/>
            <a:ext cx="8368141" cy="2677656"/>
          </a:xfrm>
          <a:prstGeom prst="rect">
            <a:avLst/>
          </a:prstGeom>
          <a:noFill/>
        </p:spPr>
        <p:txBody>
          <a:bodyPr wrap="square" rtlCol="0">
            <a:spAutoFit/>
          </a:bodyPr>
          <a:lstStyle/>
          <a:p>
            <a:pPr marL="285750" indent="-285750" algn="just">
              <a:buFont typeface="Arial" panose="020B0604020202020204" pitchFamily="34" charset="0"/>
              <a:buChar char="•"/>
            </a:pPr>
            <a:r>
              <a:rPr lang="cs-CZ" sz="2800" dirty="0"/>
              <a:t>Cílem webu je přinášet majiteli a/nebo návštěvníkům stránek užitek. </a:t>
            </a:r>
          </a:p>
          <a:p>
            <a:pPr marL="285750" indent="-285750" algn="just">
              <a:buFont typeface="Arial" panose="020B0604020202020204" pitchFamily="34" charset="0"/>
              <a:buChar char="•"/>
            </a:pPr>
            <a:r>
              <a:rPr lang="cs-CZ" sz="2800" dirty="0"/>
              <a:t>Tomu by měla být podřízena snaha webdesignera – aby se vyplatily náklady spojené s tvorbou webu a aby web dobře sloužil svému účelu, tj. například v případě komerčních stránek vytvořil ekonomický zisk.</a:t>
            </a:r>
            <a:endParaRPr lang="en-CA" sz="2800" dirty="0"/>
          </a:p>
        </p:txBody>
      </p:sp>
      <p:sp>
        <p:nvSpPr>
          <p:cNvPr id="3" name="Zástupný symbol pro zápatí 2">
            <a:extLst>
              <a:ext uri="{FF2B5EF4-FFF2-40B4-BE49-F238E27FC236}">
                <a16:creationId xmlns:a16="http://schemas.microsoft.com/office/drawing/2014/main" id="{C784CB93-5BFE-4CB9-83AC-FFD4B2515672}"/>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spTree>
    <p:extLst>
      <p:ext uri="{BB962C8B-B14F-4D97-AF65-F5344CB8AC3E}">
        <p14:creationId xmlns:p14="http://schemas.microsoft.com/office/powerpoint/2010/main" val="3534383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obsah 2"/>
          <p:cNvSpPr txBox="1">
            <a:spLocks/>
          </p:cNvSpPr>
          <p:nvPr/>
        </p:nvSpPr>
        <p:spPr>
          <a:xfrm>
            <a:off x="395536" y="1059582"/>
            <a:ext cx="7848872" cy="29523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altLang="cs-CZ" sz="2000" dirty="0">
              <a:solidFill>
                <a:srgbClr val="002060"/>
              </a:solidFill>
            </a:endParaRPr>
          </a:p>
        </p:txBody>
      </p:sp>
      <p:sp>
        <p:nvSpPr>
          <p:cNvPr id="6" name="Nadpis 5"/>
          <p:cNvSpPr>
            <a:spLocks noGrp="1"/>
          </p:cNvSpPr>
          <p:nvPr>
            <p:ph type="title"/>
          </p:nvPr>
        </p:nvSpPr>
        <p:spPr>
          <a:xfrm>
            <a:off x="179512" y="191839"/>
            <a:ext cx="7776864" cy="507703"/>
          </a:xfrm>
        </p:spPr>
        <p:txBody>
          <a:bodyPr/>
          <a:lstStyle/>
          <a:p>
            <a:r>
              <a:rPr lang="cs-CZ" sz="2000" b="1" dirty="0"/>
              <a:t>Interakční design</a:t>
            </a:r>
          </a:p>
        </p:txBody>
      </p:sp>
      <p:sp>
        <p:nvSpPr>
          <p:cNvPr id="2" name="TextovéPole 1"/>
          <p:cNvSpPr txBox="1"/>
          <p:nvPr/>
        </p:nvSpPr>
        <p:spPr>
          <a:xfrm>
            <a:off x="92290" y="894075"/>
            <a:ext cx="8368141" cy="2677656"/>
          </a:xfrm>
          <a:prstGeom prst="rect">
            <a:avLst/>
          </a:prstGeom>
          <a:noFill/>
        </p:spPr>
        <p:txBody>
          <a:bodyPr wrap="square" rtlCol="0">
            <a:spAutoFit/>
          </a:bodyPr>
          <a:lstStyle/>
          <a:p>
            <a:pPr marL="285750" indent="-285750" algn="just">
              <a:buFont typeface="Arial" panose="020B0604020202020204" pitchFamily="34" charset="0"/>
              <a:buChar char="•"/>
            </a:pPr>
            <a:r>
              <a:rPr lang="cs-CZ" sz="2800" dirty="0"/>
              <a:t>Interakční design je jedním z nových oborů z kategorie výpočetní techniky a je výrazem ze světa tvorby webových stránek a aplikací. </a:t>
            </a:r>
          </a:p>
          <a:p>
            <a:pPr marL="285750" indent="-285750" algn="just">
              <a:buFont typeface="Arial" panose="020B0604020202020204" pitchFamily="34" charset="0"/>
              <a:buChar char="•"/>
            </a:pPr>
            <a:r>
              <a:rPr lang="cs-CZ" sz="2800" dirty="0"/>
              <a:t>Často je chybně zaměňován s pojmem informační architektura. Je to obor zabývající se návrhem interakcí.</a:t>
            </a:r>
            <a:endParaRPr lang="en-CA" sz="2800" dirty="0"/>
          </a:p>
        </p:txBody>
      </p:sp>
      <p:sp>
        <p:nvSpPr>
          <p:cNvPr id="3" name="Zástupný symbol pro zápatí 2">
            <a:extLst>
              <a:ext uri="{FF2B5EF4-FFF2-40B4-BE49-F238E27FC236}">
                <a16:creationId xmlns:a16="http://schemas.microsoft.com/office/drawing/2014/main" id="{C784CB93-5BFE-4CB9-83AC-FFD4B2515672}"/>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spTree>
    <p:extLst>
      <p:ext uri="{BB962C8B-B14F-4D97-AF65-F5344CB8AC3E}">
        <p14:creationId xmlns:p14="http://schemas.microsoft.com/office/powerpoint/2010/main" val="3406146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obsah 2"/>
          <p:cNvSpPr txBox="1">
            <a:spLocks/>
          </p:cNvSpPr>
          <p:nvPr/>
        </p:nvSpPr>
        <p:spPr>
          <a:xfrm>
            <a:off x="395536" y="1059582"/>
            <a:ext cx="7848872" cy="29523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altLang="cs-CZ" sz="2000" dirty="0">
              <a:solidFill>
                <a:srgbClr val="002060"/>
              </a:solidFill>
            </a:endParaRPr>
          </a:p>
        </p:txBody>
      </p:sp>
      <p:sp>
        <p:nvSpPr>
          <p:cNvPr id="6" name="Nadpis 5"/>
          <p:cNvSpPr>
            <a:spLocks noGrp="1"/>
          </p:cNvSpPr>
          <p:nvPr>
            <p:ph type="title"/>
          </p:nvPr>
        </p:nvSpPr>
        <p:spPr>
          <a:xfrm>
            <a:off x="179512" y="191839"/>
            <a:ext cx="7776864" cy="507703"/>
          </a:xfrm>
        </p:spPr>
        <p:txBody>
          <a:bodyPr/>
          <a:lstStyle/>
          <a:p>
            <a:r>
              <a:rPr lang="cs-CZ" sz="2000" b="1" dirty="0"/>
              <a:t>Interakční design</a:t>
            </a:r>
          </a:p>
        </p:txBody>
      </p:sp>
      <p:sp>
        <p:nvSpPr>
          <p:cNvPr id="2" name="TextovéPole 1"/>
          <p:cNvSpPr txBox="1"/>
          <p:nvPr/>
        </p:nvSpPr>
        <p:spPr>
          <a:xfrm>
            <a:off x="92290" y="894075"/>
            <a:ext cx="8368141" cy="3970318"/>
          </a:xfrm>
          <a:prstGeom prst="rect">
            <a:avLst/>
          </a:prstGeom>
          <a:noFill/>
        </p:spPr>
        <p:txBody>
          <a:bodyPr wrap="square" rtlCol="0">
            <a:spAutoFit/>
          </a:bodyPr>
          <a:lstStyle/>
          <a:p>
            <a:pPr marL="285750" indent="-285750" algn="just">
              <a:buFont typeface="Arial" panose="020B0604020202020204" pitchFamily="34" charset="0"/>
              <a:buChar char="•"/>
            </a:pPr>
            <a:r>
              <a:rPr lang="en-GB" sz="2800" dirty="0" err="1"/>
              <a:t>Tradiční</a:t>
            </a:r>
            <a:r>
              <a:rPr lang="en-GB" sz="2800" dirty="0"/>
              <a:t> design se </a:t>
            </a:r>
            <a:r>
              <a:rPr lang="en-GB" sz="2800" dirty="0" err="1"/>
              <a:t>zabývá</a:t>
            </a:r>
            <a:r>
              <a:rPr lang="en-GB" sz="2800" dirty="0"/>
              <a:t> </a:t>
            </a:r>
            <a:r>
              <a:rPr lang="en-GB" sz="2800" dirty="0" err="1"/>
              <a:t>monologem</a:t>
            </a:r>
            <a:r>
              <a:rPr lang="en-GB" sz="2800" dirty="0"/>
              <a:t>, </a:t>
            </a:r>
            <a:r>
              <a:rPr lang="en-GB" sz="2800" dirty="0" err="1"/>
              <a:t>jako</a:t>
            </a:r>
            <a:r>
              <a:rPr lang="en-GB" sz="2800" dirty="0"/>
              <a:t> je </a:t>
            </a:r>
            <a:r>
              <a:rPr lang="en-GB" sz="2800" dirty="0" err="1"/>
              <a:t>tomu</a:t>
            </a:r>
            <a:r>
              <a:rPr lang="en-GB" sz="2800" dirty="0"/>
              <a:t> </a:t>
            </a:r>
            <a:r>
              <a:rPr lang="en-GB" sz="2800" dirty="0" err="1"/>
              <a:t>například</a:t>
            </a:r>
            <a:r>
              <a:rPr lang="en-GB" sz="2800" dirty="0"/>
              <a:t> u </a:t>
            </a:r>
            <a:r>
              <a:rPr lang="en-GB" sz="2800" dirty="0" err="1"/>
              <a:t>tištěných</a:t>
            </a:r>
            <a:r>
              <a:rPr lang="en-GB" sz="2800" dirty="0"/>
              <a:t> </a:t>
            </a:r>
            <a:r>
              <a:rPr lang="en-GB" sz="2800" dirty="0" err="1"/>
              <a:t>médií</a:t>
            </a:r>
            <a:r>
              <a:rPr lang="en-GB" sz="2800" dirty="0"/>
              <a:t>. </a:t>
            </a:r>
            <a:endParaRPr lang="cs-CZ" sz="2800" dirty="0"/>
          </a:p>
          <a:p>
            <a:pPr marL="285750" indent="-285750" algn="just">
              <a:buFont typeface="Arial" panose="020B0604020202020204" pitchFamily="34" charset="0"/>
              <a:buChar char="•"/>
            </a:pPr>
            <a:r>
              <a:rPr lang="en-GB" sz="2800" dirty="0"/>
              <a:t>U </a:t>
            </a:r>
            <a:r>
              <a:rPr lang="en-GB" sz="2800" dirty="0" err="1"/>
              <a:t>interakčního</a:t>
            </a:r>
            <a:r>
              <a:rPr lang="en-GB" sz="2800" dirty="0"/>
              <a:t> </a:t>
            </a:r>
            <a:r>
              <a:rPr lang="en-GB" sz="2800" dirty="0" err="1"/>
              <a:t>designu</a:t>
            </a:r>
            <a:r>
              <a:rPr lang="en-GB" sz="2800" dirty="0"/>
              <a:t> </a:t>
            </a:r>
            <a:r>
              <a:rPr lang="en-GB" sz="2800" dirty="0" err="1"/>
              <a:t>jde</a:t>
            </a:r>
            <a:r>
              <a:rPr lang="en-GB" sz="2800" dirty="0"/>
              <a:t> o dialog, </a:t>
            </a:r>
            <a:r>
              <a:rPr lang="en-GB" sz="2800" dirty="0" err="1"/>
              <a:t>který</a:t>
            </a:r>
            <a:r>
              <a:rPr lang="en-GB" sz="2800" dirty="0"/>
              <a:t> </a:t>
            </a:r>
            <a:r>
              <a:rPr lang="en-GB" sz="2800" dirty="0" err="1"/>
              <a:t>uživatel</a:t>
            </a:r>
            <a:r>
              <a:rPr lang="en-GB" sz="2800" dirty="0"/>
              <a:t> </a:t>
            </a:r>
            <a:r>
              <a:rPr lang="en-GB" sz="2800" dirty="0" err="1"/>
              <a:t>povede</a:t>
            </a:r>
            <a:r>
              <a:rPr lang="en-GB" sz="2800" dirty="0"/>
              <a:t> </a:t>
            </a:r>
            <a:r>
              <a:rPr lang="en-GB" sz="2800" dirty="0" err="1"/>
              <a:t>například</a:t>
            </a:r>
            <a:r>
              <a:rPr lang="en-GB" sz="2800" dirty="0"/>
              <a:t> s </a:t>
            </a:r>
            <a:r>
              <a:rPr lang="en-GB" sz="2800" dirty="0" err="1"/>
              <a:t>počítačem</a:t>
            </a:r>
            <a:r>
              <a:rPr lang="en-GB" sz="2800" dirty="0"/>
              <a:t>, </a:t>
            </a:r>
            <a:r>
              <a:rPr lang="en-GB" sz="2800" dirty="0" err="1"/>
              <a:t>mobilním</a:t>
            </a:r>
            <a:r>
              <a:rPr lang="en-GB" sz="2800" dirty="0"/>
              <a:t> </a:t>
            </a:r>
            <a:r>
              <a:rPr lang="en-GB" sz="2800" dirty="0" err="1"/>
              <a:t>telefonem</a:t>
            </a:r>
            <a:r>
              <a:rPr lang="en-GB" sz="2800" dirty="0"/>
              <a:t>, </a:t>
            </a:r>
            <a:r>
              <a:rPr lang="en-GB" sz="2800" dirty="0" err="1"/>
              <a:t>bankomatem</a:t>
            </a:r>
            <a:r>
              <a:rPr lang="en-GB" sz="2800" dirty="0"/>
              <a:t> </a:t>
            </a:r>
            <a:r>
              <a:rPr lang="en-GB" sz="2800" dirty="0" err="1"/>
              <a:t>apod</a:t>
            </a:r>
            <a:r>
              <a:rPr lang="en-GB" sz="2800" dirty="0"/>
              <a:t>.</a:t>
            </a:r>
            <a:endParaRPr lang="cs-CZ" sz="2800" dirty="0"/>
          </a:p>
          <a:p>
            <a:pPr marL="285750" indent="-285750" algn="just">
              <a:buFont typeface="Arial" panose="020B0604020202020204" pitchFamily="34" charset="0"/>
              <a:buChar char="•"/>
            </a:pPr>
            <a:r>
              <a:rPr lang="en-GB" sz="2800" dirty="0" err="1"/>
              <a:t>Interakční</a:t>
            </a:r>
            <a:r>
              <a:rPr lang="en-GB" sz="2800" dirty="0"/>
              <a:t> design je </a:t>
            </a:r>
            <a:r>
              <a:rPr lang="en-GB" sz="2800" dirty="0" err="1"/>
              <a:t>označován</a:t>
            </a:r>
            <a:r>
              <a:rPr lang="en-GB" sz="2800" dirty="0"/>
              <a:t> </a:t>
            </a:r>
            <a:r>
              <a:rPr lang="en-GB" sz="2800" dirty="0" err="1"/>
              <a:t>za</a:t>
            </a:r>
            <a:r>
              <a:rPr lang="en-GB" sz="2800" dirty="0"/>
              <a:t> </a:t>
            </a:r>
            <a:r>
              <a:rPr lang="en-GB" sz="2800" dirty="0" err="1"/>
              <a:t>jednu</a:t>
            </a:r>
            <a:r>
              <a:rPr lang="en-GB" sz="2800" dirty="0"/>
              <a:t> z </a:t>
            </a:r>
            <a:r>
              <a:rPr lang="en-GB" sz="2800" dirty="0" err="1"/>
              <a:t>oblastí</a:t>
            </a:r>
            <a:r>
              <a:rPr lang="en-GB" sz="2800" dirty="0"/>
              <a:t> User Experience </a:t>
            </a:r>
            <a:r>
              <a:rPr lang="en-GB" sz="2800" dirty="0" err="1"/>
              <a:t>Designu</a:t>
            </a:r>
            <a:r>
              <a:rPr lang="en-GB" sz="2800" dirty="0"/>
              <a:t> (UX) </a:t>
            </a:r>
            <a:r>
              <a:rPr lang="en-GB" sz="2800" dirty="0" err="1"/>
              <a:t>zabývající</a:t>
            </a:r>
            <a:r>
              <a:rPr lang="en-GB" sz="2800" dirty="0"/>
              <a:t> se </a:t>
            </a:r>
            <a:r>
              <a:rPr lang="en-GB" sz="2800" dirty="0" err="1"/>
              <a:t>návrhem</a:t>
            </a:r>
            <a:r>
              <a:rPr lang="en-GB" sz="2800" dirty="0"/>
              <a:t> </a:t>
            </a:r>
            <a:r>
              <a:rPr lang="en-GB" sz="2800" dirty="0" err="1"/>
              <a:t>aplikací</a:t>
            </a:r>
            <a:r>
              <a:rPr lang="en-GB" sz="2800" dirty="0"/>
              <a:t> </a:t>
            </a:r>
            <a:r>
              <a:rPr lang="en-GB" sz="2800" dirty="0" err="1"/>
              <a:t>uspokojujících</a:t>
            </a:r>
            <a:r>
              <a:rPr lang="en-GB" sz="2800" dirty="0"/>
              <a:t> </a:t>
            </a:r>
            <a:r>
              <a:rPr lang="en-GB" sz="2800" dirty="0" err="1"/>
              <a:t>potřeby</a:t>
            </a:r>
            <a:r>
              <a:rPr lang="en-GB" sz="2800" dirty="0"/>
              <a:t> </a:t>
            </a:r>
            <a:r>
              <a:rPr lang="en-GB" sz="2800" dirty="0" err="1"/>
              <a:t>uživatelů</a:t>
            </a:r>
            <a:r>
              <a:rPr lang="en-GB" sz="2800" dirty="0"/>
              <a:t> a </a:t>
            </a:r>
            <a:r>
              <a:rPr lang="en-GB" sz="2800" dirty="0" err="1"/>
              <a:t>současně</a:t>
            </a:r>
            <a:r>
              <a:rPr lang="en-GB" sz="2800" dirty="0"/>
              <a:t> </a:t>
            </a:r>
            <a:r>
              <a:rPr lang="en-GB" sz="2800" dirty="0" err="1"/>
              <a:t>naplňujících</a:t>
            </a:r>
            <a:r>
              <a:rPr lang="en-GB" sz="2800" dirty="0"/>
              <a:t> </a:t>
            </a:r>
            <a:r>
              <a:rPr lang="en-GB" sz="2800" dirty="0" err="1"/>
              <a:t>funkční</a:t>
            </a:r>
            <a:r>
              <a:rPr lang="en-GB" sz="2800" dirty="0"/>
              <a:t> a </a:t>
            </a:r>
            <a:r>
              <a:rPr lang="en-GB" sz="2800" dirty="0" err="1"/>
              <a:t>obchodní</a:t>
            </a:r>
            <a:r>
              <a:rPr lang="en-GB" sz="2800" dirty="0"/>
              <a:t> </a:t>
            </a:r>
            <a:r>
              <a:rPr lang="en-GB" sz="2800" dirty="0" err="1"/>
              <a:t>požadavky</a:t>
            </a:r>
            <a:r>
              <a:rPr lang="en-GB" sz="2800" dirty="0"/>
              <a:t>.</a:t>
            </a:r>
            <a:endParaRPr lang="en-CA" sz="2800" dirty="0"/>
          </a:p>
        </p:txBody>
      </p:sp>
      <p:sp>
        <p:nvSpPr>
          <p:cNvPr id="3" name="Zástupný symbol pro zápatí 2">
            <a:extLst>
              <a:ext uri="{FF2B5EF4-FFF2-40B4-BE49-F238E27FC236}">
                <a16:creationId xmlns:a16="http://schemas.microsoft.com/office/drawing/2014/main" id="{C784CB93-5BFE-4CB9-83AC-FFD4B2515672}"/>
              </a:ext>
            </a:extLst>
          </p:cNvPr>
          <p:cNvSpPr>
            <a:spLocks noGrp="1"/>
          </p:cNvSpPr>
          <p:nvPr>
            <p:ph type="ftr" sz="quarter" idx="11"/>
          </p:nvPr>
        </p:nvSpPr>
        <p:spPr/>
        <p:txBody>
          <a:bodyPr/>
          <a:lstStyle/>
          <a:p>
            <a:r>
              <a:rPr lang="cs-CZ" altLang="cs-CZ">
                <a:cs typeface="Times New Roman" panose="02020603050405020304" pitchFamily="18" charset="0"/>
              </a:rPr>
              <a:t>Principy webového designu</a:t>
            </a:r>
            <a:endParaRPr lang="cs-CZ" altLang="cs-CZ" dirty="0">
              <a:cs typeface="Times New Roman" panose="02020603050405020304" pitchFamily="18" charset="0"/>
            </a:endParaRPr>
          </a:p>
        </p:txBody>
      </p:sp>
    </p:spTree>
    <p:extLst>
      <p:ext uri="{BB962C8B-B14F-4D97-AF65-F5344CB8AC3E}">
        <p14:creationId xmlns:p14="http://schemas.microsoft.com/office/powerpoint/2010/main" val="2223884939"/>
      </p:ext>
    </p:extLst>
  </p:cSld>
  <p:clrMapOvr>
    <a:masterClrMapping/>
  </p:clrMapOvr>
</p:sld>
</file>

<file path=ppt/theme/theme1.xml><?xml version="1.0" encoding="utf-8"?>
<a:theme xmlns:a="http://schemas.openxmlformats.org/drawingml/2006/main" name="SLU">
  <a:themeElements>
    <a:clrScheme name="OPF">
      <a:dk1>
        <a:srgbClr val="307871"/>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U-pismo_Times">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2866</TotalTime>
  <Words>2197</Words>
  <Application>Microsoft Macintosh PowerPoint</Application>
  <PresentationFormat>Předvádění na obrazovce (16:9)</PresentationFormat>
  <Paragraphs>224</Paragraphs>
  <Slides>43</Slides>
  <Notes>29</Notes>
  <HiddenSlides>0</HiddenSlides>
  <MMClips>1</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43</vt:i4>
      </vt:variant>
    </vt:vector>
  </HeadingPairs>
  <TitlesOfParts>
    <vt:vector size="47" baseType="lpstr">
      <vt:lpstr>Arial</vt:lpstr>
      <vt:lpstr>Calibri</vt:lpstr>
      <vt:lpstr>Times New Roman</vt:lpstr>
      <vt:lpstr>SLU</vt:lpstr>
      <vt:lpstr>2. PRINCIPY WEBOVÉHO DESIGNU</vt:lpstr>
      <vt:lpstr>Prezentace aplikace PowerPoint</vt:lpstr>
      <vt:lpstr>WEBOVÝ DESIGN OBECNĚ</vt:lpstr>
      <vt:lpstr>WEBOVÝ DESIGN OBECNĚ</vt:lpstr>
      <vt:lpstr>WEBOVÝ DESIGN DEFINICE</vt:lpstr>
      <vt:lpstr>WEBOVÝ DESIGN OBECNĚ</vt:lpstr>
      <vt:lpstr>WEBOVÝ DESIGN OBECNĚ</vt:lpstr>
      <vt:lpstr>Interakční design</vt:lpstr>
      <vt:lpstr>Interakční design</vt:lpstr>
      <vt:lpstr>Interakční design – základní prvky</vt:lpstr>
      <vt:lpstr>Interakční design – základní prvky</vt:lpstr>
      <vt:lpstr>Interakční design – základní prvky</vt:lpstr>
      <vt:lpstr>Interakční design – základní prvky</vt:lpstr>
      <vt:lpstr>Interakční design – základní prvky</vt:lpstr>
      <vt:lpstr>Interakční design – základní prvky</vt:lpstr>
      <vt:lpstr>Procesy interakčního designu</vt:lpstr>
      <vt:lpstr>Procesy interakčního designu</vt:lpstr>
      <vt:lpstr>Metody interakčního designu</vt:lpstr>
      <vt:lpstr>Když nemáte výzkum, dejte tam heuristiky!</vt:lpstr>
      <vt:lpstr>NIELSENOVY HEURISTIKY</vt:lpstr>
      <vt:lpstr>NIELSENOVY HEURISTIKY</vt:lpstr>
      <vt:lpstr>NIELSENOVY HEURISTIKY</vt:lpstr>
      <vt:lpstr>Prezentace aplikace PowerPoint</vt:lpstr>
      <vt:lpstr>NIELSENOVY HEURISTIKY</vt:lpstr>
      <vt:lpstr>Prezentace aplikace PowerPoint</vt:lpstr>
      <vt:lpstr>NIELSENOVY HEURISTIKY</vt:lpstr>
      <vt:lpstr>Prezentace aplikace PowerPoint</vt:lpstr>
      <vt:lpstr>NIELSENOVY HEURISTIKY</vt:lpstr>
      <vt:lpstr>Prezentace aplikace PowerPoint</vt:lpstr>
      <vt:lpstr>NIELSENOVY HEURISTIKY</vt:lpstr>
      <vt:lpstr>Prezentace aplikace PowerPoint</vt:lpstr>
      <vt:lpstr>NIELSENOVY HEURISTIKY</vt:lpstr>
      <vt:lpstr>Prezentace aplikace PowerPoint</vt:lpstr>
      <vt:lpstr>NIELSENOVY HEURISTIKY</vt:lpstr>
      <vt:lpstr>Prezentace aplikace PowerPoint</vt:lpstr>
      <vt:lpstr>NIELSENOVY HEURISTIKY</vt:lpstr>
      <vt:lpstr>Prezentace aplikace PowerPoint</vt:lpstr>
      <vt:lpstr>NIELSENOVY HEURISTIKY</vt:lpstr>
      <vt:lpstr>Prezentace aplikace PowerPoint</vt:lpstr>
      <vt:lpstr>NIELSENOVY HEURISTIKY</vt:lpstr>
      <vt:lpstr>Prezentace aplikace PowerPoint</vt:lpstr>
      <vt:lpstr>SHRNUTÍ PŘEDNÁŠKY</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Název prezentace</dc:title>
  <dc:creator>Václav Minařík</dc:creator>
  <cp:lastModifiedBy>Martin Klepek</cp:lastModifiedBy>
  <cp:revision>173</cp:revision>
  <dcterms:created xsi:type="dcterms:W3CDTF">2016-07-06T15:42:34Z</dcterms:created>
  <dcterms:modified xsi:type="dcterms:W3CDTF">2022-09-29T08:43:55Z</dcterms:modified>
</cp:coreProperties>
</file>