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64" r:id="rId3"/>
    <p:sldId id="260" r:id="rId4"/>
    <p:sldId id="261" r:id="rId5"/>
    <p:sldId id="268" r:id="rId6"/>
    <p:sldId id="314" r:id="rId7"/>
    <p:sldId id="324" r:id="rId8"/>
    <p:sldId id="325" r:id="rId9"/>
    <p:sldId id="302" r:id="rId10"/>
    <p:sldId id="323" r:id="rId11"/>
    <p:sldId id="315" r:id="rId12"/>
    <p:sldId id="289" r:id="rId13"/>
    <p:sldId id="303" r:id="rId14"/>
    <p:sldId id="295" r:id="rId15"/>
    <p:sldId id="316" r:id="rId16"/>
    <p:sldId id="317" r:id="rId17"/>
    <p:sldId id="318" r:id="rId18"/>
    <p:sldId id="319" r:id="rId19"/>
    <p:sldId id="320" r:id="rId20"/>
    <p:sldId id="322" r:id="rId21"/>
    <p:sldId id="290" r:id="rId22"/>
    <p:sldId id="321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293" r:id="rId33"/>
    <p:sldId id="258" r:id="rId3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444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300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299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829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07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804" y="143849"/>
            <a:ext cx="1411467" cy="110094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59532" y="267494"/>
            <a:ext cx="38164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40624" y="1707654"/>
            <a:ext cx="3600400" cy="293931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3000" b="1" dirty="0">
                <a:solidFill>
                  <a:schemeClr val="bg1"/>
                </a:solidFill>
                <a:cs typeface="Times New Roman" panose="02020603050405020304" pitchFamily="18" charset="0"/>
              </a:rPr>
              <a:t>3. WEBOVÁ STRÁNKA V MARKETINGU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78047" y="4371950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Martin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Klepek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Tereza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Ikášová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a správa webové stránky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499992" y="1337135"/>
            <a:ext cx="4064495" cy="30348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této přednášky je přiblížit problematiku webové prezentace firmy, jsou zde popsány její základní principy a faktory, které rozhodují o úspěšnosti webové prezentace. Pozornost bude věnována i popisu procesu určování pozice firmy na trhu. Prostor je také vyčleněn pro objasnění procesu budování značky spolu s objasněním role webových stránek v tomto procesu. Závěr přednášky je věnován vymezení trendů.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2B965-7679-48E6-A15E-2BA46AF7C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altLang="cs-CZ" sz="2500" b="1" cap="all" dirty="0"/>
              <a:t>3. WEBOVÁ PREZENTACE A JEJÍ VÝKONNOST</a:t>
            </a:r>
            <a:endParaRPr lang="cs-CZ" sz="25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185E63D-DB42-43A2-8777-A7FCB91A9458}"/>
              </a:ext>
            </a:extLst>
          </p:cNvPr>
          <p:cNvSpPr/>
          <p:nvPr/>
        </p:nvSpPr>
        <p:spPr>
          <a:xfrm>
            <a:off x="125506" y="1059582"/>
            <a:ext cx="7740860" cy="3052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Dobrý web musí fungovat, tedy 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plnit účel pro byznys firmy 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a také odpovídat potřebám návštěvníků webu. </a:t>
            </a:r>
          </a:p>
          <a:p>
            <a:pPr marL="342900" indent="-342900" algn="just">
              <a:lnSpc>
                <a:spcPct val="150000"/>
              </a:lnSpc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Přínos webové prezentace je nejčastěji prezentován finančním ziskem, protože díky webovým stránkám může firma peníze vydělat nebo ušetřit. (Řezáč, 2016)</a:t>
            </a:r>
            <a:endParaRPr lang="cs-CZ" sz="24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3590534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2B965-7679-48E6-A15E-2BA46AF7C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altLang="cs-CZ" sz="2500" b="1" cap="all" dirty="0"/>
              <a:t>3. WEBOVÁ PREZENTACE A JEJÍ VÝKONNOST</a:t>
            </a:r>
            <a:endParaRPr lang="cs-CZ" sz="25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185E63D-DB42-43A2-8777-A7FCB91A9458}"/>
              </a:ext>
            </a:extLst>
          </p:cNvPr>
          <p:cNvSpPr/>
          <p:nvPr/>
        </p:nvSpPr>
        <p:spPr>
          <a:xfrm>
            <a:off x="107504" y="699542"/>
            <a:ext cx="7848872" cy="4058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 pohledu výkonu možno weby rozdělit do tří hlavních skupin:</a:t>
            </a:r>
            <a:endParaRPr lang="sk-SK" sz="2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Webová prezentace</a:t>
            </a:r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která má za cíl ovlivnit nebo změnit chování jisté skupiny uživatelů.</a:t>
            </a:r>
          </a:p>
          <a:p>
            <a:pPr marL="800100" lvl="1" indent="-342900" algn="just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</a:t>
            </a:r>
            <a:r>
              <a:rPr lang="cs-CZ" sz="2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shop</a:t>
            </a:r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prostřednictvím kterého firma prodává produkty online.</a:t>
            </a:r>
          </a:p>
          <a:p>
            <a:pPr marL="800100" lvl="1" indent="-342900" algn="just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200" b="1" dirty="0">
                <a:latin typeface="Times New Roman" panose="02020603050405020304" pitchFamily="18" charset="0"/>
                <a:ea typeface="Calibri" panose="020F0502020204030204" pitchFamily="34" charset="0"/>
              </a:rPr>
              <a:t>Webová aplikace</a:t>
            </a:r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, která řeší konkrétní problém svých uživatelů díky sebe sama. To znamená, že není tedy kanálem pro prodej určitých produktů, ale sama je produktem. </a:t>
            </a:r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(Řezáč, 2016)</a:t>
            </a:r>
            <a:endParaRPr lang="cs-CZ" sz="22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1957624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D0128-3821-487A-92E6-A60498155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sz="2800" b="1" cap="all" dirty="0"/>
              <a:t>přínosy fungujících www stránek</a:t>
            </a:r>
            <a:endParaRPr lang="cs-CZ" sz="2800" b="1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8024AF6-7486-4BA0-A3DF-FB186B98B8BD}"/>
              </a:ext>
            </a:extLst>
          </p:cNvPr>
          <p:cNvSpPr/>
          <p:nvPr/>
        </p:nvSpPr>
        <p:spPr>
          <a:xfrm>
            <a:off x="240309" y="965896"/>
            <a:ext cx="777686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Konverzní akce</a:t>
            </a:r>
            <a:r>
              <a:rPr lang="cs-CZ" sz="2000" dirty="0"/>
              <a:t>. Jedná se například o sdílení stránky na sociálních sítích, odeslání objednávky, registraci do </a:t>
            </a:r>
            <a:r>
              <a:rPr lang="cs-CZ" sz="2000" dirty="0" err="1"/>
              <a:t>newsletteru</a:t>
            </a:r>
            <a:r>
              <a:rPr lang="cs-CZ" sz="2000" dirty="0"/>
              <a:t>.</a:t>
            </a:r>
          </a:p>
          <a:p>
            <a:pPr lvl="0"/>
            <a:endParaRPr lang="cs-CZ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Informace</a:t>
            </a:r>
            <a:r>
              <a:rPr lang="cs-CZ" sz="2000" dirty="0"/>
              <a:t>. Uživatelé na webových stránkách naleznou informace, které hledali, následně je zkonzumují a odchází. Je možné, že právě na základě těchto informací začne návštěvník v budoucnu přemýšlet o koupě daného produktu firmy.</a:t>
            </a:r>
          </a:p>
          <a:p>
            <a:pPr lvl="0"/>
            <a:endParaRPr lang="cs-CZ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Pocit</a:t>
            </a:r>
            <a:r>
              <a:rPr lang="cs-CZ" sz="2000" dirty="0"/>
              <a:t>. Web vyvolává v návštěvnících určitý pocit, emoci, kterou si následně spojí se značkou provozovatele webových stránek. Na základě tohoto pocitu si návštěvník webové stránky zapamatuje snadněji.</a:t>
            </a:r>
            <a:endParaRPr lang="en-CA" sz="2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4071691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18024AF6-7486-4BA0-A3DF-FB186B98B8BD}"/>
              </a:ext>
            </a:extLst>
          </p:cNvPr>
          <p:cNvSpPr/>
          <p:nvPr/>
        </p:nvSpPr>
        <p:spPr>
          <a:xfrm>
            <a:off x="179512" y="891769"/>
            <a:ext cx="7776864" cy="3624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dirty="0"/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Není vhodné o webové prezentaci přemýšlet jen jako o prostředku prodeje, ale také jako o designovém nástroji, který firmě pomáhá budovat vztah její značky s uživateli </a:t>
            </a:r>
            <a:r>
              <a:rPr lang="cs-CZ" sz="2400" dirty="0"/>
              <a:t>a rovněž získávat uživatele, kteří zatím se značkou firmy nepřišli vůbec do kontaktu. (Řezáč, 2016)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JDE O VIZITKU FIRMY!</a:t>
            </a:r>
            <a:endParaRPr lang="sk-SK" sz="2400" b="1" dirty="0"/>
          </a:p>
          <a:p>
            <a:r>
              <a:rPr lang="cs-CZ" dirty="0"/>
              <a:t> </a:t>
            </a:r>
            <a:endParaRPr lang="en-CA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1F52B965-7679-48E6-A15E-2BA46AF7C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altLang="cs-CZ" sz="2500" b="1" cap="all" dirty="0"/>
              <a:t>3. WEBOVÁ PREZENTACE A JEJÍ VÝKONNOST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707138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D0128-3821-487A-92E6-A60498155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altLang="cs-CZ" sz="2800" b="1" cap="all" dirty="0"/>
              <a:t>4. konflikty v oblasti web designu</a:t>
            </a:r>
            <a:endParaRPr lang="cs-CZ" sz="2800" b="1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8024AF6-7486-4BA0-A3DF-FB186B98B8BD}"/>
              </a:ext>
            </a:extLst>
          </p:cNvPr>
          <p:cNvSpPr/>
          <p:nvPr/>
        </p:nvSpPr>
        <p:spPr>
          <a:xfrm>
            <a:off x="107504" y="915566"/>
            <a:ext cx="7920880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Základní konflikty v rámci web designu obvykle zahrnují (</a:t>
            </a:r>
            <a:r>
              <a:rPr lang="cs-CZ" sz="2400" dirty="0" err="1"/>
              <a:t>Powell</a:t>
            </a:r>
            <a:r>
              <a:rPr lang="cs-CZ" sz="2400" dirty="0"/>
              <a:t>, 2004):</a:t>
            </a:r>
            <a:endParaRPr lang="sk-SK" sz="24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potřeby uživatele oproti potřebám designéra (firmy),</a:t>
            </a:r>
            <a:endParaRPr lang="sk-SK" sz="24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rovnováha formy a funkčnosti,</a:t>
            </a:r>
            <a:endParaRPr lang="sk-SK" sz="24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zhodnocení kvality provedení,</a:t>
            </a:r>
            <a:endParaRPr lang="sk-SK" sz="24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soulad mezi konvenčními prvky a inovacemi. </a:t>
            </a:r>
            <a:endParaRPr lang="sk-SK" sz="24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2577450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D0128-3821-487A-92E6-A60498155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altLang="cs-CZ" sz="2200" b="1" cap="all" dirty="0"/>
              <a:t>potřeby uživatele oproti potřebám designéra</a:t>
            </a:r>
            <a:endParaRPr lang="cs-CZ" sz="2200" b="1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8024AF6-7486-4BA0-A3DF-FB186B98B8BD}"/>
              </a:ext>
            </a:extLst>
          </p:cNvPr>
          <p:cNvSpPr/>
          <p:nvPr/>
        </p:nvSpPr>
        <p:spPr>
          <a:xfrm>
            <a:off x="179512" y="792450"/>
            <a:ext cx="7776864" cy="4448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Častou chybou webových stránek firem je bohužel pořád to, že jsou vytvářeny spíše pro potřeby firmy, namísto skutečných uživatelů. </a:t>
            </a:r>
          </a:p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Firma si vybuduje svoje stránky na základě vlastních předpokladů, s čím si uživatel mnohdy nemusí dát rady. </a:t>
            </a:r>
          </a:p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Proto </a:t>
            </a:r>
            <a:r>
              <a:rPr lang="cs-CZ" sz="2200" b="1" dirty="0"/>
              <a:t>je nezbytně nutné nahlížet na webové stránky z pohledu uživatele a vykonávat uživatelské testování.</a:t>
            </a:r>
            <a:r>
              <a:rPr lang="cs-CZ" sz="2200" dirty="0"/>
              <a:t> Uživatelé jsou jednotlivci s jistými společnými charakteristikami a schopnostmi. </a:t>
            </a:r>
            <a:r>
              <a:rPr lang="cs-CZ" sz="2000" dirty="0"/>
              <a:t>(</a:t>
            </a:r>
            <a:r>
              <a:rPr lang="cs-CZ" sz="2000" dirty="0" err="1"/>
              <a:t>Powell</a:t>
            </a:r>
            <a:r>
              <a:rPr lang="cs-CZ" sz="2000" dirty="0"/>
              <a:t>, 2004)</a:t>
            </a:r>
            <a:endParaRPr lang="sk-SK" sz="2000" dirty="0"/>
          </a:p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altLang="cs-CZ" sz="2200" b="1" dirty="0">
              <a:solidFill>
                <a:srgbClr val="307871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1863223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D0128-3821-487A-92E6-A60498155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altLang="cs-CZ" sz="2200" b="1" cap="all" dirty="0"/>
              <a:t>rovnováha formy a funkčnosti </a:t>
            </a:r>
            <a:endParaRPr lang="cs-CZ" sz="2200" b="1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8024AF6-7486-4BA0-A3DF-FB186B98B8BD}"/>
              </a:ext>
            </a:extLst>
          </p:cNvPr>
          <p:cNvSpPr/>
          <p:nvPr/>
        </p:nvSpPr>
        <p:spPr>
          <a:xfrm>
            <a:off x="179512" y="792450"/>
            <a:ext cx="7776864" cy="3768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1200"/>
              </a:spcAft>
            </a:pPr>
            <a:r>
              <a:rPr lang="cs-CZ" sz="2400" dirty="0"/>
              <a:t>Forma a funkce tvoří základny pyramidy web designu.</a:t>
            </a:r>
          </a:p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Funkce by byla bez formy nudná, neboli i když stránky fungují, uživatel není nadšený. Naopak, i když by byla forma velmi působivá, no na druhé straně funkčnost omezená, uživatel by byl zklamaný. (</a:t>
            </a:r>
            <a:r>
              <a:rPr lang="cs-CZ" sz="2400" dirty="0" err="1"/>
              <a:t>Powell</a:t>
            </a:r>
            <a:r>
              <a:rPr lang="cs-CZ" sz="2400" dirty="0"/>
              <a:t>, 2004)</a:t>
            </a:r>
            <a:endParaRPr lang="sk-SK" sz="2400" dirty="0"/>
          </a:p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b="1" dirty="0"/>
              <a:t>Forma a funkčnost by tedy mely být v jasně definovaném a souvislém vztahu. </a:t>
            </a:r>
            <a:r>
              <a:rPr lang="cs-CZ" sz="2400" dirty="0"/>
              <a:t>To znamená, že forma webových stránek by měla být v přímém vztahu s účelem. </a:t>
            </a:r>
            <a:endParaRPr lang="cs-CZ" altLang="cs-CZ" sz="2400" b="1" dirty="0">
              <a:solidFill>
                <a:srgbClr val="307871"/>
              </a:solidFill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3310616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D0128-3821-487A-92E6-A60498155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altLang="cs-CZ" sz="2200" b="1" cap="all" dirty="0"/>
              <a:t>zhodnocení kvality provedení</a:t>
            </a:r>
            <a:endParaRPr lang="cs-CZ" sz="2200" b="1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8024AF6-7486-4BA0-A3DF-FB186B98B8BD}"/>
              </a:ext>
            </a:extLst>
          </p:cNvPr>
          <p:cNvSpPr/>
          <p:nvPr/>
        </p:nvSpPr>
        <p:spPr>
          <a:xfrm>
            <a:off x="179512" y="792450"/>
            <a:ext cx="7776864" cy="390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Webové stránky by měli být považované za bezchybné jenom v případě, že jsou užitečné, příjemné, použitelné a přesné.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Význam jednotlivých slov je samozřejmě kromě přesnosti poněkud subjektivní. Správně navržený web by měl mít bezvadné provedení. To znamená, že </a:t>
            </a:r>
            <a:r>
              <a:rPr lang="cs-CZ" sz="2400" b="1" dirty="0"/>
              <a:t>web nesmí v nijakém případě selhat.</a:t>
            </a:r>
            <a:r>
              <a:rPr lang="cs-CZ" sz="2400" dirty="0"/>
              <a:t> (</a:t>
            </a:r>
            <a:r>
              <a:rPr lang="cs-CZ" sz="2400" dirty="0" err="1"/>
              <a:t>Powell</a:t>
            </a:r>
            <a:r>
              <a:rPr lang="cs-CZ" sz="2400" dirty="0"/>
              <a:t>, 2004)</a:t>
            </a:r>
            <a:endParaRPr lang="sk-SK" sz="24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907767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D0128-3821-487A-92E6-A60498155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2200" b="1" cap="all" dirty="0"/>
              <a:t>soulad mezi konvenčními prvky a inovacemi</a:t>
            </a:r>
            <a:endParaRPr lang="cs-CZ" sz="2200" b="1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8024AF6-7486-4BA0-A3DF-FB186B98B8BD}"/>
              </a:ext>
            </a:extLst>
          </p:cNvPr>
          <p:cNvSpPr/>
          <p:nvPr/>
        </p:nvSpPr>
        <p:spPr>
          <a:xfrm>
            <a:off x="179512" y="975058"/>
            <a:ext cx="7776864" cy="3396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Někteří odborníci se domnívají, že </a:t>
            </a:r>
            <a:r>
              <a:rPr lang="cs-CZ" sz="2000" b="1" dirty="0"/>
              <a:t>kategorizací designu</a:t>
            </a:r>
            <a:r>
              <a:rPr lang="cs-CZ" sz="2000" dirty="0"/>
              <a:t> webových stránek zvyšují konformitu, eliminují inovace a že striktní dodržování šablon designu, či běžných postupů omezuje možnosti návrhu stránky. </a:t>
            </a:r>
          </a:p>
          <a:p>
            <a:pPr marL="342900" indent="-34290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Designéři webových stránek musí respektovat zásady možnosti navigace, či umístění navigačních panelů, barvy apod. Tyto pojmy </a:t>
            </a:r>
            <a:r>
              <a:rPr lang="cs-CZ" sz="2000" b="1" dirty="0"/>
              <a:t>neomezují design, jenom udržují webové stránky v mezích jistých forem, aby uživatelé nebyli mateni.</a:t>
            </a:r>
            <a:r>
              <a:rPr lang="cs-CZ" sz="2000" dirty="0"/>
              <a:t> (</a:t>
            </a:r>
            <a:r>
              <a:rPr lang="cs-CZ" sz="2000" dirty="0" err="1"/>
              <a:t>Powell</a:t>
            </a:r>
            <a:r>
              <a:rPr lang="cs-CZ" sz="2000" dirty="0"/>
              <a:t>, 2004)</a:t>
            </a:r>
            <a:endParaRPr lang="sk-SK" sz="2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3162743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D0128-3821-487A-92E6-A60498155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2800" b="1" cap="all" dirty="0"/>
              <a:t>5. budování značky</a:t>
            </a:r>
            <a:endParaRPr lang="cs-CZ" sz="2800" b="1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8024AF6-7486-4BA0-A3DF-FB186B98B8BD}"/>
              </a:ext>
            </a:extLst>
          </p:cNvPr>
          <p:cNvSpPr/>
          <p:nvPr/>
        </p:nvSpPr>
        <p:spPr>
          <a:xfrm>
            <a:off x="179512" y="924240"/>
            <a:ext cx="7560840" cy="394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Značka nepředstavuje jen logo, či vizuální styl firmy, je její duší, základem budoucí práce, protože pak má firma na čem stavět. Představuje </a:t>
            </a:r>
            <a:r>
              <a:rPr lang="cs-CZ" sz="2400" b="1" dirty="0"/>
              <a:t>slib firmy</a:t>
            </a:r>
            <a:r>
              <a:rPr lang="cs-CZ" sz="2400" dirty="0"/>
              <a:t>, že se chová určitým způsobem.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Mít silnou značku znamená, že si firma ujasnila svůj smysl (poslání) a cestu (vizi)</a:t>
            </a:r>
            <a:r>
              <a:rPr lang="cs-CZ" sz="2400" dirty="0"/>
              <a:t>, prostřednictvím které se pohybuje směrem, který si vymezila. (Řezáč, 2016)</a:t>
            </a:r>
            <a:endParaRPr lang="sk-SK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48997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r>
              <a:rPr lang="cs-CZ" sz="3000" b="1" dirty="0"/>
              <a:t>Marketingový výzkum</a:t>
            </a:r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92961" y="1702977"/>
            <a:ext cx="4246919" cy="18168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AutoNum type="arabicPeriod"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 webové stránky</a:t>
            </a:r>
          </a:p>
          <a:p>
            <a:pPr marL="457200" indent="-457200">
              <a:buAutoNum type="arabicPeriod"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Okruhy marketingové strategie</a:t>
            </a:r>
          </a:p>
          <a:p>
            <a:pPr marL="457200" indent="-457200">
              <a:buAutoNum type="arabicPeriod"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prezentace a její výkonnost</a:t>
            </a:r>
          </a:p>
          <a:p>
            <a:pPr marL="457200" indent="-457200">
              <a:buAutoNum type="arabicPeriod"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Konflikty v oblasti web designu</a:t>
            </a:r>
          </a:p>
          <a:p>
            <a:pPr marL="457200" indent="-457200">
              <a:buAutoNum type="arabicPeriod"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Budování značky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96952" y="2170528"/>
            <a:ext cx="2982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804" y="143849"/>
            <a:ext cx="1411467" cy="110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5253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D0128-3821-487A-92E6-A60498155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2800" b="1" cap="all" dirty="0"/>
              <a:t>5. budování značky</a:t>
            </a:r>
            <a:endParaRPr lang="cs-CZ" sz="2800" b="1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8024AF6-7486-4BA0-A3DF-FB186B98B8BD}"/>
              </a:ext>
            </a:extLst>
          </p:cNvPr>
          <p:cNvSpPr/>
          <p:nvPr/>
        </p:nvSpPr>
        <p:spPr>
          <a:xfrm>
            <a:off x="179512" y="1131590"/>
            <a:ext cx="7776864" cy="279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Jednou z hlavních výhod silné značky je, že si jí lidé pamatují, rozeznají ji od jiných značek,</a:t>
            </a:r>
            <a:r>
              <a:rPr lang="cs-CZ" sz="2400" dirty="0"/>
              <a:t> před kterými ji v určitém momentu upřednostní. Všechny činnosti a procesy vedoucí k dosažení těchto cílů tvoří podstatu brandingu. (Řezáč, 2016)</a:t>
            </a:r>
            <a:endParaRPr lang="sk-SK" sz="24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36395579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2B965-7679-48E6-A15E-2BA46AF7C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altLang="cs-CZ" sz="2800" b="1" cap="all" dirty="0"/>
              <a:t>branding</a:t>
            </a:r>
            <a:endParaRPr lang="cs-CZ" sz="28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185E63D-DB42-43A2-8777-A7FCB91A9458}"/>
              </a:ext>
            </a:extLst>
          </p:cNvPr>
          <p:cNvSpPr/>
          <p:nvPr/>
        </p:nvSpPr>
        <p:spPr>
          <a:xfrm>
            <a:off x="107504" y="1131590"/>
            <a:ext cx="5184576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600" b="1" dirty="0"/>
              <a:t>Branding je proces, v rámci kterého firma dává smysl své značce</a:t>
            </a:r>
            <a:r>
              <a:rPr lang="cs-CZ" sz="2600" dirty="0"/>
              <a:t>, vypráví její příběh zapamatovatelným a konzistentním způsobem. (Řezáč, 2016)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790974"/>
            <a:ext cx="3427560" cy="2082162"/>
          </a:xfrm>
          <a:prstGeom prst="rect">
            <a:avLst/>
          </a:prstGeo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27489670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2B965-7679-48E6-A15E-2BA46AF7C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altLang="cs-CZ" sz="2800" b="1" cap="all" dirty="0"/>
              <a:t>branding</a:t>
            </a:r>
            <a:endParaRPr lang="cs-CZ" sz="28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185E63D-DB42-43A2-8777-A7FCB91A9458}"/>
              </a:ext>
            </a:extLst>
          </p:cNvPr>
          <p:cNvSpPr/>
          <p:nvPr/>
        </p:nvSpPr>
        <p:spPr>
          <a:xfrm>
            <a:off x="107504" y="729789"/>
            <a:ext cx="799288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/>
              <a:t>Branding </a:t>
            </a:r>
            <a:r>
              <a:rPr lang="cs-CZ" sz="2400" dirty="0"/>
              <a:t>je o </a:t>
            </a:r>
            <a:r>
              <a:rPr lang="cs-CZ" sz="2400" b="1" dirty="0"/>
              <a:t>využití každé příležitosti k vyjádření</a:t>
            </a:r>
            <a:r>
              <a:rPr lang="cs-CZ" sz="2400" dirty="0"/>
              <a:t>, proč by si spotřebitelé měli vybrat jednu značku nad jinou.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Touha vést, předstihnout konkurenci a dát zaměstnancům nejlepší nástroje k získávání zákazníků jsou důvody, proč firmy branding využívají. (</a:t>
            </a:r>
            <a:r>
              <a:rPr lang="cs-CZ" sz="2400" dirty="0" err="1"/>
              <a:t>Wheeler</a:t>
            </a:r>
            <a:r>
              <a:rPr lang="cs-CZ" sz="2400" dirty="0"/>
              <a:t>, 2013)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2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15699818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5185E63D-DB42-43A2-8777-A7FCB91A9458}"/>
              </a:ext>
            </a:extLst>
          </p:cNvPr>
          <p:cNvSpPr/>
          <p:nvPr/>
        </p:nvSpPr>
        <p:spPr>
          <a:xfrm>
            <a:off x="107504" y="729789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Zásluhou virtuální povahy internetu i malé firmy mohou disponovat online prezentací, která vypadá zcela působivě jako prezentace od velkých značek.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Firmám využívajícím internet k </a:t>
            </a:r>
            <a:r>
              <a:rPr lang="cs-CZ" sz="2400" b="1" dirty="0"/>
              <a:t>zvýšení popularity u cílových segmentů, tedy posílení značky</a:t>
            </a:r>
            <a:r>
              <a:rPr lang="cs-CZ" sz="2400" dirty="0"/>
              <a:t>, je k dispozici řada různých internetových nástrojů (</a:t>
            </a:r>
            <a:r>
              <a:rPr lang="cs-CZ" sz="2400" dirty="0" err="1"/>
              <a:t>microsity</a:t>
            </a:r>
            <a:r>
              <a:rPr lang="cs-CZ" sz="2400" dirty="0"/>
              <a:t>, online PR články, videa, sociální sítě).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B5BD0128-3821-487A-92E6-A60498155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2800" b="1" cap="all" dirty="0"/>
              <a:t>5. budování značky</a:t>
            </a:r>
            <a:endParaRPr lang="cs-CZ" sz="2800" b="1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27143920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5185E63D-DB42-43A2-8777-A7FCB91A9458}"/>
              </a:ext>
            </a:extLst>
          </p:cNvPr>
          <p:cNvSpPr/>
          <p:nvPr/>
        </p:nvSpPr>
        <p:spPr>
          <a:xfrm>
            <a:off x="35496" y="771550"/>
            <a:ext cx="7992888" cy="3929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V současnosti jsou nejpopulárnějším typem </a:t>
            </a:r>
            <a:r>
              <a:rPr lang="cs-CZ" sz="2400" b="1" dirty="0"/>
              <a:t>sociální média </a:t>
            </a:r>
            <a:r>
              <a:rPr lang="cs-CZ" sz="2400" dirty="0"/>
              <a:t>nebo také</a:t>
            </a:r>
            <a:r>
              <a:rPr lang="cs-CZ" sz="2400" b="1" dirty="0"/>
              <a:t> sítě</a:t>
            </a:r>
            <a:r>
              <a:rPr lang="cs-CZ" sz="2400" dirty="0"/>
              <a:t>. Prostřednictvím sociálních sítí totiž dochází k téměř přímé interakci značky s uživatelem webu (potenciálním zákazníkem).</a:t>
            </a:r>
          </a:p>
          <a:p>
            <a:pPr marL="285750" indent="-28575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Uživatel může prostřednictvím sociálních sítí se značkou komunikovat.</a:t>
            </a:r>
          </a:p>
          <a:p>
            <a:pPr marL="285750" indent="-28575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Může značku komentovat a ta mu prostřednictvím online marketéra odpovídá. Sociální sítě </a:t>
            </a:r>
            <a:r>
              <a:rPr lang="cs-CZ" sz="2400" b="1" dirty="0"/>
              <a:t>pomáhají udržovat kontakt se zákazníkem a také nové zákazníky získávat.</a:t>
            </a:r>
            <a:endParaRPr lang="sk-SK" sz="2400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B5BD0128-3821-487A-92E6-A60498155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2800" b="1" cap="all" dirty="0"/>
              <a:t>5. budování značky</a:t>
            </a:r>
            <a:endParaRPr lang="cs-CZ" sz="2800" b="1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26255121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5185E63D-DB42-43A2-8777-A7FCB91A9458}"/>
              </a:ext>
            </a:extLst>
          </p:cNvPr>
          <p:cNvSpPr/>
          <p:nvPr/>
        </p:nvSpPr>
        <p:spPr>
          <a:xfrm>
            <a:off x="35496" y="843166"/>
            <a:ext cx="7992888" cy="3672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400" b="1" dirty="0"/>
              <a:t>Webové stránky</a:t>
            </a:r>
            <a:r>
              <a:rPr lang="cs-CZ" sz="2400" dirty="0"/>
              <a:t> mají však samozřejmě taky své místo</a:t>
            </a:r>
            <a:r>
              <a:rPr lang="cs-CZ" sz="2400" b="1" dirty="0"/>
              <a:t> v rámci budování značky,</a:t>
            </a:r>
            <a:r>
              <a:rPr lang="cs-CZ" sz="2400" dirty="0"/>
              <a:t> protože </a:t>
            </a:r>
            <a:r>
              <a:rPr lang="cs-CZ" sz="2400" b="1" dirty="0"/>
              <a:t>představují výchozí bod komunikace online, jsou sídlem e-</a:t>
            </a:r>
            <a:r>
              <a:rPr lang="cs-CZ" sz="2400" b="1" dirty="0" err="1"/>
              <a:t>shopu</a:t>
            </a:r>
            <a:r>
              <a:rPr lang="cs-CZ" sz="2400" b="1" dirty="0"/>
              <a:t>, či nástrojem pro objednávání. </a:t>
            </a:r>
          </a:p>
          <a:p>
            <a:pPr marL="285750" indent="-285750">
              <a:lnSpc>
                <a:spcPct val="150000"/>
              </a:lnSpc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Webové stránky však mohou sloužit i k dalším činnostem, třeba k </a:t>
            </a:r>
            <a:r>
              <a:rPr lang="cs-CZ" sz="2400" b="1" dirty="0"/>
              <a:t>osvětě, zábavě, či vzdělání</a:t>
            </a:r>
            <a:r>
              <a:rPr lang="cs-CZ" sz="2400" dirty="0"/>
              <a:t>. </a:t>
            </a:r>
            <a:endParaRPr lang="sk-SK" sz="2400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B5BD0128-3821-487A-92E6-A60498155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2800" b="1" cap="all" dirty="0"/>
              <a:t>5. budování značky</a:t>
            </a:r>
            <a:endParaRPr lang="cs-CZ" sz="2800" b="1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670252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5185E63D-DB42-43A2-8777-A7FCB91A9458}"/>
              </a:ext>
            </a:extLst>
          </p:cNvPr>
          <p:cNvSpPr/>
          <p:nvPr/>
        </p:nvSpPr>
        <p:spPr>
          <a:xfrm>
            <a:off x="323528" y="987574"/>
            <a:ext cx="7992888" cy="324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2000"/>
              </a:spcAft>
            </a:pPr>
            <a:r>
              <a:rPr lang="cs-CZ" sz="2800" dirty="0"/>
              <a:t>Vzhledem k tomu, že </a:t>
            </a:r>
            <a:r>
              <a:rPr lang="cs-CZ" sz="2800" b="1" dirty="0"/>
              <a:t>webové stránky tvoří jeden z mnoha míst interakce (</a:t>
            </a:r>
            <a:r>
              <a:rPr lang="cs-CZ" sz="2800" b="1" dirty="0" err="1"/>
              <a:t>touchpointů</a:t>
            </a:r>
            <a:r>
              <a:rPr lang="cs-CZ" sz="2800" b="1" dirty="0"/>
              <a:t>)</a:t>
            </a:r>
            <a:r>
              <a:rPr lang="cs-CZ" sz="2800" dirty="0"/>
              <a:t>, kde se zákazník může se značkou setkat, musí ji i odrážet (mezi další </a:t>
            </a:r>
            <a:r>
              <a:rPr lang="cs-CZ" sz="2800" dirty="0" err="1"/>
              <a:t>touchpointy</a:t>
            </a:r>
            <a:r>
              <a:rPr lang="cs-CZ" sz="2800" dirty="0"/>
              <a:t> patří vizitky, stránky na sociálních sítích, email, či obchodní zástupci).</a:t>
            </a:r>
            <a:r>
              <a:rPr lang="cs-CZ" sz="2800" b="1" dirty="0"/>
              <a:t> </a:t>
            </a:r>
            <a:endParaRPr lang="sk-SK" sz="2800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B5BD0128-3821-487A-92E6-A60498155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2800" b="1" cap="all" dirty="0"/>
              <a:t>5. budování značky</a:t>
            </a:r>
            <a:endParaRPr lang="cs-CZ" sz="2800" b="1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15312012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5185E63D-DB42-43A2-8777-A7FCB91A9458}"/>
              </a:ext>
            </a:extLst>
          </p:cNvPr>
          <p:cNvSpPr/>
          <p:nvPr/>
        </p:nvSpPr>
        <p:spPr>
          <a:xfrm>
            <a:off x="170569" y="886357"/>
            <a:ext cx="8064896" cy="3672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400" b="1" dirty="0"/>
              <a:t>Je nezbytné, aby si firma uvědomila pozici webu oproti ostatním </a:t>
            </a:r>
            <a:r>
              <a:rPr lang="cs-CZ" sz="2400" b="1" dirty="0" err="1"/>
              <a:t>touchpintům</a:t>
            </a:r>
            <a:r>
              <a:rPr lang="cs-CZ" sz="2400" dirty="0"/>
              <a:t> a vytvořila pro něj takové podmínky, aby přilákal návštěvníky. </a:t>
            </a:r>
          </a:p>
          <a:p>
            <a:pPr marL="342900" indent="-342900">
              <a:lnSpc>
                <a:spcPct val="150000"/>
              </a:lnSpc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Vhodné tedy je, aby si firma stanovila kanály, prostřednictvím kterých bude návštěvníky na web přivádět. (Řezáč, 2016)</a:t>
            </a:r>
            <a:endParaRPr lang="sk-SK" sz="2400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B5BD0128-3821-487A-92E6-A60498155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2800" b="1" cap="all" dirty="0"/>
              <a:t>5. budování značky</a:t>
            </a:r>
            <a:endParaRPr lang="cs-CZ" sz="2800" b="1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3643090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5185E63D-DB42-43A2-8777-A7FCB91A9458}"/>
              </a:ext>
            </a:extLst>
          </p:cNvPr>
          <p:cNvSpPr/>
          <p:nvPr/>
        </p:nvSpPr>
        <p:spPr>
          <a:xfrm>
            <a:off x="395536" y="987574"/>
            <a:ext cx="7111654" cy="3190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sk-SK" sz="2400" dirty="0"/>
              <a:t>Nevyhnutné je </a:t>
            </a:r>
            <a:r>
              <a:rPr lang="cs-CZ" sz="2400" dirty="0"/>
              <a:t>web stylizovat na základě toho, jak se firma chce zákazníkům prezentovat. </a:t>
            </a:r>
          </a:p>
          <a:p>
            <a:pPr marL="342900" indent="-342900">
              <a:lnSpc>
                <a:spcPct val="200000"/>
              </a:lnSpc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Musí být splněná základní podmínka a tou je </a:t>
            </a:r>
            <a:r>
              <a:rPr lang="cs-CZ" sz="2400" b="1" dirty="0"/>
              <a:t>odlišení se od ostatních</a:t>
            </a:r>
            <a:r>
              <a:rPr lang="cs-CZ" sz="2400" dirty="0"/>
              <a:t>. 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B5BD0128-3821-487A-92E6-A60498155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2800" b="1" cap="all" dirty="0"/>
              <a:t>5. budování značky</a:t>
            </a:r>
            <a:endParaRPr lang="cs-CZ" sz="2800" b="1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14221095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5185E63D-DB42-43A2-8777-A7FCB91A9458}"/>
              </a:ext>
            </a:extLst>
          </p:cNvPr>
          <p:cNvSpPr/>
          <p:nvPr/>
        </p:nvSpPr>
        <p:spPr>
          <a:xfrm>
            <a:off x="170569" y="843558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Při procesu budování značky je třeba, aby si firma odpověděla na často opomíjené a přitom tak zásadní otázky, jako: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Kdo jsme?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Koho oslovujeme?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Co symbolizuje naši značku?</a:t>
            </a:r>
          </a:p>
          <a:p>
            <a:pPr marL="342900" lvl="1" indent="-342900">
              <a:lnSpc>
                <a:spcPct val="150000"/>
              </a:lnSpc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Je nezbytné, aby značka (a také její komunikace) korespondovala s produktem a nebyla zbytečně přeplácaná, protože v jednoduchosti se skrývá síla a zákazník to určitě ocení.</a:t>
            </a:r>
            <a:endParaRPr lang="sk-SK" sz="2000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B5BD0128-3821-487A-92E6-A60498155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2800" b="1" cap="all" dirty="0"/>
              <a:t>5. budování značky</a:t>
            </a:r>
            <a:endParaRPr lang="cs-CZ" sz="2800" b="1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3523107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1. VÝZNAM WWW STRÁNKY PRO MAR. A OB. STRATEGII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/>
              <a:t>Pro úspěch celé firmy je spolupráce mezi marketingovým a obchodním oddělením zcela klíčová. Je samozřejmé, že tato oddělení musí spolupracovat, přesto se to ne vždy obejde bez problémů.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/>
              <a:t>Je tomu tak proto, že marketing se zaměřuje zejména na značku, její hodnotu a image, na druhé straně obchod zajímá především objem prodeje.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/>
              <a:t>Ze strany marketingu může dojít k nedotažené realizaci, co se může projevit ve špatném umístění POP/POS materiálů na prodejnách nebo když neladí nadlinková komunikace s BTL aktivitami. </a:t>
            </a:r>
            <a:endParaRPr lang="en-CA" sz="22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18958494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5185E63D-DB42-43A2-8777-A7FCB91A9458}"/>
              </a:ext>
            </a:extLst>
          </p:cNvPr>
          <p:cNvSpPr/>
          <p:nvPr/>
        </p:nvSpPr>
        <p:spPr>
          <a:xfrm>
            <a:off x="251520" y="1055596"/>
            <a:ext cx="806489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b="1" dirty="0"/>
              <a:t>Minimalismus</a:t>
            </a:r>
            <a:r>
              <a:rPr lang="cs-CZ" sz="2000" dirty="0"/>
              <a:t> – simplifikování webových stránek. Stránky, které jsou přeplněny detaily, dlouhými odstavci a řetězícími se obrázky střídá jednoduchý design. Díky volným plochám může web dýchat, zdůraznit text a usnadnit orientaci. </a:t>
            </a:r>
          </a:p>
          <a:p>
            <a:pPr lvl="0">
              <a:lnSpc>
                <a:spcPct val="150000"/>
              </a:lnSpc>
            </a:pPr>
            <a:endParaRPr lang="sk-SK" sz="2000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 startAt="2"/>
            </a:pPr>
            <a:r>
              <a:rPr lang="cs-CZ" sz="2000" b="1" dirty="0"/>
              <a:t>Výrazné logo a </a:t>
            </a:r>
            <a:r>
              <a:rPr lang="cs-CZ" sz="2000" b="1" dirty="0" err="1"/>
              <a:t>claim</a:t>
            </a:r>
            <a:r>
              <a:rPr lang="cs-CZ" sz="2000" dirty="0"/>
              <a:t> – zvětšování loga a sloganu na úkor jiného obsahu. Firemní symboly dokonce mohou zaplnit celou šíři monitoru.</a:t>
            </a:r>
            <a:endParaRPr lang="sk-SK" sz="2000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B5BD0128-3821-487A-92E6-A60498155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2800" b="1" cap="all" dirty="0"/>
              <a:t>trendy v budování značky na webu</a:t>
            </a:r>
            <a:endParaRPr lang="cs-CZ" sz="2800" b="1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21293989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5185E63D-DB42-43A2-8777-A7FCB91A9458}"/>
              </a:ext>
            </a:extLst>
          </p:cNvPr>
          <p:cNvSpPr/>
          <p:nvPr/>
        </p:nvSpPr>
        <p:spPr>
          <a:xfrm>
            <a:off x="251520" y="1042305"/>
            <a:ext cx="770485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 startAt="3"/>
            </a:pPr>
            <a:r>
              <a:rPr lang="cs-CZ" sz="2000" b="1" dirty="0"/>
              <a:t>Zužování webu</a:t>
            </a:r>
            <a:r>
              <a:rPr lang="cs-CZ" sz="2000" dirty="0"/>
              <a:t> – s nástupem tabletů a mobilních telefonů se významnou funkcí webových stránek stala také jejich responzivita, která znamená, že zobrazení webových stránek je optimalizováno pro nejrůznější zařízení.</a:t>
            </a:r>
          </a:p>
          <a:p>
            <a:pPr>
              <a:lnSpc>
                <a:spcPct val="150000"/>
              </a:lnSpc>
            </a:pPr>
            <a:endParaRPr lang="sk-SK" sz="20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 startAt="4"/>
            </a:pPr>
            <a:r>
              <a:rPr lang="cs-CZ" sz="2000" b="1" dirty="0"/>
              <a:t>Typografie</a:t>
            </a:r>
            <a:r>
              <a:rPr lang="cs-CZ" sz="2000" dirty="0"/>
              <a:t> – uživatelé jsou celkem přesyceni fotkami. Boom zažívá písmomalířství.</a:t>
            </a:r>
            <a:endParaRPr lang="sk-SK" sz="2000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B5BD0128-3821-487A-92E6-A60498155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2800" b="1" cap="all" dirty="0"/>
              <a:t>trendy v budování značky na webu</a:t>
            </a:r>
            <a:endParaRPr lang="cs-CZ" sz="2800" b="1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22987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040560" cy="507703"/>
          </a:xfrm>
        </p:spPr>
        <p:txBody>
          <a:bodyPr/>
          <a:lstStyle/>
          <a:p>
            <a:r>
              <a:rPr lang="cs-CZ" sz="2800" b="1" dirty="0"/>
              <a:t>SHRNUTÍ PŘEDNÁŠKY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79512" y="955630"/>
            <a:ext cx="87185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Rozlišili jsme si zájmy marketingového a obchodního oddělení.</a:t>
            </a:r>
            <a:endParaRPr lang="sk-SK" sz="2400" dirty="0"/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Určili jsme si přínosy fungujících (výkonných) webových stránek.</a:t>
            </a:r>
            <a:endParaRPr lang="sk-SK" sz="2400" dirty="0"/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Identifikovali jsme si základní konflikty v oblasti web designu.</a:t>
            </a:r>
            <a:endParaRPr lang="sk-SK" sz="2400" dirty="0"/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Definovali jsme si principy brandingu na webových stránkách.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Seznámili jsme se s některými vybranými trendy v rámci budování značky na webu. </a:t>
            </a:r>
            <a:endParaRPr lang="sk-SK" sz="240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2434836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/>
          </p:cNvSpPr>
          <p:nvPr/>
        </p:nvSpPr>
        <p:spPr>
          <a:xfrm>
            <a:off x="2987824" y="2211710"/>
            <a:ext cx="3168352" cy="178669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pozornost. </a:t>
            </a:r>
            <a:endParaRPr lang="cs-CZ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2539577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79512" y="987574"/>
            <a:ext cx="7848872" cy="351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200" dirty="0"/>
              <a:t>Zmíněné neshody by měly být určitě překonány, protože ohrožují, nebo alespoň zpomalují fungování firmy. 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200" dirty="0"/>
              <a:t>Cíle jednotlivých oddělení by se měli co nejvíce sladit, k čemuž slouží oboustranné vzdělávání. 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200" dirty="0"/>
              <a:t>Obchodní oddělení by mělo být začleněno do vývoje marketingové komunikace a zástupci marketingového oddělení by zase měli trávit více času na prodejnách, kde můžou lépe pochopit realitu prodeje.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  <p:sp>
        <p:nvSpPr>
          <p:cNvPr id="14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1. VÝZNAM WWW STRÁNKY PRO MAR. A OB. STRATEGII</a:t>
            </a:r>
          </a:p>
        </p:txBody>
      </p:sp>
    </p:spTree>
    <p:extLst>
      <p:ext uri="{BB962C8B-B14F-4D97-AF65-F5344CB8AC3E}">
        <p14:creationId xmlns:p14="http://schemas.microsoft.com/office/powerpoint/2010/main" val="543998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6227C2-9575-487C-86AA-16434B0E5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920880" cy="507703"/>
          </a:xfrm>
        </p:spPr>
        <p:txBody>
          <a:bodyPr/>
          <a:lstStyle/>
          <a:p>
            <a:r>
              <a:rPr lang="cs-CZ" sz="2800" b="1" dirty="0"/>
              <a:t>2. OKRUHY MARKETINGOVÉ STRATEGIE</a:t>
            </a: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227013" y="1131590"/>
            <a:ext cx="7632848" cy="3068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/>
              <a:t>Ve své podstatě marketingová strategie řeší tři základní okruhy problémů, neboli rozhodnutí a to (Srpová et al., 2011):</a:t>
            </a:r>
          </a:p>
          <a:p>
            <a:pPr marL="800100" lvl="1" indent="-342900" algn="just">
              <a:lnSpc>
                <a:spcPct val="115000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cs-CZ" sz="2400" b="1" dirty="0"/>
              <a:t>volba cílového trhu, </a:t>
            </a:r>
          </a:p>
          <a:p>
            <a:pPr marL="800100" lvl="1" indent="-342900" algn="just">
              <a:lnSpc>
                <a:spcPct val="115000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cs-CZ" sz="2400" b="1" dirty="0"/>
              <a:t>vymezení pozice produktu na trhu a</a:t>
            </a:r>
          </a:p>
          <a:p>
            <a:pPr marL="800100" lvl="1" indent="-342900" algn="just">
              <a:lnSpc>
                <a:spcPct val="115000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cs-CZ" sz="2400" b="1" dirty="0"/>
              <a:t>vytýčení marketingového mixu</a:t>
            </a:r>
            <a:r>
              <a:rPr lang="cs-CZ" sz="2400" dirty="0"/>
              <a:t>. </a:t>
            </a:r>
            <a:endParaRPr lang="en-CA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746396"/>
            <a:ext cx="2724209" cy="1594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441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6227C2-9575-487C-86AA-16434B0E5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920880" cy="507703"/>
          </a:xfrm>
        </p:spPr>
        <p:txBody>
          <a:bodyPr/>
          <a:lstStyle/>
          <a:p>
            <a:r>
              <a:rPr lang="cs-CZ" sz="2800" b="1" dirty="0"/>
              <a:t>2. OKRUHY MARKETINGOVÉ STRATEGIE</a:t>
            </a: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251520" y="987574"/>
            <a:ext cx="7632848" cy="3171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</a:pPr>
            <a:r>
              <a:rPr lang="cs-CZ" sz="2600" dirty="0"/>
              <a:t>Východiskovým bodem v rámci výběru cílového trhu je </a:t>
            </a:r>
            <a:r>
              <a:rPr lang="cs-CZ" sz="2600" b="1" dirty="0"/>
              <a:t>segmentace trhu</a:t>
            </a:r>
            <a:r>
              <a:rPr lang="cs-CZ" sz="2600" dirty="0"/>
              <a:t>. Při segmentování firma zvažuje velikost a kupní sílu segmentu, na základě kterých se určuje hodnota segmentu. </a:t>
            </a:r>
            <a:r>
              <a:rPr lang="cs-CZ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(Srpová et al., 2011)</a:t>
            </a:r>
            <a:endParaRPr lang="sk-SK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3957586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6227C2-9575-487C-86AA-16434B0E5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920880" cy="507703"/>
          </a:xfrm>
        </p:spPr>
        <p:txBody>
          <a:bodyPr/>
          <a:lstStyle/>
          <a:p>
            <a:r>
              <a:rPr lang="cs-CZ" sz="2800" b="1" dirty="0"/>
              <a:t>2. OKRUHY MARKETINGOVÉ STRATEGIE</a:t>
            </a: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251520" y="1059582"/>
            <a:ext cx="8280920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 </a:t>
            </a:r>
            <a:r>
              <a:rPr lang="cs-CZ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určování pozice na trhu</a:t>
            </a:r>
            <a:r>
              <a:rPr lang="cs-CZ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firma postupuje následovně:</a:t>
            </a:r>
            <a:endParaRPr lang="sk-SK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1200"/>
              </a:spcBef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Identifikace možných konkurenčních výhod produktu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k-SK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Výběr optimální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(nejlepší) 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konkurenční výhody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k-SK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Výběr vhodného způsobu 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propagace a komunikace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této výhody. (Srpová et al., 2011)</a:t>
            </a:r>
            <a:endParaRPr lang="sk-SK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1975471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6227C2-9575-487C-86AA-16434B0E5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920880" cy="507703"/>
          </a:xfrm>
        </p:spPr>
        <p:txBody>
          <a:bodyPr/>
          <a:lstStyle/>
          <a:p>
            <a:r>
              <a:rPr lang="cs-CZ" sz="2800" b="1" dirty="0"/>
              <a:t>2. OKRUHY MARKETINGOVÉ STRATEGIE</a:t>
            </a: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251520" y="1070021"/>
            <a:ext cx="6116900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lnSpc>
                <a:spcPct val="150000"/>
              </a:lnSpc>
              <a:spcAft>
                <a:spcPts val="1200"/>
              </a:spcAft>
              <a:tabLst>
                <a:tab pos="228600" algn="l"/>
                <a:tab pos="449580" algn="l"/>
              </a:tabLst>
            </a:pPr>
            <a:r>
              <a:rPr lang="cs-CZ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V posledním kroku se </a:t>
            </a:r>
            <a:r>
              <a:rPr lang="cs-CZ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firma rozhoduje o marketingovém mixu</a:t>
            </a:r>
            <a:r>
              <a:rPr lang="cs-CZ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. V rámci tohoto rozhodování se bere v potaz selektovaný tržný segment a vybraná tržní pozice. </a:t>
            </a:r>
            <a:r>
              <a:rPr lang="cs-CZ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(Srpová et al., 2011)</a:t>
            </a:r>
            <a:endParaRPr lang="sk-SK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851670"/>
            <a:ext cx="2281436" cy="228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58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2B965-7679-48E6-A15E-2BA46AF7C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altLang="cs-CZ" sz="2500" b="1" cap="all" dirty="0"/>
              <a:t>3. WEBOVÁ PREZENTACE A JEJÍ VÝKONNOST</a:t>
            </a:r>
            <a:endParaRPr lang="cs-CZ" sz="25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185E63D-DB42-43A2-8777-A7FCB91A9458}"/>
              </a:ext>
            </a:extLst>
          </p:cNvPr>
          <p:cNvSpPr/>
          <p:nvPr/>
        </p:nvSpPr>
        <p:spPr>
          <a:xfrm>
            <a:off x="71500" y="1059582"/>
            <a:ext cx="7668852" cy="3590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Na základě toho, </a:t>
            </a:r>
            <a:r>
              <a:rPr lang="cs-CZ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jakou roli hraje web v strategii firmy</a:t>
            </a:r>
            <a:r>
              <a:rPr lang="cs-CZ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, může mít návratnost investice různé formy.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Web musí samozřejmě firmě vydělat peníze, které pokryjí náklady spojené s pořízením webu a následně vytvářet zisk. (Řezáč, 2016)</a:t>
            </a:r>
            <a:endParaRPr lang="cs-CZ" sz="26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217979227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2801</TotalTime>
  <Words>2006</Words>
  <Application>Microsoft Office PowerPoint</Application>
  <PresentationFormat>Předvádění na obrazovce (16:9)</PresentationFormat>
  <Paragraphs>169</Paragraphs>
  <Slides>33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Symbol</vt:lpstr>
      <vt:lpstr>Times New Roman</vt:lpstr>
      <vt:lpstr>SLU</vt:lpstr>
      <vt:lpstr>3. WEBOVÁ STRÁNKA V MARKETINGU</vt:lpstr>
      <vt:lpstr>Prezentace aplikace PowerPoint</vt:lpstr>
      <vt:lpstr>1. VÝZNAM WWW STRÁNKY PRO MAR. A OB. STRATEGII</vt:lpstr>
      <vt:lpstr>1. VÝZNAM WWW STRÁNKY PRO MAR. A OB. STRATEGII</vt:lpstr>
      <vt:lpstr>2. OKRUHY MARKETINGOVÉ STRATEGIE</vt:lpstr>
      <vt:lpstr>2. OKRUHY MARKETINGOVÉ STRATEGIE</vt:lpstr>
      <vt:lpstr>2. OKRUHY MARKETINGOVÉ STRATEGIE</vt:lpstr>
      <vt:lpstr>2. OKRUHY MARKETINGOVÉ STRATEGIE</vt:lpstr>
      <vt:lpstr>3. WEBOVÁ PREZENTACE A JEJÍ VÝKONNOST</vt:lpstr>
      <vt:lpstr>3. WEBOVÁ PREZENTACE A JEJÍ VÝKONNOST</vt:lpstr>
      <vt:lpstr>3. WEBOVÁ PREZENTACE A JEJÍ VÝKONNOST</vt:lpstr>
      <vt:lpstr>přínosy fungujících www stránek</vt:lpstr>
      <vt:lpstr>3. WEBOVÁ PREZENTACE A JEJÍ VÝKONNOST</vt:lpstr>
      <vt:lpstr>4. konflikty v oblasti web designu</vt:lpstr>
      <vt:lpstr>potřeby uživatele oproti potřebám designéra</vt:lpstr>
      <vt:lpstr>rovnováha formy a funkčnosti </vt:lpstr>
      <vt:lpstr>zhodnocení kvality provedení</vt:lpstr>
      <vt:lpstr>soulad mezi konvenčními prvky a inovacemi</vt:lpstr>
      <vt:lpstr>5. budování značky</vt:lpstr>
      <vt:lpstr>5. budování značky</vt:lpstr>
      <vt:lpstr>branding</vt:lpstr>
      <vt:lpstr>branding</vt:lpstr>
      <vt:lpstr>5. budování značky</vt:lpstr>
      <vt:lpstr>5. budování značky</vt:lpstr>
      <vt:lpstr>5. budování značky</vt:lpstr>
      <vt:lpstr>5. budování značky</vt:lpstr>
      <vt:lpstr>5. budování značky</vt:lpstr>
      <vt:lpstr>5. budování značky</vt:lpstr>
      <vt:lpstr>5. budování značky</vt:lpstr>
      <vt:lpstr>trendy v budování značky na webu</vt:lpstr>
      <vt:lpstr>trendy v budování značky na webu</vt:lpstr>
      <vt:lpstr>SHRNUTÍ PŘEDNÁŠKY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161</cp:revision>
  <dcterms:created xsi:type="dcterms:W3CDTF">2016-07-06T15:42:34Z</dcterms:created>
  <dcterms:modified xsi:type="dcterms:W3CDTF">2022-10-13T10:22:05Z</dcterms:modified>
</cp:coreProperties>
</file>