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4" r:id="rId3"/>
    <p:sldId id="260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50" r:id="rId19"/>
    <p:sldId id="349" r:id="rId20"/>
    <p:sldId id="351" r:id="rId21"/>
    <p:sldId id="352" r:id="rId22"/>
    <p:sldId id="353" r:id="rId23"/>
    <p:sldId id="354" r:id="rId24"/>
    <p:sldId id="355" r:id="rId25"/>
    <p:sldId id="356" r:id="rId26"/>
    <p:sldId id="357" r:id="rId27"/>
    <p:sldId id="358" r:id="rId28"/>
    <p:sldId id="360" r:id="rId29"/>
    <p:sldId id="359" r:id="rId30"/>
    <p:sldId id="361" r:id="rId31"/>
    <p:sldId id="362" r:id="rId32"/>
    <p:sldId id="293" r:id="rId33"/>
    <p:sldId id="258" r:id="rId3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0" autoAdjust="0"/>
    <p:restoredTop sz="94660"/>
  </p:normalViewPr>
  <p:slideViewPr>
    <p:cSldViewPr>
      <p:cViewPr varScale="1">
        <p:scale>
          <a:sx n="108" d="100"/>
          <a:sy n="108" d="100"/>
        </p:scale>
        <p:origin x="619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02.01.2020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00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56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983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6073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5816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7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0075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8868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1188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6909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073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6372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518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6220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0777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7348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581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1812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3067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9165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2869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411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278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829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26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658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337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274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089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601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07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04" y="143849"/>
            <a:ext cx="1411467" cy="110094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59532" y="267494"/>
            <a:ext cx="38164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78780" y="1563638"/>
            <a:ext cx="3600400" cy="293931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bg1"/>
                </a:solidFill>
                <a:cs typeface="Times New Roman" panose="02020603050405020304" pitchFamily="18" charset="0"/>
              </a:rPr>
              <a:t>4. MODELY CHOVÁNÍ ZÁKAZNÍKA NA WEBU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78047" y="4371950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Martin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Klepek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Rostislav Fojtík,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Veronika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Braciníková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a správa webové stránky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499992" y="1337135"/>
            <a:ext cx="4064495" cy="30348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této přednášky je přiblížit problematiku psychologických modelů a jejich využití v prostředí webových stránek. Jsou zde popsány dva modely – </a:t>
            </a:r>
            <a:r>
              <a:rPr lang="cs-CZ" sz="1800" b="1" i="1" dirty="0" err="1">
                <a:solidFill>
                  <a:srgbClr val="002060"/>
                </a:solidFill>
              </a:rPr>
              <a:t>Foggův</a:t>
            </a:r>
            <a:r>
              <a:rPr lang="cs-CZ" sz="1800" b="1" i="1" dirty="0">
                <a:solidFill>
                  <a:srgbClr val="002060"/>
                </a:solidFill>
              </a:rPr>
              <a:t> behaviorální model a Davisův model akceptace technologie. Každý svým jedinečným způsobem řeší problematiku vztahu webových stránek a uživatelů. Nakonec je prezentován i model akceptace webových stránek vycházející z Davisova modelu..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2. FOGGŮV BEHAVIORÁLNÍ MODEL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3503" y="843558"/>
            <a:ext cx="7714435" cy="3606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Při zohlednění těchto tří prvků mohou web designéři zjistit, co brání uživatelům v tom, aby podnikli požadované akce.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Pokud firma chce, aby uživatelé (zákazníci) napsali recenzi, může pomocí tohoto modelu zjistit, který z těchto tří psychologických spouštěčů není v jejich web designu.</a:t>
            </a:r>
            <a:endParaRPr lang="sk-SK" sz="24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421066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2. FOGGŮV BEHAVIORÁLNÍ MODEL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5511" y="996667"/>
            <a:ext cx="8350945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2000"/>
              </a:spcAft>
            </a:pPr>
            <a:r>
              <a:rPr lang="cs-CZ" sz="2400" dirty="0"/>
              <a:t>Motivace může být dále rozdělená na:</a:t>
            </a:r>
          </a:p>
          <a:p>
            <a:pPr marL="800100" lvl="1" indent="-342900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400" b="1" dirty="0"/>
              <a:t>Vnější</a:t>
            </a:r>
            <a:r>
              <a:rPr lang="cs-CZ" sz="2400" dirty="0"/>
              <a:t> – vnější faktory, které mohou někoho motivovat, jako například fyzická odměna – peníze nebo bezplatný dar. </a:t>
            </a:r>
          </a:p>
          <a:p>
            <a:pPr marL="800100" lvl="1" indent="-342900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400" b="1" dirty="0"/>
              <a:t>Vnitřní </a:t>
            </a:r>
            <a:r>
              <a:rPr lang="cs-CZ" sz="2400" dirty="0"/>
              <a:t>– faktory představují emoce jako radost nebo uspokojení.</a:t>
            </a:r>
            <a:endParaRPr lang="sk-SK" sz="24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4060307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2. FOGGŮV BEHAVIORÁLNÍ MODEL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5511" y="1137813"/>
            <a:ext cx="79188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/>
              <a:t>Samotná motivace nestačí</a:t>
            </a:r>
            <a:r>
              <a:rPr lang="cs-CZ" sz="2400" dirty="0"/>
              <a:t> k pobídnutí k určitému chování. Člověk může být zcela motivován jít rybařit, ale pokud nemá rybářský prut a návnadu, nemůže to tak úplně udělat. Tady se firma dostává do bodu, kde se věci stávají specifické pro její publikum více než dříve.</a:t>
            </a:r>
            <a:endParaRPr lang="sk-SK" sz="24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195972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2. FOGGŮV BEHAVIORÁLNÍ MODEL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0" y="915566"/>
            <a:ext cx="9036495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V příkladu  s rybařením by jedinec buďto musel mít rybaření rád (vnitřní motivace – pocit radosti a uspokojení z této činnosti) nebo by potřeboval motivaci ve formě odměny.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Pro dokončení </a:t>
            </a:r>
            <a:r>
              <a:rPr lang="cs-CZ" sz="2200" dirty="0" err="1"/>
              <a:t>Foggova</a:t>
            </a:r>
            <a:r>
              <a:rPr lang="cs-CZ" sz="2200" dirty="0"/>
              <a:t> modelu by také potřeboval zásoby (náročnost vyhledávání potřebného vybavení překonána) a pobídku.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Podle modelu se chování objeví pouze tehdy, pokud jsou motivace a způsobilost dostatečně vysoké a pobídka slouží k zahájení určité akce.</a:t>
            </a:r>
            <a:endParaRPr lang="sk-SK" sz="22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4264550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2. FOGGŮV BEHAVIORÁLNÍ MODEL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71155" y="843558"/>
            <a:ext cx="784887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dirty="0"/>
              <a:t>Samozřejmě, prostě mít tyto tři faktory na svém místě nestačí! To, co motivuje jednu osobu, nemusí motivovat jinou osobu. Právě </a:t>
            </a:r>
            <a:r>
              <a:rPr lang="cs-CZ" sz="2200" b="1" dirty="0"/>
              <a:t>zde musí firma pochopit, co motivuje její publikum, pokud si skutečně přeje zahájit určité chování.</a:t>
            </a:r>
            <a:r>
              <a:rPr lang="cs-CZ" sz="2200" dirty="0"/>
              <a:t> Důkladný a detailní průzkum svých posluchačů je zde nevyhnutný. Musí pochopit, co je motivuje z vnitřního nebo vnějšího hlediska a využívat to, aby vytvořila uživatelský zážitek designem, který odráží jejich přání.</a:t>
            </a:r>
            <a:endParaRPr lang="sk-SK" sz="22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2022794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2. FOGGŮV BEHAVIORÁLNÍ MODEL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82758" y="987574"/>
            <a:ext cx="7848872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Uživatelé jsou motivováni různými způsoby.</a:t>
            </a:r>
          </a:p>
          <a:p>
            <a:pPr marL="342900" indent="-342900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 Firma musí uživatelům umožnit, aby viděli a použili její produkt, nebo přinejmenším sledovat procesy, které firma chce, aby uživatel dokončil. </a:t>
            </a:r>
          </a:p>
          <a:p>
            <a:pPr marL="342900" indent="-342900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Firma musí najít a odstranit bariéry mezi jejím cílem a uživateli a snažit se porozumět jejich motivaci, aby jim mohla poskytnout způsobilost a pobídku k vytvoření nového chování.</a:t>
            </a:r>
            <a:endParaRPr lang="sk-SK" sz="20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2466446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2. FOGGŮV BEHAVIORÁLNÍ MODEL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43385" y="1177327"/>
            <a:ext cx="71531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400" dirty="0"/>
              <a:t>Stručně řečeno, </a:t>
            </a:r>
            <a:r>
              <a:rPr lang="cs-CZ" sz="2400" b="1" dirty="0"/>
              <a:t>UX design je o použití lidské psychologie za účelem dostat se do hlavy uživatele a zjistit, co ho naťukne.</a:t>
            </a:r>
            <a:r>
              <a:rPr lang="cs-CZ" sz="2400" dirty="0"/>
              <a:t> Poskytuje firmám náhled, aby mohli motivovat a spustit chování uživatelů, které vede k naplnění společného cíle.</a:t>
            </a:r>
            <a:endParaRPr lang="sk-SK" sz="24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3772192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3. DAVISOV MODEL AKCEPTACE TECHNOLOGIE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45424" y="843558"/>
            <a:ext cx="79989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Vyvíjel se s ohledem na dva hlavní cíle: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Lepší chápání procesů akceptace technologií uživateli a poskytnutí nových teoretických poznatků o úspěšném návrhu a implementaci informačních systémů.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TAM měl poskytnout teoretický základ pro praktickou metodologii „testování přijetí uživatelem“, která by umožnila návrhářům systémů a implementátorům </a:t>
            </a:r>
            <a:r>
              <a:rPr lang="cs-CZ" sz="2000" b="1" dirty="0"/>
              <a:t>vyhodnotit nově navrhované systémy před jejich implementací</a:t>
            </a:r>
            <a:r>
              <a:rPr lang="cs-CZ" sz="2000" dirty="0"/>
              <a:t>. (</a:t>
            </a:r>
            <a:r>
              <a:rPr lang="cs-CZ" sz="2000" dirty="0" err="1"/>
              <a:t>Ginzberg</a:t>
            </a:r>
            <a:r>
              <a:rPr lang="cs-CZ" sz="2000" dirty="0"/>
              <a:t>, 1981; Davis, 1985)</a:t>
            </a:r>
            <a:endParaRPr lang="sk-SK" sz="20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2324246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3. DAVISOV MODEL AKCEPTACE TECHNOLOGIE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  <p:pic>
        <p:nvPicPr>
          <p:cNvPr id="8" name="Obrázek 7" descr="C:\Users\Verča .LAPTOP-AF5FS6HM\OneDrive\Dokumenty\Projekt ESF\Design a správa www stránek\Images\Snímka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43558"/>
            <a:ext cx="6840760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9088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3. DAVISOV MODEL AKCEPTACE TECHNOLOGIE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45425" y="949986"/>
            <a:ext cx="7998983" cy="334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Alternativní systémy jsou reprezentovány sadou binárních proměnných.</a:t>
            </a:r>
            <a:r>
              <a:rPr lang="cs-CZ" sz="2400" b="1" dirty="0"/>
              <a:t> </a:t>
            </a:r>
            <a:r>
              <a:rPr lang="cs-CZ" sz="2400" dirty="0"/>
              <a:t>Podle modelu je celkový postoj potenciálního uživatele k použití daného systému předpokládán jako hlavní determinant toho, zda ho skutečně používá.</a:t>
            </a:r>
            <a:r>
              <a:rPr lang="cs-CZ" sz="2400" b="1" dirty="0"/>
              <a:t> Postoj k používání je funkcí dvou hlavních přesvědčení, kterými jsou vnímaná užitečnost a vnímaná snadnost používání.</a:t>
            </a:r>
            <a:endParaRPr lang="sk-SK" sz="24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244859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r>
              <a:rPr lang="cs-CZ" sz="3000" b="1" dirty="0"/>
              <a:t>Marketingový výzkum</a:t>
            </a:r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92961" y="1563638"/>
            <a:ext cx="4246919" cy="19561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Psychologické modely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cs-CZ" altLang="cs-CZ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Foggův</a:t>
            </a: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behaviorální model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Davisův model akceptace technologie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akceptace webových stránek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96952" y="2170528"/>
            <a:ext cx="2982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04" y="143849"/>
            <a:ext cx="1411467" cy="110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25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3. DAVISOV MODEL AKCEPTACE TECHNOLOGIE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79512" y="868814"/>
            <a:ext cx="8208913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b="1" dirty="0"/>
              <a:t>Vnímaná snadnost používání má kauzální vliv na vnímanou užitečnost (čím jednodušší na používání, tím užitečnější).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Variabilní proměnné (X</a:t>
            </a:r>
            <a:r>
              <a:rPr lang="cs-CZ" sz="2200" baseline="-25000" dirty="0"/>
              <a:t>1</a:t>
            </a:r>
            <a:r>
              <a:rPr lang="cs-CZ" sz="2200" dirty="0"/>
              <a:t>, X</a:t>
            </a:r>
            <a:r>
              <a:rPr lang="cs-CZ" sz="2200" baseline="-25000" dirty="0"/>
              <a:t>2</a:t>
            </a:r>
            <a:r>
              <a:rPr lang="cs-CZ" sz="2200" dirty="0"/>
              <a:t>, X</a:t>
            </a:r>
            <a:r>
              <a:rPr lang="cs-CZ" sz="2200" baseline="-25000" dirty="0"/>
              <a:t>3</a:t>
            </a:r>
            <a:r>
              <a:rPr lang="cs-CZ" sz="2200" dirty="0"/>
              <a:t>) mají přímý vliv na vnímanou užitečnost a vnímanou snadnost použití.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Variabilní proměnné nemají přímý vliv na postoj nebo chování, ale ovlivňují tyto proměnné pouze nepřímo prostřednictvím vnímané užitečnosti a vnímané snadnosti použití. (Davis, 1985)</a:t>
            </a:r>
            <a:endParaRPr lang="sk-SK" sz="22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1784596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3. DAVISOV MODEL AKCEPTACE TECHNOLOGIE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07504" y="874330"/>
            <a:ext cx="87129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Používání se týká skutečného přímého užívání daného systému jednotlivcem, například v souvislosti s jeho prací. </a:t>
            </a:r>
            <a:r>
              <a:rPr lang="cs-CZ" sz="2000" b="1" dirty="0"/>
              <a:t>Používání </a:t>
            </a:r>
            <a:r>
              <a:rPr lang="cs-CZ" sz="2000" dirty="0"/>
              <a:t>je tedy opakované víceúčelové kritérium chování, které je specifické s ohledem na cíl (specifikovaný systém), akci (skutečné přímé použití) a kontext (pracovní proces), a nespecifické vzhledem k časovému rámci. </a:t>
            </a:r>
            <a:r>
              <a:rPr lang="cs-CZ" sz="2000" b="1" dirty="0"/>
              <a:t>Postoje</a:t>
            </a:r>
            <a:r>
              <a:rPr lang="cs-CZ" sz="2000" dirty="0"/>
              <a:t> odkazují na míru hodnotícího vlivu, který jednotlivec spojuje s používáním cílového systému v jeho práci.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Definice a měření postojů tedy odpovídá specifikaci s definicí kritéria chování.</a:t>
            </a:r>
            <a:r>
              <a:rPr lang="cs-CZ" sz="2000" dirty="0"/>
              <a:t> (Davis, 1985)</a:t>
            </a:r>
            <a:endParaRPr lang="sk-SK" sz="20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1592626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3. DAVISOV MODEL AKCEPTACE TECHNOLOGIE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07504" y="874330"/>
            <a:ext cx="87129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Davis, </a:t>
            </a:r>
            <a:r>
              <a:rPr lang="cs-CZ" sz="2000" dirty="0" err="1"/>
              <a:t>Bogozzi</a:t>
            </a:r>
            <a:r>
              <a:rPr lang="cs-CZ" sz="2000" dirty="0"/>
              <a:t> a </a:t>
            </a:r>
            <a:r>
              <a:rPr lang="cs-CZ" sz="2000" dirty="0" err="1"/>
              <a:t>Warshaw</a:t>
            </a:r>
            <a:r>
              <a:rPr lang="cs-CZ" sz="2000" dirty="0"/>
              <a:t> (1989) následně vytvořili první modifikaci modelu technologické akceptace.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Tato verze obsahovala také faktor úmysl používání, který byl těmito autory definován jako přímý prediktor reálného používání.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Tímto již faktor postoje vůči používání neovlivňoval skutečné užívání přímo, ale prostřednictvím přidaného faktoru úmysl používání.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Do této modifikované verze modelu přidali také přímý vztah vnímané užitečnosti na nový faktor.</a:t>
            </a:r>
            <a:endParaRPr lang="sk-SK" sz="20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3213981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3. DAVISOV MODEL AKCEPTACE TECHNOLOGIE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  <p:pic>
        <p:nvPicPr>
          <p:cNvPr id="8" name="Obrázek 7" descr="C:\Users\Verča .LAPTOP-AF5FS6HM\OneDrive\Dokumenty\Projekt ESF\Design a správa www stránek\Images\Snímka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31590"/>
            <a:ext cx="7128792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3406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3. DAVISOV MODEL AKCEPTACE TECHNOLOGIE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07504" y="874330"/>
            <a:ext cx="8712968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Takováto úprava modelu však nebyla ještě finální verzí TAM. O finální, tedy konečnou verzi modelu akceptace technologií se postarali až </a:t>
            </a:r>
            <a:r>
              <a:rPr lang="cs-CZ" sz="2000" dirty="0" err="1"/>
              <a:t>Venkatesh</a:t>
            </a:r>
            <a:r>
              <a:rPr lang="cs-CZ" sz="2000" dirty="0"/>
              <a:t> a Davis v roce 1996.</a:t>
            </a:r>
            <a:endParaRPr lang="sk-SK" sz="20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  <p:pic>
        <p:nvPicPr>
          <p:cNvPr id="8" name="Obrázek 7" descr="C:\Users\Verča .LAPTOP-AF5FS6HM\OneDrive\Dokumenty\Projekt ESF\Design a správa www stránek\Images\Snímka3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71" y="1861708"/>
            <a:ext cx="5251234" cy="2592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4867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3. DAVISOV MODEL AKCEPTACE TECHNOLOGIE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0" y="843558"/>
            <a:ext cx="9144000" cy="3672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Svým výzkumem se zaměřovali na objasnění vztahů mezi vnímanou užitečností, vnímanou snadnosti používání a úmyslem chování. Přičemž zjistili, že úmysl chování je přímo ovlivňován vnímanou užitečností a vnímanou snadnosti používání. </a:t>
            </a:r>
          </a:p>
          <a:p>
            <a:pPr marL="285750" indent="-285750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Na základě tohoto zjištění </a:t>
            </a:r>
            <a:r>
              <a:rPr lang="cs-CZ" sz="2400" b="1" dirty="0"/>
              <a:t>dospěli k závěru, že postoje vůči používání nemusí být v modelu obsaženy</a:t>
            </a:r>
            <a:r>
              <a:rPr lang="cs-CZ" sz="2400" dirty="0"/>
              <a:t>, tak byly z modelu vyňaty.</a:t>
            </a:r>
            <a:endParaRPr lang="sk-SK" sz="24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35394648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4. MODEL AKCEPTACE WEBOVÝCH STRÁNEK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4159" y="915566"/>
            <a:ext cx="8676456" cy="358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Teorie TAM byla využita také při zjišťování akceptace webového prostředí, přičemž tato akceptace je tedy definována </a:t>
            </a:r>
            <a:r>
              <a:rPr lang="cs-CZ" sz="2000" b="1" dirty="0"/>
              <a:t>přesvědčením</a:t>
            </a:r>
            <a:r>
              <a:rPr lang="cs-CZ" sz="2000" dirty="0"/>
              <a:t> (subjektivní pravděpodobnost následků v případě použití webu), </a:t>
            </a:r>
            <a:r>
              <a:rPr lang="cs-CZ" sz="2000" b="1" dirty="0"/>
              <a:t>postojem</a:t>
            </a:r>
            <a:r>
              <a:rPr lang="cs-CZ" sz="2000" dirty="0"/>
              <a:t> (pozitivní a negativní pocity týkající se webu) a </a:t>
            </a:r>
            <a:r>
              <a:rPr lang="cs-CZ" sz="2000" b="1" dirty="0"/>
              <a:t>úmyslem</a:t>
            </a:r>
            <a:r>
              <a:rPr lang="cs-CZ" sz="2000" dirty="0"/>
              <a:t> (ochota používat web). </a:t>
            </a:r>
          </a:p>
          <a:p>
            <a:pPr marL="285750" indent="-285750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V modelu akceptace webových stránek jsou vnímána užitečnost, snadnost používání webu, preference v rámci webových stránek a ochota znova používat webové stránky využité k měření přesvědčení, postojů a úmyslů. </a:t>
            </a:r>
            <a:endParaRPr lang="sk-SK" sz="20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33742647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4. MODEL AKCEPTACE WEBOVÝCH STRÁNEK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79512" y="1029025"/>
            <a:ext cx="8694914" cy="3335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Vnímaná užitečnost a snadnost používání </a:t>
            </a:r>
            <a:r>
              <a:rPr lang="cs-CZ" dirty="0"/>
              <a:t>webových stránek je definována jako rozsah, v němž se uživatel domnívá, že používání webových stránek by zvýšilo jeho pracovní výkon bez přílišného úsilí. </a:t>
            </a: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Preference </a:t>
            </a:r>
            <a:r>
              <a:rPr lang="cs-CZ" dirty="0"/>
              <a:t>web stránek představují rozsah, v jakém má uživatel zájem o web stránky. </a:t>
            </a: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Úmysl</a:t>
            </a:r>
            <a:r>
              <a:rPr lang="cs-CZ" dirty="0"/>
              <a:t> určuje, do jaké míry by uživatel chtěl v budoucnu znovu navštívit web stránky. </a:t>
            </a: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Obecně se předpokládá, že přesvědčení ovlivňuje uživatelské preference a pak obě determinují úmysl.</a:t>
            </a:r>
            <a:r>
              <a:rPr lang="cs-CZ" dirty="0"/>
              <a:t> (Lin a </a:t>
            </a:r>
            <a:r>
              <a:rPr lang="cs-CZ" dirty="0" err="1"/>
              <a:t>Lu</a:t>
            </a:r>
            <a:r>
              <a:rPr lang="cs-CZ" dirty="0"/>
              <a:t>, 2000)</a:t>
            </a:r>
            <a:endParaRPr lang="sk-SK" sz="20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4015251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4. MODEL AKCEPTACE WEBOVÝCH STRÁNEK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  <p:pic>
        <p:nvPicPr>
          <p:cNvPr id="8" name="Obrázek 7" descr="C:\Users\Verča .LAPTOP-AF5FS6HM\OneDrive\Dokumenty\Projekt ESF\Design a správa www stránek\Images\Snímka4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35150"/>
            <a:ext cx="6624736" cy="388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9112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4. MODEL AKCEPTACE WEBOVÝCH STRÁNEK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95294" y="915566"/>
            <a:ext cx="8676456" cy="3606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Preference webových stránek jsou ovlivňována vnímanou užitečností a vnímanou snadností používání těchto stránek. </a:t>
            </a:r>
          </a:p>
          <a:p>
            <a:pPr marL="285750" indent="-285750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Ochota navštívit webové stránky znovu je pak kromě vnímané užitečnosti a vnímané snadnosti používání ovlivňována i samotnými preferencemi, které uživatel v oblasti webových stránek má. (Lin a </a:t>
            </a:r>
            <a:r>
              <a:rPr lang="cs-CZ" sz="2400" dirty="0" err="1"/>
              <a:t>Lu</a:t>
            </a:r>
            <a:r>
              <a:rPr lang="cs-CZ" sz="2400" dirty="0"/>
              <a:t>, 2000)</a:t>
            </a:r>
            <a:endParaRPr lang="sk-SK" sz="24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138127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1. PSYCHOLOGICKÉ MODELY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7508" y="851351"/>
            <a:ext cx="8156062" cy="3903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200" b="1" dirty="0"/>
              <a:t>Psychologické modely</a:t>
            </a:r>
            <a:r>
              <a:rPr lang="cs-CZ" sz="2200" dirty="0"/>
              <a:t> nahlížejí na spotřební chování jako na důsledek psychických faktorů, sledují psychické procesy, například vliv motivů, podnětů, procesu vnímaní těchto podnětů a jejich projevy v chování spotřebitele.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Vycházejí ze dvou přístupů, které z odlišných pohledů poznávají jednání spotřebitele. Jedná se o </a:t>
            </a:r>
            <a:r>
              <a:rPr lang="cs-CZ" sz="2200" b="1" dirty="0"/>
              <a:t>behaviorální a psychoanalytické přístupy</a:t>
            </a:r>
            <a:r>
              <a:rPr lang="cs-CZ" sz="2200" dirty="0"/>
              <a:t>.</a:t>
            </a:r>
            <a:endParaRPr lang="en-CA" sz="22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1895849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4. MODEL AKCEPTACE WEBOVÝCH STRÁNEK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79512" y="987882"/>
            <a:ext cx="8409154" cy="3384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000" dirty="0"/>
              <a:t>V rámci modelu akceptace webových stránek je zkoumáno vnímání webových stránek uživatelem z pohledu kvality IS, přičemž se jedná o </a:t>
            </a:r>
            <a:r>
              <a:rPr lang="cs-CZ" sz="2000" b="1" dirty="0"/>
              <a:t>kvalitu informací, dobu odezvy a dostupnost systému</a:t>
            </a:r>
            <a:r>
              <a:rPr lang="cs-CZ" sz="2000" dirty="0"/>
              <a:t>. Model naznačuje, že vnímaná užitečnost webových stránek návštěvníkem je významně ovlivněna kvalitou informací poskytovaných webem firmy a časem, který uživatel stráví při čekání na odpovědi z něho. Dostupnost online systému a jeho doba odezvy, na druhé straně, umožňují uživateli vnímat, jak snadné je používat web. Firmy, které se snaží zvyšovat akceptaci svých webových stránek, by proto měli klást důraz na </a:t>
            </a:r>
            <a:r>
              <a:rPr lang="cs-CZ" sz="2000" b="1" dirty="0"/>
              <a:t>kvalitu obsahu</a:t>
            </a:r>
            <a:r>
              <a:rPr lang="cs-CZ" sz="2000" dirty="0"/>
              <a:t> na těchto stránkách a jejich</a:t>
            </a:r>
            <a:r>
              <a:rPr lang="cs-CZ" sz="2000" b="1" dirty="0"/>
              <a:t> výkon</a:t>
            </a:r>
            <a:r>
              <a:rPr lang="cs-CZ" sz="2000" dirty="0"/>
              <a:t>. (Lin a </a:t>
            </a:r>
            <a:r>
              <a:rPr lang="cs-CZ" sz="2000" dirty="0" err="1"/>
              <a:t>Lu</a:t>
            </a:r>
            <a:r>
              <a:rPr lang="cs-CZ" sz="2000" dirty="0"/>
              <a:t>, 2000)</a:t>
            </a:r>
            <a:endParaRPr lang="sk-SK" sz="20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4812292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4. MODEL AKCEPTACE WEBOVÝCH STRÁNEK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79512" y="1144183"/>
            <a:ext cx="7891711" cy="2935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I když výsledky studií ukázaly, že kvalita informací, doba odezvy a přístupnost systému ovlivňují přesvědčení uživatele o webu, je důležité si uvědomit, že i </a:t>
            </a:r>
            <a:r>
              <a:rPr lang="cs-CZ" sz="2000" b="1" dirty="0"/>
              <a:t>jiné faktory mohou hrát důležitou roli při ovlivňování těchto přesvědčení uživatelů.</a:t>
            </a:r>
            <a:r>
              <a:rPr lang="cs-CZ" sz="2000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Příklady takových faktorů zahrnují subjektivní zásady a vliv vrstevníků, počítačové zkušenosti a inovační charakteristiky. (Lin a </a:t>
            </a:r>
            <a:r>
              <a:rPr lang="cs-CZ" sz="2000" dirty="0" err="1"/>
              <a:t>Lu</a:t>
            </a:r>
            <a:r>
              <a:rPr lang="cs-CZ" sz="2000" dirty="0"/>
              <a:t>, 2000)</a:t>
            </a:r>
            <a:endParaRPr lang="sk-SK" sz="20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31295874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</p:spPr>
        <p:txBody>
          <a:bodyPr/>
          <a:lstStyle/>
          <a:p>
            <a:r>
              <a:rPr lang="cs-CZ" sz="2800" b="1" dirty="0"/>
              <a:t>SHRNUTÍ PŘEDNÁŠKY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9512" y="955630"/>
            <a:ext cx="87185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Definovali jsme si zaměření a přístupy psychologických modelů.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Vymezili jsme si základ FBM a určili jeho hlavní komponenty.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Identifikovali jsme </a:t>
            </a:r>
            <a:r>
              <a:rPr lang="cs-CZ" sz="2400" dirty="0" err="1"/>
              <a:t>simožnosti</a:t>
            </a:r>
            <a:r>
              <a:rPr lang="cs-CZ" sz="2400" dirty="0"/>
              <a:t> využití FBM v rámci web designu.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Vylíčili jsme si jádro a základní komponenty TAM.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Charakterizovali jsme si hlavní modifikace TAM.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Vysvětlili jsme si podstatu modelu akceptace webových stránek. 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2434836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/>
          </p:cNvSpPr>
          <p:nvPr/>
        </p:nvSpPr>
        <p:spPr>
          <a:xfrm>
            <a:off x="2987824" y="2211710"/>
            <a:ext cx="3168352" cy="178669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pozornost. </a:t>
            </a:r>
            <a:endParaRPr lang="cs-CZ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253957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1. PSYCHOLOGICKÉ MODELY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79512" y="1091704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cs-CZ" sz="2200" b="1" dirty="0"/>
              <a:t>Behaviorální přístupy</a:t>
            </a:r>
            <a:r>
              <a:rPr lang="cs-CZ" sz="2200" dirty="0"/>
              <a:t> pozorují chování spotřebitele a jeho reakce. Sledují odezvu na některé podněty, například reakce na reklamní sdělení, způsob prezentace zboží, doporučení ostatních nebo podněty z okolí (módní trendy). V tomto přístupu je poznání spotřebitele měřitelné a vychází z určitého předpokladu, že jeho chování je naučeno a to ve vazbě na jiné podněty. (Mulačová et al., 2013)</a:t>
            </a:r>
            <a:endParaRPr lang="en-CA" sz="22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1846627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1. PSYCHOLOGICKÉ MODELY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41941" y="1083816"/>
            <a:ext cx="81560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cs-CZ" sz="2200" b="1" dirty="0"/>
              <a:t>Psychoanalytický přístup</a:t>
            </a:r>
            <a:r>
              <a:rPr lang="cs-CZ" sz="2200" dirty="0"/>
              <a:t> zasahuje hlubší motivační struktury a vztahy vědomí a podvědomí. Je založen na učení Freuda a předpokládá, že mnoho motivů si jedinec neuvědomuje, jelikož zůstávají skryty. Jiné psychoanalytické přístupy se orientují na procesy učení a také na vnímání a utváření postojů důsledkem vlivu typologie osobnosti. (Mulačová et al., 2013)</a:t>
            </a:r>
            <a:endParaRPr lang="en-CA" sz="22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2285406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2. FOGGŮV BEHAVIORÁLNÍ MODEL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41941" y="987574"/>
            <a:ext cx="8156062" cy="334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err="1"/>
              <a:t>Foggův</a:t>
            </a:r>
            <a:r>
              <a:rPr lang="cs-CZ" sz="2400" dirty="0"/>
              <a:t> behaviorální model (FBM) zdůrazňuje </a:t>
            </a:r>
            <a:r>
              <a:rPr lang="cs-CZ" sz="2400" b="1" dirty="0"/>
              <a:t>tři základní prvky</a:t>
            </a:r>
            <a:r>
              <a:rPr lang="cs-CZ" sz="2400" dirty="0"/>
              <a:t>, z nichž každá má dílčí součásti.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Konkrétně FBM popisuje: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Motivaci (</a:t>
            </a:r>
            <a:r>
              <a:rPr lang="cs-CZ" sz="2400" dirty="0" err="1"/>
              <a:t>Core</a:t>
            </a:r>
            <a:r>
              <a:rPr lang="cs-CZ" sz="2400" dirty="0"/>
              <a:t> </a:t>
            </a:r>
            <a:r>
              <a:rPr lang="cs-CZ" sz="2400" dirty="0" err="1"/>
              <a:t>Motivators</a:t>
            </a:r>
            <a:r>
              <a:rPr lang="cs-CZ" sz="2400" dirty="0"/>
              <a:t>),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Způsobilost (</a:t>
            </a:r>
            <a:r>
              <a:rPr lang="cs-CZ" sz="2400" dirty="0" err="1"/>
              <a:t>Simplicity</a:t>
            </a:r>
            <a:r>
              <a:rPr lang="cs-CZ" sz="2400" dirty="0"/>
              <a:t> </a:t>
            </a:r>
            <a:r>
              <a:rPr lang="cs-CZ" sz="2400" dirty="0" err="1"/>
              <a:t>Factors</a:t>
            </a:r>
            <a:r>
              <a:rPr lang="cs-CZ" sz="2400" dirty="0"/>
              <a:t>) a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Pobídky (</a:t>
            </a:r>
            <a:r>
              <a:rPr lang="cs-CZ" sz="2400" dirty="0" err="1"/>
              <a:t>Prompts</a:t>
            </a:r>
            <a:r>
              <a:rPr lang="cs-CZ" sz="2400" dirty="0"/>
              <a:t>).</a:t>
            </a:r>
            <a:endParaRPr lang="sk-SK" sz="24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2050552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2. FOGGŮV BEHAVIORÁLNÍ MODEL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41941" y="915566"/>
            <a:ext cx="7714435" cy="3525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FBM tedy ukazuje, že </a:t>
            </a:r>
            <a:r>
              <a:rPr lang="cs-CZ" sz="2000" b="1" dirty="0"/>
              <a:t>ve stejném okamžiku</a:t>
            </a:r>
            <a:r>
              <a:rPr lang="cs-CZ" sz="2000" dirty="0"/>
              <a:t> musí dojít ke konverzi tří elementů: </a:t>
            </a:r>
            <a:r>
              <a:rPr lang="cs-CZ" sz="2000" b="1" dirty="0"/>
              <a:t>Motivace, Způsobilost a Pobídka. </a:t>
            </a:r>
          </a:p>
          <a:p>
            <a:pPr marL="342900" indent="-34290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Pokud nedojde k určitému chování, chybí alespoň jeden z těchto tří prvků.</a:t>
            </a:r>
            <a:r>
              <a:rPr lang="cs-CZ" sz="2000" dirty="0"/>
              <a:t> </a:t>
            </a:r>
          </a:p>
          <a:p>
            <a:pPr marL="342900" indent="-34290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Přičemž </a:t>
            </a:r>
            <a:r>
              <a:rPr lang="cs-CZ" sz="2000" dirty="0" err="1"/>
              <a:t>subkomponenty</a:t>
            </a:r>
            <a:r>
              <a:rPr lang="cs-CZ" sz="2000" dirty="0"/>
              <a:t> definují větší prvky. Například ve FBM způsobilost odkazuje na to, jak faktory náročnosti spolupracují v kontextu pobídek (spouštěčů). </a:t>
            </a:r>
            <a:endParaRPr lang="sk-SK" sz="20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1836522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2. FOGGŮV BEHAVIORÁLNÍ MODEL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03813" y="843558"/>
            <a:ext cx="7714435" cy="3714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200" b="1" dirty="0"/>
              <a:t>FBM ukazuje, jak je chování výsledkem tří specifických prvků, které se shodují v jednom okamžiku.</a:t>
            </a:r>
            <a:r>
              <a:rPr lang="cs-CZ" sz="2200" dirty="0"/>
              <a:t> FBM pak vysvětluje dílčí součásti každého prvku.</a:t>
            </a:r>
          </a:p>
          <a:p>
            <a:pPr marL="342900" indent="-34290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Kromě toho FBM ukazuje, že motivace a způsobilost mohou být porovnávány (například pokud je motivace velmi vysoká, způsobilost může být nízká). Jinými slovy, </a:t>
            </a:r>
            <a:r>
              <a:rPr lang="cs-CZ" sz="2200" b="1" dirty="0"/>
              <a:t>motivace a způsobilost mají navzájem kompenzační vztah. </a:t>
            </a:r>
            <a:endParaRPr lang="sk-SK" sz="22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</p:spTree>
    <p:extLst>
      <p:ext uri="{BB962C8B-B14F-4D97-AF65-F5344CB8AC3E}">
        <p14:creationId xmlns:p14="http://schemas.microsoft.com/office/powerpoint/2010/main" val="3460266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2. FOGGŮV BEHAVIORÁLNÍ MODEL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chování zákazníka na webu</a:t>
            </a:r>
          </a:p>
        </p:txBody>
      </p:sp>
      <p:pic>
        <p:nvPicPr>
          <p:cNvPr id="8" name="Obrázek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19" b="5311"/>
          <a:stretch/>
        </p:blipFill>
        <p:spPr bwMode="auto">
          <a:xfrm>
            <a:off x="2147253" y="843558"/>
            <a:ext cx="4656996" cy="37478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5599711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2801</TotalTime>
  <Words>1627</Words>
  <Application>Microsoft Office PowerPoint</Application>
  <PresentationFormat>Předvádění na obrazovce (16:9)</PresentationFormat>
  <Paragraphs>197</Paragraphs>
  <Slides>33</Slides>
  <Notes>30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SLU</vt:lpstr>
      <vt:lpstr>4. MODELY CHOVÁNÍ ZÁKAZNÍKA NA WEBU</vt:lpstr>
      <vt:lpstr>Prezentace aplikace PowerPoint</vt:lpstr>
      <vt:lpstr>1. PSYCHOLOGICKÉ MODELY</vt:lpstr>
      <vt:lpstr>1. PSYCHOLOGICKÉ MODELY</vt:lpstr>
      <vt:lpstr>1. PSYCHOLOGICKÉ MODELY</vt:lpstr>
      <vt:lpstr>2. FOGGŮV BEHAVIORÁLNÍ MODEL</vt:lpstr>
      <vt:lpstr>2. FOGGŮV BEHAVIORÁLNÍ MODEL</vt:lpstr>
      <vt:lpstr>2. FOGGŮV BEHAVIORÁLNÍ MODEL</vt:lpstr>
      <vt:lpstr>2. FOGGŮV BEHAVIORÁLNÍ MODEL</vt:lpstr>
      <vt:lpstr>2. FOGGŮV BEHAVIORÁLNÍ MODEL</vt:lpstr>
      <vt:lpstr>2. FOGGŮV BEHAVIORÁLNÍ MODEL</vt:lpstr>
      <vt:lpstr>2. FOGGŮV BEHAVIORÁLNÍ MODEL</vt:lpstr>
      <vt:lpstr>2. FOGGŮV BEHAVIORÁLNÍ MODEL</vt:lpstr>
      <vt:lpstr>2. FOGGŮV BEHAVIORÁLNÍ MODEL</vt:lpstr>
      <vt:lpstr>2. FOGGŮV BEHAVIORÁLNÍ MODEL</vt:lpstr>
      <vt:lpstr>2. FOGGŮV BEHAVIORÁLNÍ MODEL</vt:lpstr>
      <vt:lpstr>3. DAVISOV MODEL AKCEPTACE TECHNOLOGIE</vt:lpstr>
      <vt:lpstr>3. DAVISOV MODEL AKCEPTACE TECHNOLOGIE</vt:lpstr>
      <vt:lpstr>3. DAVISOV MODEL AKCEPTACE TECHNOLOGIE</vt:lpstr>
      <vt:lpstr>3. DAVISOV MODEL AKCEPTACE TECHNOLOGIE</vt:lpstr>
      <vt:lpstr>3. DAVISOV MODEL AKCEPTACE TECHNOLOGIE</vt:lpstr>
      <vt:lpstr>3. DAVISOV MODEL AKCEPTACE TECHNOLOGIE</vt:lpstr>
      <vt:lpstr>3. DAVISOV MODEL AKCEPTACE TECHNOLOGIE</vt:lpstr>
      <vt:lpstr>3. DAVISOV MODEL AKCEPTACE TECHNOLOGIE</vt:lpstr>
      <vt:lpstr>3. DAVISOV MODEL AKCEPTACE TECHNOLOGIE</vt:lpstr>
      <vt:lpstr>4. MODEL AKCEPTACE WEBOVÝCH STRÁNEK</vt:lpstr>
      <vt:lpstr>4. MODEL AKCEPTACE WEBOVÝCH STRÁNEK</vt:lpstr>
      <vt:lpstr>4. MODEL AKCEPTACE WEBOVÝCH STRÁNEK</vt:lpstr>
      <vt:lpstr>4. MODEL AKCEPTACE WEBOVÝCH STRÁNEK</vt:lpstr>
      <vt:lpstr>4. MODEL AKCEPTACE WEBOVÝCH STRÁNEK</vt:lpstr>
      <vt:lpstr>4. MODEL AKCEPTACE WEBOVÝCH STRÁNEK</vt:lpstr>
      <vt:lpstr>SHRNUTÍ PŘEDNÁŠKY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kle0001</cp:lastModifiedBy>
  <cp:revision>202</cp:revision>
  <dcterms:created xsi:type="dcterms:W3CDTF">2016-07-06T15:42:34Z</dcterms:created>
  <dcterms:modified xsi:type="dcterms:W3CDTF">2020-01-02T09:17:39Z</dcterms:modified>
</cp:coreProperties>
</file>