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60" r:id="rId3"/>
    <p:sldId id="294" r:id="rId4"/>
    <p:sldId id="323" r:id="rId5"/>
    <p:sldId id="295" r:id="rId6"/>
    <p:sldId id="296" r:id="rId7"/>
    <p:sldId id="324" r:id="rId8"/>
    <p:sldId id="297" r:id="rId9"/>
    <p:sldId id="331" r:id="rId10"/>
    <p:sldId id="302" r:id="rId11"/>
    <p:sldId id="304" r:id="rId12"/>
    <p:sldId id="305" r:id="rId13"/>
    <p:sldId id="306" r:id="rId14"/>
    <p:sldId id="328" r:id="rId15"/>
    <p:sldId id="329" r:id="rId16"/>
    <p:sldId id="298" r:id="rId17"/>
    <p:sldId id="299" r:id="rId18"/>
    <p:sldId id="300" r:id="rId19"/>
    <p:sldId id="312" r:id="rId20"/>
    <p:sldId id="325" r:id="rId21"/>
    <p:sldId id="326" r:id="rId22"/>
    <p:sldId id="327" r:id="rId23"/>
    <p:sldId id="309" r:id="rId24"/>
    <p:sldId id="313" r:id="rId25"/>
    <p:sldId id="314" r:id="rId26"/>
    <p:sldId id="315" r:id="rId27"/>
    <p:sldId id="330" r:id="rId28"/>
    <p:sldId id="293" r:id="rId29"/>
    <p:sldId id="258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2" autoAdjust="0"/>
    <p:restoredTop sz="94660"/>
  </p:normalViewPr>
  <p:slideViewPr>
    <p:cSldViewPr>
      <p:cViewPr varScale="1">
        <p:scale>
          <a:sx n="120" d="100"/>
          <a:sy n="120" d="100"/>
        </p:scale>
        <p:origin x="39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13.12.2022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yst%C3%A9m_pro_spr%C3%A1vu_obsahu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yst%C3%A9m_pro_spr%C3%A1vu_obsahu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Syst%C3%A9m_pro_spr%C3%A1vu_obsahu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00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255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0170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720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94330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612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897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434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5756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https://www.ovh.cz/webhosting/website/porovnani-cms/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24951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https://cs.wikipedia.org/wiki/Syst%C3%A9m_pro_spr%C3%A1vu_obsahu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144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9066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https://cs.wikipedia.org/wiki/Syst%C3%A9m_pro_spr%C3%A1vu_obsahu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6037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hlinkClick r:id="rId3"/>
              </a:rPr>
              <a:t>https://cs.wikipedia.org/wiki/Syst%C3%A9m_pro_spr%C3%A1vu_obsahu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4374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https://www.ovh.cz/webhosting/website/porovnani-cms/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87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https://coumiwp.cz/co-je-wordpress/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425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https://coumiwp.cz/co-je-wordpress/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2731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45231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0115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582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657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434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308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173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https://hosting.cz/nevite-si-rady/co-je-to-hosting-35/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13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https://hosting.cz/nevite-si-rady/co-je-to-hosting-35/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9679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026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804" y="143849"/>
            <a:ext cx="1411467" cy="1100945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59532" y="267494"/>
            <a:ext cx="38164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40624" y="1707654"/>
            <a:ext cx="3600400" cy="293931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3000" b="1" dirty="0">
                <a:solidFill>
                  <a:schemeClr val="bg1"/>
                </a:solidFill>
                <a:cs typeface="Times New Roman" panose="02020603050405020304" pitchFamily="18" charset="0"/>
              </a:rPr>
              <a:t>5. MOŽNOSTI TVORBY WEBOVÉ STRÁNKY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78047" y="4351124"/>
            <a:ext cx="2016224" cy="1100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Martin </a:t>
            </a:r>
            <a:r>
              <a:rPr lang="cs-CZ" altLang="cs-CZ" sz="900" b="1" dirty="0" err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Klepek</a:t>
            </a:r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Ph.D.</a:t>
            </a:r>
          </a:p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Tereza Ikášová</a:t>
            </a:r>
          </a:p>
          <a:p>
            <a:pPr algn="r"/>
            <a:r>
              <a:rPr lang="cs-CZ" altLang="cs-CZ" sz="9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a správa webové stránky </a:t>
            </a:r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499992" y="1630406"/>
            <a:ext cx="4064495" cy="18826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800" b="1" i="1" dirty="0">
                <a:solidFill>
                  <a:srgbClr val="002060"/>
                </a:solidFill>
              </a:rPr>
              <a:t>Cílem této přednášky je přiblížit kroky nutné k vytvoření webové stránky. Představíme pojmy jako je doména, </a:t>
            </a:r>
            <a:r>
              <a:rPr lang="cs-CZ" sz="1800" b="1" i="1" dirty="0" err="1">
                <a:solidFill>
                  <a:srgbClr val="002060"/>
                </a:solidFill>
              </a:rPr>
              <a:t>hosting</a:t>
            </a:r>
            <a:r>
              <a:rPr lang="cs-CZ" sz="1800" b="1" i="1" dirty="0">
                <a:solidFill>
                  <a:srgbClr val="002060"/>
                </a:solidFill>
              </a:rPr>
              <a:t> a redakční systém. V druhé polovině si ukážeme tři základní přístupy k tvorbě webové stránky</a:t>
            </a:r>
            <a:endParaRPr lang="en-GB" sz="180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Přístupy k tvorbě webové stránky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Na míru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Šablona s redakčním systémem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err="1"/>
              <a:t>Drag</a:t>
            </a:r>
            <a:r>
              <a:rPr lang="cs-CZ" sz="2400" dirty="0"/>
              <a:t> and drop systémy</a:t>
            </a: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4098" name="Picture 2" descr="VÃ½sledek obrÃ¡zku pro stavba domu">
            <a:extLst>
              <a:ext uri="{FF2B5EF4-FFF2-40B4-BE49-F238E27FC236}">
                <a16:creationId xmlns:a16="http://schemas.microsoft.com/office/drawing/2014/main" id="{226D817F-384B-4FCC-AEDB-7E18CB2844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970" y="2395785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ek obrÃ¡zku pro stavba domu">
            <a:extLst>
              <a:ext uri="{FF2B5EF4-FFF2-40B4-BE49-F238E27FC236}">
                <a16:creationId xmlns:a16="http://schemas.microsoft.com/office/drawing/2014/main" id="{BAA28A22-AF8D-4DA4-8F7E-0F788FA6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90" y="2443410"/>
            <a:ext cx="2609850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Ã½sledek obrÃ¡zku pro stavba domu svÃ©pomocÃ­">
            <a:extLst>
              <a:ext uri="{FF2B5EF4-FFF2-40B4-BE49-F238E27FC236}">
                <a16:creationId xmlns:a16="http://schemas.microsoft.com/office/drawing/2014/main" id="{2B035756-4EF9-4B02-ACE1-F5E14973B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208" y="2292823"/>
            <a:ext cx="2608803" cy="19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632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Přístupy k tvorbě webové stránky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Web na míru </a:t>
            </a:r>
            <a:r>
              <a:rPr lang="cs-CZ" sz="2000" dirty="0"/>
              <a:t>- tvoří profesionální studio s programátory a webdesignery. (HTML, CSS, PHP, JavaScript)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Redakční systém </a:t>
            </a:r>
            <a:r>
              <a:rPr lang="cs-CZ" sz="2000" dirty="0"/>
              <a:t>- předpřipravená šablona, kde je možné upravovat na webu barvy písmo, položky menu, texty, vkládat obrázky ale už méně můžeme měnit celkové rozvržení stránky. Základní nastavení zvládne i amatér ale častěji se při tvorbě obracíme na konzultanty a </a:t>
            </a:r>
            <a:r>
              <a:rPr lang="cs-CZ" sz="2000" dirty="0" err="1"/>
              <a:t>webdevelopery</a:t>
            </a:r>
            <a:r>
              <a:rPr lang="cs-CZ" sz="2000" dirty="0"/>
              <a:t>. Díky menší náročnosti to bude menší tým lidí.</a:t>
            </a:r>
            <a:br>
              <a:rPr lang="cs-CZ" sz="2000" dirty="0"/>
            </a:b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dirty="0"/>
              <a:t>Drag and drop  cloudové systémy </a:t>
            </a:r>
            <a:r>
              <a:rPr lang="cs-CZ" sz="2000" dirty="0"/>
              <a:t>– sestavování webu pomocí vizuálního editoru. Umisťování prvků a celkovou editaci tak zvládne skutečně každý.</a:t>
            </a:r>
            <a:endParaRPr lang="en-CA" sz="20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85920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Web postavený na míru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Pro projekty, kde je web strategickým nástrojem podnikatelské činnosti.</a:t>
            </a:r>
            <a:br>
              <a:rPr lang="cs-CZ" sz="2400" dirty="0"/>
            </a:br>
            <a:r>
              <a:rPr lang="cs-CZ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Specifické funkce (např. Mixit.cz – uživatel si seskládá sám vlastní müsli.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Tento interakční design žádné řešení pomocí šablony nesvede a už vůbec ne </a:t>
            </a:r>
            <a:r>
              <a:rPr lang="cs-CZ" sz="2400" dirty="0" err="1"/>
              <a:t>cloudové</a:t>
            </a:r>
            <a:r>
              <a:rPr lang="cs-CZ" sz="2400" dirty="0"/>
              <a:t> </a:t>
            </a:r>
            <a:r>
              <a:rPr lang="cs-CZ" sz="2400" dirty="0" err="1"/>
              <a:t>drag</a:t>
            </a:r>
            <a:r>
              <a:rPr lang="cs-CZ" sz="2400" dirty="0"/>
              <a:t> and drop systémy.</a:t>
            </a: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72749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Web postavený na míru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46237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Někdy v případě webu na míru hovoříme o tom, že je web postavený od nuly.</a:t>
            </a:r>
            <a:br>
              <a:rPr lang="cs-CZ" sz="2400" dirty="0"/>
            </a:br>
            <a:r>
              <a:rPr lang="cs-CZ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To ale není téměř nikdy pravda a programátoři a webdesigneři většinou kombinují předešlou práci a přednastavené doplňky.</a:t>
            </a: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5122" name="Picture 2" descr="VÃ½sledek obrÃ¡zku pro sklÃ¡daÄka z kostek">
            <a:extLst>
              <a:ext uri="{FF2B5EF4-FFF2-40B4-BE49-F238E27FC236}">
                <a16:creationId xmlns:a16="http://schemas.microsoft.com/office/drawing/2014/main" id="{02AA9954-3FFE-4860-99AC-03778A1AF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874" y="1131590"/>
            <a:ext cx="356738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61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HTML – struktura webu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979F79-2471-054F-C8A1-5C653794FC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02" y="839009"/>
            <a:ext cx="5774954" cy="370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24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CSS – vzhled webu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E6A794-97D6-6258-1428-8B186486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40" y="771071"/>
            <a:ext cx="5102200" cy="38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5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Redakční systém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1" y="894075"/>
            <a:ext cx="44077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Správa a publikování obsahu webové prezentace nebo blogu.</a:t>
            </a:r>
            <a:br>
              <a:rPr lang="cs-CZ" sz="2400" dirty="0"/>
            </a:br>
            <a:r>
              <a:rPr lang="cs-CZ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CMS (</a:t>
            </a:r>
            <a:r>
              <a:rPr lang="cs-CZ" sz="2400" dirty="0" err="1"/>
              <a:t>Content</a:t>
            </a:r>
            <a:r>
              <a:rPr lang="cs-CZ" sz="2400" dirty="0"/>
              <a:t> management </a:t>
            </a:r>
            <a:r>
              <a:rPr lang="cs-CZ" sz="2400" dirty="0" err="1"/>
              <a:t>system</a:t>
            </a:r>
            <a:r>
              <a:rPr lang="cs-CZ" sz="2400" dirty="0"/>
              <a:t>). 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Redakční systémy jsou vytvořeny tak, aby je i laik mohl jednoduše a efektivně ovládat.</a:t>
            </a: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1026" name="Picture 2" descr="VÃ½sledek obrÃ¡zku pro redakÄnÃ­ systÃ©m">
            <a:extLst>
              <a:ext uri="{FF2B5EF4-FFF2-40B4-BE49-F238E27FC236}">
                <a16:creationId xmlns:a16="http://schemas.microsoft.com/office/drawing/2014/main" id="{88A9CD19-C07B-4D88-B2B7-F5F360364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237" y="1059582"/>
            <a:ext cx="4027211" cy="339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47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Redakční systém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1" y="894075"/>
            <a:ext cx="37596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Používají se pro správu příspěvků, diskusí, komentářů, pro publikování obrázků nebo jiných multimediálních souborů, případně lze v rámci redakčního systému určovat práva jednotlivým uživatelům. </a:t>
            </a: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2050" name="Picture 2" descr="VÃ½sledek obrÃ¡zku pro redakÄnÃ­ systÃ©m joomla">
            <a:extLst>
              <a:ext uri="{FF2B5EF4-FFF2-40B4-BE49-F238E27FC236}">
                <a16:creationId xmlns:a16="http://schemas.microsoft.com/office/drawing/2014/main" id="{AC904AD0-711F-43B2-8E22-B259FD6B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66" y="1264652"/>
            <a:ext cx="4548206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0268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Redakční systém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1" y="894075"/>
            <a:ext cx="42636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 současné době je velmi populární používat redakční systémy pro tvorbu blogů.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Díky tomu lze jednoduše vytvořit originální blog, buď pouze pro osobní účely nebo pro propagaci e-shopu nebo internetového obchodu.</a:t>
            </a: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3074" name="Picture 2" descr="SouvisejÃ­cÃ­ obrÃ¡zek">
            <a:extLst>
              <a:ext uri="{FF2B5EF4-FFF2-40B4-BE49-F238E27FC236}">
                <a16:creationId xmlns:a16="http://schemas.microsoft.com/office/drawing/2014/main" id="{077FCA1D-E634-4F31-ABD3-D0936FE44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46000"/>
            <a:ext cx="4491534" cy="2495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1797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2540943" y="1717526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Použití redakčního systému a šablony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1" y="894075"/>
            <a:ext cx="39756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Nejpoužívanější CMS: </a:t>
            </a:r>
            <a:r>
              <a:rPr lang="cs-CZ" sz="2400" dirty="0" err="1"/>
              <a:t>Wordpress</a:t>
            </a:r>
            <a:r>
              <a:rPr lang="cs-CZ" sz="2400" dirty="0"/>
              <a:t>, </a:t>
            </a:r>
            <a:r>
              <a:rPr lang="cs-CZ" sz="2400" dirty="0" err="1"/>
              <a:t>Joomla</a:t>
            </a:r>
            <a:r>
              <a:rPr lang="cs-CZ" sz="2400" dirty="0"/>
              <a:t> nebo </a:t>
            </a:r>
            <a:r>
              <a:rPr lang="cs-CZ" sz="2400" dirty="0" err="1"/>
              <a:t>Drupal</a:t>
            </a:r>
            <a:r>
              <a:rPr lang="cs-CZ" sz="2400" dirty="0"/>
              <a:t>.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Všechny tyto systémy jsou zdarma, nicméně existují samozřejmě i placená řešení. 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6146" name="Picture 2" descr="VÃ½sledek obrÃ¡zku pro wordpress logo">
            <a:extLst>
              <a:ext uri="{FF2B5EF4-FFF2-40B4-BE49-F238E27FC236}">
                <a16:creationId xmlns:a16="http://schemas.microsoft.com/office/drawing/2014/main" id="{A8ABB40C-5B6E-41DA-A33D-B9985FD9C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699542"/>
            <a:ext cx="2914650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ek obrÃ¡zku pro joomla logo">
            <a:extLst>
              <a:ext uri="{FF2B5EF4-FFF2-40B4-BE49-F238E27FC236}">
                <a16:creationId xmlns:a16="http://schemas.microsoft.com/office/drawing/2014/main" id="{4D9AE4C6-B888-4DA5-889E-E25833E90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72538"/>
            <a:ext cx="371475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VÃ½sledek obrÃ¡zku pro drupallogo">
            <a:extLst>
              <a:ext uri="{FF2B5EF4-FFF2-40B4-BE49-F238E27FC236}">
                <a16:creationId xmlns:a16="http://schemas.microsoft.com/office/drawing/2014/main" id="{46444208-333B-4C83-807A-EC7A26373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31226"/>
            <a:ext cx="1157773" cy="1471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18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Doména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Adresa</a:t>
            </a:r>
            <a:br>
              <a:rPr lang="cs-CZ" sz="2800" dirty="0"/>
            </a:b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Tak jako vaše trvalé bydliště je na nějaké adrese, tak i webová stránka je na nějaké adrese, což je doména. </a:t>
            </a:r>
            <a:br>
              <a:rPr lang="cs-CZ" sz="2800" dirty="0"/>
            </a:b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Jednoznačná pozice webových stránek v internetovém prostředí.</a:t>
            </a:r>
            <a:endParaRPr lang="en-CA" sz="28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895849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Redakční systémy – </a:t>
            </a:r>
            <a:r>
              <a:rPr lang="cs-CZ" sz="2000" b="1" dirty="0" err="1"/>
              <a:t>Joomla</a:t>
            </a:r>
            <a:r>
              <a:rPr lang="cs-CZ" sz="2000" b="1" dirty="0"/>
              <a:t>!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1026" name="Picture 2" descr="joomla - JoomlaExpert.cz">
            <a:extLst>
              <a:ext uri="{FF2B5EF4-FFF2-40B4-BE49-F238E27FC236}">
                <a16:creationId xmlns:a16="http://schemas.microsoft.com/office/drawing/2014/main" id="{D87CC026-4312-816F-1C8A-4C1D39A65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4" y="816682"/>
            <a:ext cx="7596336" cy="379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418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Redakční systémy – </a:t>
            </a:r>
            <a:r>
              <a:rPr lang="cs-CZ" sz="2000" b="1" dirty="0" err="1"/>
              <a:t>Drupal</a:t>
            </a:r>
            <a:endParaRPr lang="cs-CZ" sz="20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95E8BAD-5B7B-ADEC-7EE0-9F7800410A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40" y="1006037"/>
            <a:ext cx="7486169" cy="341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692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Redakční systémy – </a:t>
            </a:r>
            <a:r>
              <a:rPr lang="cs-CZ" sz="2000" b="1" dirty="0" err="1"/>
              <a:t>WordPress</a:t>
            </a:r>
            <a:endParaRPr lang="cs-CZ" sz="20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64F68B6-6A2F-5DB0-9745-52E3C3882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40" y="805899"/>
            <a:ext cx="6750781" cy="385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573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Použití redakčního systému a šablony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Jednoduché ovládání (WYSIWYG editory)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400" dirty="0"/>
              <a:t>User friendly / Mobile friendly</a:t>
            </a: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CA" sz="2400" dirty="0" err="1"/>
              <a:t>Pokročilá</a:t>
            </a:r>
            <a:r>
              <a:rPr lang="en-CA" sz="2400" dirty="0"/>
              <a:t> </a:t>
            </a:r>
            <a:r>
              <a:rPr lang="en-CA" sz="2400" dirty="0" err="1"/>
              <a:t>personalizace</a:t>
            </a:r>
            <a:r>
              <a:rPr lang="cs-CZ" sz="2400" dirty="0"/>
              <a:t> (pluginy)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 err="1"/>
              <a:t>Multi-users</a:t>
            </a: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Komunita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400" dirty="0"/>
              <a:t>SEO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045805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 err="1"/>
              <a:t>Wordpress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Instaluje se na webový hosting nebo server a k jeho obsluze potřebujete webový prohlížeč (tedy počítač, což je dnes také laptop, tablet nebo i chytrý mobil).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Rozdělen na dvě části – administraci webového obsahu (</a:t>
            </a:r>
            <a:r>
              <a:rPr lang="cs-CZ" sz="2400" dirty="0" err="1"/>
              <a:t>backend</a:t>
            </a:r>
            <a:r>
              <a:rPr lang="cs-CZ" sz="2400" dirty="0"/>
              <a:t>, obslužnou aplikaci) a samotný výsledný webový obsah (</a:t>
            </a:r>
            <a:r>
              <a:rPr lang="cs-CZ" sz="2400" dirty="0" err="1"/>
              <a:t>frontend</a:t>
            </a:r>
            <a:r>
              <a:rPr lang="cs-CZ" sz="2400" dirty="0"/>
              <a:t>, webové stránky). 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424552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 err="1"/>
              <a:t>Wordpress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WordPress</a:t>
            </a:r>
            <a:r>
              <a:rPr lang="cs-CZ" sz="2400" dirty="0"/>
              <a:t> dokáže fungovat jako e-shop, magazín s redakční radou, firemní prezentace nebo mobilní aplikace. 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Umí se napojit na jiný software a číst z něj data nebo je tam posílat. Web na </a:t>
            </a:r>
            <a:r>
              <a:rPr lang="cs-CZ" sz="2400" dirty="0" err="1"/>
              <a:t>WordPressu</a:t>
            </a:r>
            <a:r>
              <a:rPr lang="cs-CZ" sz="2400" dirty="0"/>
              <a:t> si můžete vyrobit sami, nebo si najmout dodavatele (firmu nebo konzultanta). 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Vzhled výsledných stránek určují šablony vzhledu, které lze získat zdarma, koupit si je, nebo si je nechat naprogramovat na míru.</a:t>
            </a: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1133394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Wordpress.org a Wordpress.com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Pokud budete hledat </a:t>
            </a:r>
            <a:r>
              <a:rPr lang="cs-CZ" sz="2400" dirty="0" err="1"/>
              <a:t>WordPress</a:t>
            </a:r>
            <a:r>
              <a:rPr lang="cs-CZ" sz="2400" dirty="0"/>
              <a:t> jako redakční systém, naleznete jeho dvě verze. 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WordPress.com </a:t>
            </a:r>
            <a:r>
              <a:rPr lang="cs-CZ" sz="2400" dirty="0"/>
              <a:t>je komerční stránka, kde můžete s určitým omezením hostovat svou stránku zdarma. Vytvořila ji stejná firma, která stojí i za </a:t>
            </a:r>
            <a:r>
              <a:rPr lang="cs-CZ" sz="2400" dirty="0" err="1"/>
              <a:t>WordPressem</a:t>
            </a:r>
            <a:r>
              <a:rPr lang="cs-CZ" sz="2400" dirty="0"/>
              <a:t> (</a:t>
            </a:r>
            <a:r>
              <a:rPr lang="cs-CZ" sz="2400" dirty="0" err="1"/>
              <a:t>Automattic</a:t>
            </a:r>
            <a:r>
              <a:rPr lang="cs-CZ" sz="2400" dirty="0"/>
              <a:t>).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WordPress.org </a:t>
            </a:r>
            <a:r>
              <a:rPr lang="cs-CZ" sz="2400" dirty="0"/>
              <a:t>je místo, kde si můžete zdarma stáhnout svou vlastní kopii redakčního systému </a:t>
            </a:r>
            <a:r>
              <a:rPr lang="cs-CZ" sz="2400" dirty="0" err="1"/>
              <a:t>WordPress</a:t>
            </a:r>
            <a:r>
              <a:rPr lang="cs-CZ" sz="2400" dirty="0"/>
              <a:t>.</a:t>
            </a: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4106586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 err="1"/>
              <a:t>Drag&amp;Drop</a:t>
            </a:r>
            <a:r>
              <a:rPr lang="cs-CZ" sz="2000" b="1" dirty="0"/>
              <a:t> editor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78C639E-A87A-4939-DFB1-1A74A5DFC1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792299"/>
            <a:ext cx="6740497" cy="384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16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5040560" cy="507703"/>
          </a:xfrm>
        </p:spPr>
        <p:txBody>
          <a:bodyPr/>
          <a:lstStyle/>
          <a:p>
            <a:r>
              <a:rPr lang="cs-CZ" sz="2800" b="1" dirty="0"/>
              <a:t>SHRNUTÍ PŘEDNÁŠKY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98775" y="987574"/>
            <a:ext cx="8718573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07871"/>
                </a:solidFill>
              </a:rPr>
              <a:t>Vysvětlili jsme si co je doména a k čemu slouží.</a:t>
            </a:r>
            <a:endParaRPr lang="sk-SK" sz="2400" dirty="0">
              <a:solidFill>
                <a:srgbClr val="30787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07871"/>
                </a:solidFill>
              </a:rPr>
              <a:t>Popsali jsme co je </a:t>
            </a:r>
            <a:r>
              <a:rPr lang="cs-CZ" sz="2400" dirty="0" err="1">
                <a:solidFill>
                  <a:srgbClr val="307871"/>
                </a:solidFill>
              </a:rPr>
              <a:t>hosting</a:t>
            </a:r>
            <a:r>
              <a:rPr lang="cs-CZ" sz="2400" dirty="0">
                <a:solidFill>
                  <a:srgbClr val="307871"/>
                </a:solidFill>
              </a:rPr>
              <a:t> a k čemu jej používáme když stavíme webové stránky.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07871"/>
                </a:solidFill>
              </a:rPr>
              <a:t>Seznámili jsme se s třemi postupy tvorby webové stránky.</a:t>
            </a:r>
            <a:endParaRPr lang="sk-SK" sz="2400" dirty="0">
              <a:solidFill>
                <a:srgbClr val="307871"/>
              </a:solidFill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307871"/>
                </a:solidFill>
              </a:rPr>
              <a:t>Vysvětlili jsme principy fungování redakčních systémů a jejich srovnání.</a:t>
            </a:r>
            <a:endParaRPr lang="sk-SK" sz="2400" dirty="0">
              <a:solidFill>
                <a:srgbClr val="307871"/>
              </a:solidFill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93CBF4-943B-4CAD-A477-7728D6D7F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3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/>
          </p:cNvSpPr>
          <p:nvPr/>
        </p:nvSpPr>
        <p:spPr>
          <a:xfrm>
            <a:off x="2987824" y="2211710"/>
            <a:ext cx="3168352" cy="1786696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5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pozornost. </a:t>
            </a:r>
            <a:endParaRPr lang="cs-CZ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A71821F-09AB-437A-A062-982EEA7B7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77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Doména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Požadavky na doménu: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err="1"/>
              <a:t>Krátká</a:t>
            </a:r>
            <a:r>
              <a:rPr lang="en-CA" sz="2400" dirty="0"/>
              <a:t> – </a:t>
            </a:r>
            <a:r>
              <a:rPr lang="en-CA" sz="2400" dirty="0" err="1"/>
              <a:t>vyhněte</a:t>
            </a:r>
            <a:r>
              <a:rPr lang="en-CA" sz="2400" dirty="0"/>
              <a:t> se </a:t>
            </a:r>
            <a:r>
              <a:rPr lang="en-CA" sz="2400" dirty="0" err="1"/>
              <a:t>víceslovným</a:t>
            </a:r>
            <a:r>
              <a:rPr lang="en-CA" sz="2400" dirty="0"/>
              <a:t> </a:t>
            </a:r>
            <a:r>
              <a:rPr lang="en-CA" sz="2400" dirty="0" err="1"/>
              <a:t>výrazům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err="1"/>
              <a:t>Výstižná</a:t>
            </a:r>
            <a:r>
              <a:rPr lang="en-CA" sz="2400" dirty="0"/>
              <a:t> – </a:t>
            </a:r>
            <a:r>
              <a:rPr lang="en-CA" sz="2400" dirty="0" err="1"/>
              <a:t>charakterizuje</a:t>
            </a:r>
            <a:r>
              <a:rPr lang="en-CA" sz="2400" dirty="0"/>
              <a:t> co </a:t>
            </a:r>
            <a:r>
              <a:rPr lang="en-CA" sz="2400" dirty="0" err="1"/>
              <a:t>nejpřesněji</a:t>
            </a:r>
            <a:r>
              <a:rPr lang="en-CA" sz="2400" dirty="0"/>
              <a:t> </a:t>
            </a:r>
            <a:r>
              <a:rPr lang="en-CA" sz="2400" dirty="0" err="1"/>
              <a:t>obor</a:t>
            </a:r>
            <a:r>
              <a:rPr lang="en-CA" sz="2400" dirty="0"/>
              <a:t> </a:t>
            </a:r>
            <a:r>
              <a:rPr lang="en-CA" sz="2400" dirty="0" err="1"/>
              <a:t>vaší</a:t>
            </a:r>
            <a:r>
              <a:rPr lang="en-CA" sz="2400" dirty="0"/>
              <a:t> </a:t>
            </a:r>
            <a:r>
              <a:rPr lang="en-CA" sz="2400" dirty="0" err="1"/>
              <a:t>činnosti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err="1"/>
              <a:t>Dobře</a:t>
            </a:r>
            <a:r>
              <a:rPr lang="en-CA" sz="2400" b="1" dirty="0"/>
              <a:t> </a:t>
            </a:r>
            <a:r>
              <a:rPr lang="en-CA" sz="2400" b="1" dirty="0" err="1"/>
              <a:t>zapamatovatelná</a:t>
            </a:r>
            <a:r>
              <a:rPr lang="en-CA" sz="2400" b="1" dirty="0"/>
              <a:t> </a:t>
            </a:r>
            <a:r>
              <a:rPr lang="en-CA" sz="2400" dirty="0"/>
              <a:t>– </a:t>
            </a:r>
            <a:r>
              <a:rPr lang="en-CA" sz="2400" dirty="0" err="1"/>
              <a:t>zákazník</a:t>
            </a:r>
            <a:r>
              <a:rPr lang="en-CA" sz="2400" dirty="0"/>
              <a:t> </a:t>
            </a:r>
            <a:r>
              <a:rPr lang="en-CA" sz="2400" dirty="0" err="1"/>
              <a:t>si</a:t>
            </a:r>
            <a:r>
              <a:rPr lang="en-CA" sz="2400" dirty="0"/>
              <a:t> </a:t>
            </a:r>
            <a:r>
              <a:rPr lang="en-CA" sz="2400" dirty="0" err="1"/>
              <a:t>vás</a:t>
            </a:r>
            <a:r>
              <a:rPr lang="en-CA" sz="2400" dirty="0"/>
              <a:t> </a:t>
            </a:r>
            <a:r>
              <a:rPr lang="en-CA" sz="2400" dirty="0" err="1"/>
              <a:t>může</a:t>
            </a:r>
            <a:r>
              <a:rPr lang="en-CA" sz="2400" dirty="0"/>
              <a:t> </a:t>
            </a:r>
            <a:r>
              <a:rPr lang="en-CA" sz="2400" dirty="0" err="1"/>
              <a:t>podruhé</a:t>
            </a:r>
            <a:r>
              <a:rPr lang="en-CA" sz="2400" dirty="0"/>
              <a:t> </a:t>
            </a:r>
            <a:r>
              <a:rPr lang="en-CA" sz="2400" dirty="0" err="1"/>
              <a:t>lépe</a:t>
            </a:r>
            <a:r>
              <a:rPr lang="en-CA" sz="2400" dirty="0"/>
              <a:t> </a:t>
            </a:r>
            <a:r>
              <a:rPr lang="en-CA" sz="2400" dirty="0" err="1"/>
              <a:t>najít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 err="1"/>
              <a:t>Snadná</a:t>
            </a:r>
            <a:r>
              <a:rPr lang="en-CA" sz="2400" b="1" dirty="0"/>
              <a:t> </a:t>
            </a:r>
            <a:r>
              <a:rPr lang="en-CA" sz="2400" b="1" dirty="0" err="1"/>
              <a:t>písemná</a:t>
            </a:r>
            <a:r>
              <a:rPr lang="en-CA" sz="2400" b="1" dirty="0"/>
              <a:t> </a:t>
            </a:r>
            <a:r>
              <a:rPr lang="en-CA" sz="2400" b="1" dirty="0" err="1"/>
              <a:t>verze</a:t>
            </a:r>
            <a:r>
              <a:rPr lang="en-CA" sz="2400" b="1" dirty="0"/>
              <a:t> </a:t>
            </a:r>
            <a:r>
              <a:rPr lang="en-CA" sz="2400" dirty="0"/>
              <a:t>– </a:t>
            </a:r>
            <a:r>
              <a:rPr lang="en-CA" sz="2400" dirty="0" err="1"/>
              <a:t>snažte</a:t>
            </a:r>
            <a:r>
              <a:rPr lang="en-CA" sz="2400" dirty="0"/>
              <a:t> se o </a:t>
            </a:r>
            <a:r>
              <a:rPr lang="en-CA" sz="2400" dirty="0" err="1"/>
              <a:t>soulad</a:t>
            </a:r>
            <a:r>
              <a:rPr lang="en-CA" sz="2400" dirty="0"/>
              <a:t> </a:t>
            </a:r>
            <a:r>
              <a:rPr lang="en-CA" sz="2400" dirty="0" err="1"/>
              <a:t>písenmé</a:t>
            </a:r>
            <a:r>
              <a:rPr lang="en-CA" sz="2400" dirty="0"/>
              <a:t> </a:t>
            </a:r>
            <a:r>
              <a:rPr lang="en-CA" sz="2400" dirty="0" err="1"/>
              <a:t>i</a:t>
            </a:r>
            <a:r>
              <a:rPr lang="en-CA" sz="2400" dirty="0"/>
              <a:t> </a:t>
            </a:r>
            <a:r>
              <a:rPr lang="en-CA" sz="2400" dirty="0" err="1"/>
              <a:t>slovná</a:t>
            </a:r>
            <a:r>
              <a:rPr lang="en-CA" sz="2400" dirty="0"/>
              <a:t> </a:t>
            </a:r>
            <a:r>
              <a:rPr lang="en-CA" sz="2400" dirty="0" err="1"/>
              <a:t>podoby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b="1" dirty="0"/>
              <a:t>Bez </a:t>
            </a:r>
            <a:r>
              <a:rPr lang="en-CA" sz="2400" b="1" dirty="0" err="1"/>
              <a:t>hanlivých</a:t>
            </a:r>
            <a:r>
              <a:rPr lang="en-CA" sz="2400" b="1" dirty="0"/>
              <a:t> </a:t>
            </a:r>
            <a:r>
              <a:rPr lang="en-CA" sz="2400" b="1" dirty="0" err="1"/>
              <a:t>výrazů</a:t>
            </a:r>
            <a:r>
              <a:rPr lang="en-CA" sz="2400" b="1" dirty="0"/>
              <a:t> </a:t>
            </a:r>
            <a:r>
              <a:rPr lang="en-CA" sz="2400" dirty="0"/>
              <a:t>– </a:t>
            </a:r>
            <a:r>
              <a:rPr lang="en-CA" sz="2400" dirty="0" err="1"/>
              <a:t>vyvarujte</a:t>
            </a:r>
            <a:r>
              <a:rPr lang="en-CA" sz="2400" dirty="0"/>
              <a:t> se </a:t>
            </a:r>
            <a:r>
              <a:rPr lang="en-CA" sz="2400" dirty="0" err="1"/>
              <a:t>dvojsmyslným</a:t>
            </a:r>
            <a:r>
              <a:rPr lang="en-CA" sz="2400" dirty="0"/>
              <a:t> </a:t>
            </a:r>
            <a:r>
              <a:rPr lang="en-CA" sz="2400" dirty="0" err="1"/>
              <a:t>výrazům</a:t>
            </a:r>
            <a:endParaRPr lang="en-CA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916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Doména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CB274FA-0AEE-5839-83A3-E33903332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3076"/>
            <a:ext cx="9144000" cy="263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41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/>
              <a:t>Doména - název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Do názvu domény můžete uvést jméno své firmy.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Pokud s podnikáním začínáte, budete muset řešit název firmy a z pravidla nastává situace, kdy obchodní název firmy je volný ale stejnojmenná doména ne a naopak. 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Doména je volná, ale legislativně nemůžete jméno použít kvůli zapsané konkurenci v obchodním rejstříku.</a:t>
            </a:r>
            <a:br>
              <a:rPr lang="cs-CZ" sz="2400" b="1" dirty="0"/>
            </a:br>
            <a:endParaRPr lang="cs-CZ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Proklikávání</a:t>
            </a:r>
            <a:r>
              <a:rPr lang="cs-CZ" sz="2400" dirty="0"/>
              <a:t> mezi justice.cz a nic.cz</a:t>
            </a: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42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 err="1"/>
              <a:t>Webhosting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b="1" dirty="0"/>
              <a:t>Hosting</a:t>
            </a:r>
            <a:r>
              <a:rPr lang="cs-CZ" sz="2400" dirty="0"/>
              <a:t> - pronájem místa pro vaše webové stránky. Je to něco jako pozemek pro váš dům – stránky. 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Dále jsou na hostingu nahrané všechny obrázky a fotky, které chcete na svých stránkách ukázat, a také sem směřuje vaše doména. </a:t>
            </a: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22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 err="1"/>
              <a:t>Webhosting</a:t>
            </a:r>
            <a:endParaRPr lang="cs-CZ" sz="2000" b="1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>
                <a:cs typeface="Times New Roman" panose="02020603050405020304" pitchFamily="18" charset="0"/>
              </a:rPr>
              <a:t>Možnosti tvorby webové stránky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B2DDDEF-ABC8-764C-0459-3203F8C917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40" y="1118954"/>
            <a:ext cx="7775873" cy="35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9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1839"/>
            <a:ext cx="7776864" cy="507703"/>
          </a:xfrm>
        </p:spPr>
        <p:txBody>
          <a:bodyPr/>
          <a:lstStyle/>
          <a:p>
            <a:r>
              <a:rPr lang="cs-CZ" sz="2000" b="1" dirty="0" err="1"/>
              <a:t>Webhosting</a:t>
            </a:r>
            <a:endParaRPr lang="cs-CZ" sz="20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92290" y="894075"/>
            <a:ext cx="83681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Za hosting - pronájem webového prostoru platí provozovatel webových stránek provozovateli webhostingu pravidelné splátky. (Zpravidla roční).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Uživatel, nájemce webového prostoru, má neomezený přístup ke svým webovým stránkám.</a:t>
            </a:r>
            <a:br>
              <a:rPr lang="cs-CZ" sz="2400" dirty="0"/>
            </a:b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/>
              <a:t>Celková velikost stránek je přitom omezena velikostí vyhrazeného diskového prostoru na daném hostingu.</a:t>
            </a:r>
            <a:endParaRPr lang="en-CA" sz="24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3499884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1059582"/>
            <a:ext cx="7848872" cy="29523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2000" dirty="0">
              <a:solidFill>
                <a:srgbClr val="00206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75556" y="1448365"/>
            <a:ext cx="79928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ÚKOL: </a:t>
            </a:r>
            <a:r>
              <a:rPr lang="cs-CZ" sz="2800" dirty="0"/>
              <a:t>Prozkoumejte nabídku webových hostingů. Věnujte pozornost parametrům, které hostingy v nabídce uvádějí. Nalezněte:</a:t>
            </a:r>
            <a:br>
              <a:rPr lang="cs-CZ" sz="2800" dirty="0"/>
            </a:br>
            <a:endParaRPr lang="cs-CZ" sz="2800" dirty="0"/>
          </a:p>
          <a:p>
            <a:pPr marL="514350" indent="-514350">
              <a:buAutoNum type="alphaLcParenR"/>
            </a:pPr>
            <a:r>
              <a:rPr lang="cs-CZ" sz="2800" dirty="0"/>
              <a:t>Nejlevnější hosting</a:t>
            </a:r>
          </a:p>
          <a:p>
            <a:pPr marL="514350" indent="-514350">
              <a:buAutoNum type="alphaLcParenR"/>
            </a:pPr>
            <a:r>
              <a:rPr lang="cs-CZ" sz="2800" dirty="0"/>
              <a:t>Nejvýhodnější hosting (cena-výkon)</a:t>
            </a:r>
            <a:endParaRPr lang="en-CA" sz="2800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784CB93-5BFE-4CB9-83AC-FFD4B2515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altLang="cs-CZ" dirty="0">
                <a:cs typeface="Times New Roman" panose="02020603050405020304" pitchFamily="18" charset="0"/>
              </a:rPr>
              <a:t>Možnosti tvorby webové stránky</a:t>
            </a:r>
          </a:p>
        </p:txBody>
      </p:sp>
    </p:spTree>
    <p:extLst>
      <p:ext uri="{BB962C8B-B14F-4D97-AF65-F5344CB8AC3E}">
        <p14:creationId xmlns:p14="http://schemas.microsoft.com/office/powerpoint/2010/main" val="2330299214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3037</TotalTime>
  <Words>1276</Words>
  <Application>Microsoft Office PowerPoint</Application>
  <PresentationFormat>Předvádění na obrazovce (16:9)</PresentationFormat>
  <Paragraphs>164</Paragraphs>
  <Slides>29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Times New Roman</vt:lpstr>
      <vt:lpstr>SLU</vt:lpstr>
      <vt:lpstr>5. MOŽNOSTI TVORBY WEBOVÉ STRÁNKY</vt:lpstr>
      <vt:lpstr>Doména</vt:lpstr>
      <vt:lpstr>Doména</vt:lpstr>
      <vt:lpstr>Doména</vt:lpstr>
      <vt:lpstr>Doména - název</vt:lpstr>
      <vt:lpstr>Webhosting</vt:lpstr>
      <vt:lpstr>Webhosting</vt:lpstr>
      <vt:lpstr>Webhosting</vt:lpstr>
      <vt:lpstr>Prezentace aplikace PowerPoint</vt:lpstr>
      <vt:lpstr>Přístupy k tvorbě webové stránky</vt:lpstr>
      <vt:lpstr>Přístupy k tvorbě webové stránky</vt:lpstr>
      <vt:lpstr>Web postavený na míru</vt:lpstr>
      <vt:lpstr>Web postavený na míru</vt:lpstr>
      <vt:lpstr>HTML – struktura webu</vt:lpstr>
      <vt:lpstr>CSS – vzhled webu</vt:lpstr>
      <vt:lpstr>Redakční systém</vt:lpstr>
      <vt:lpstr>Redakční systém</vt:lpstr>
      <vt:lpstr>Redakční systém</vt:lpstr>
      <vt:lpstr>Použití redakčního systému a šablony</vt:lpstr>
      <vt:lpstr>Redakční systémy – Joomla!</vt:lpstr>
      <vt:lpstr>Redakční systémy – Drupal</vt:lpstr>
      <vt:lpstr>Redakční systémy – WordPress</vt:lpstr>
      <vt:lpstr>Použití redakčního systému a šablony</vt:lpstr>
      <vt:lpstr>Wordpress</vt:lpstr>
      <vt:lpstr>Wordpress</vt:lpstr>
      <vt:lpstr>Wordpress.org a Wordpress.com</vt:lpstr>
      <vt:lpstr>Drag&amp;Drop editor</vt:lpstr>
      <vt:lpstr>SHRNUTÍ PŘEDNÁŠKY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Tereza Ikášová</cp:lastModifiedBy>
  <cp:revision>173</cp:revision>
  <dcterms:created xsi:type="dcterms:W3CDTF">2016-07-06T15:42:34Z</dcterms:created>
  <dcterms:modified xsi:type="dcterms:W3CDTF">2022-12-13T09:28:42Z</dcterms:modified>
</cp:coreProperties>
</file>