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87" r:id="rId5"/>
    <p:sldId id="260" r:id="rId6"/>
    <p:sldId id="261" r:id="rId7"/>
    <p:sldId id="262" r:id="rId8"/>
    <p:sldId id="263" r:id="rId9"/>
    <p:sldId id="264" r:id="rId10"/>
    <p:sldId id="291" r:id="rId11"/>
    <p:sldId id="265" r:id="rId12"/>
    <p:sldId id="266" r:id="rId13"/>
    <p:sldId id="267" r:id="rId14"/>
    <p:sldId id="268" r:id="rId15"/>
    <p:sldId id="269" r:id="rId16"/>
    <p:sldId id="270" r:id="rId17"/>
    <p:sldId id="288" r:id="rId18"/>
    <p:sldId id="271" r:id="rId19"/>
    <p:sldId id="272" r:id="rId20"/>
    <p:sldId id="273" r:id="rId21"/>
    <p:sldId id="274" r:id="rId22"/>
    <p:sldId id="275" r:id="rId23"/>
    <p:sldId id="277" r:id="rId24"/>
    <p:sldId id="278" r:id="rId25"/>
    <p:sldId id="279" r:id="rId26"/>
    <p:sldId id="280" r:id="rId27"/>
    <p:sldId id="289" r:id="rId28"/>
    <p:sldId id="281" r:id="rId29"/>
    <p:sldId id="282" r:id="rId30"/>
    <p:sldId id="283" r:id="rId31"/>
    <p:sldId id="284" r:id="rId32"/>
    <p:sldId id="290" r:id="rId33"/>
    <p:sldId id="285" r:id="rId34"/>
    <p:sldId id="286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iR+xcyPt9JW+MtX0vEswUPPIS2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0" d="100"/>
          <a:sy n="120" d="100"/>
        </p:scale>
        <p:origin x="49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robertsmith_co/validating-your-product-design-ideas-with-low-fidelity-wireframes-fba03b84af23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val.cz/clanky/jak-se-vlastne-tvori-web-a-proc-stoji-vic-nez-cekame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04" name="Google Shape;104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0916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13" name="Google Shape;11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22" name="Google Shape;12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31" name="Google Shape;13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40" name="Google Shape;140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49" name="Google Shape;14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58" name="Google Shape;15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http://</a:t>
            </a:r>
            <a:r>
              <a:rPr lang="cs-CZ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grammarly.com</a:t>
            </a:r>
            <a:endParaRPr dirty="0"/>
          </a:p>
        </p:txBody>
      </p:sp>
      <p:sp>
        <p:nvSpPr>
          <p:cNvPr id="158" name="Google Shape;15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5504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167" name="Google Shape;167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176" name="Google Shape;176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185" name="Google Shape;185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194" name="Google Shape;194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203" name="Google Shape;20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221" name="Google Shape;221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231" name="Google Shape;231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240" name="Google Shape;240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https://medium.com/@robertsmith_co/validating-your-product-design-ideas-with-low-fidelity-wireframes-fba03b84af23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9" name="Google Shape;249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711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https://www.ovh.cz/webhosting/website/</a:t>
            </a:r>
            <a:endParaRPr/>
          </a:p>
        </p:txBody>
      </p:sp>
      <p:sp>
        <p:nvSpPr>
          <p:cNvPr id="258" name="Google Shape;25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https://www.ovh.cz/webhosting/website/</a:t>
            </a:r>
            <a:endParaRPr/>
          </a:p>
        </p:txBody>
      </p:sp>
      <p:sp>
        <p:nvSpPr>
          <p:cNvPr id="267" name="Google Shape;267;p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49" name="Google Shape;4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5" name="Google Shape;27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https://www.ovh.cz/webhosting/website/</a:t>
            </a:r>
            <a:endParaRPr/>
          </a:p>
        </p:txBody>
      </p:sp>
      <p:sp>
        <p:nvSpPr>
          <p:cNvPr id="276" name="Google Shape;276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5" name="Google Shape;285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https://www.ovh.cz/webhosting/website/</a:t>
            </a:r>
            <a:endParaRPr/>
          </a:p>
        </p:txBody>
      </p:sp>
      <p:sp>
        <p:nvSpPr>
          <p:cNvPr id="286" name="Google Shape;286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0545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4" name="Google Shape;294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49" name="Google Shape;4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1358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csvukrs</a:t>
            </a:r>
            <a:endParaRPr/>
          </a:p>
        </p:txBody>
      </p:sp>
      <p:sp>
        <p:nvSpPr>
          <p:cNvPr id="68" name="Google Shape;6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77" name="Google Shape;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86" name="Google Shape;8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95" name="Google Shape;95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u="sng">
                <a:solidFill>
                  <a:schemeClr val="hlink"/>
                </a:solidFill>
                <a:hlinkClick r:id="rId3"/>
              </a:rPr>
              <a:t>https://www.interval.cz/clanky/jak-se-vlastne-tvori-web-a-proc-stoji-vic-nez-cekame/</a:t>
            </a:r>
            <a:endParaRPr/>
          </a:p>
        </p:txBody>
      </p:sp>
      <p:sp>
        <p:nvSpPr>
          <p:cNvPr id="104" name="Google Shape;104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ní strana">
  <p:cSld name="Titulní strana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imes New Roman"/>
              <a:buNone/>
              <a:defRPr sz="4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3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3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3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- obecný">
  <p:cSld name="List - obecný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55996" y="226939"/>
            <a:ext cx="956040" cy="74571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6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20" name="Google Shape;20;p36"/>
          <p:cNvCxnSpPr/>
          <p:nvPr/>
        </p:nvCxnSpPr>
        <p:spPr>
          <a:xfrm>
            <a:off x="251520" y="699542"/>
            <a:ext cx="7416824" cy="0"/>
          </a:xfrm>
          <a:prstGeom prst="straightConnector1">
            <a:avLst/>
          </a:prstGeom>
          <a:noFill/>
          <a:ln w="9525" cap="flat" cmpd="sng">
            <a:solidFill>
              <a:srgbClr val="30787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21" name="Google Shape;21;p36"/>
          <p:cNvCxnSpPr/>
          <p:nvPr/>
        </p:nvCxnSpPr>
        <p:spPr>
          <a:xfrm>
            <a:off x="251520" y="4731990"/>
            <a:ext cx="8660516" cy="0"/>
          </a:xfrm>
          <a:prstGeom prst="straightConnector1">
            <a:avLst/>
          </a:prstGeom>
          <a:noFill/>
          <a:ln w="9525" cap="flat" cmpd="sng">
            <a:solidFill>
              <a:srgbClr val="30787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22" name="Google Shape;22;p3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Google Shape;23;p36"/>
          <p:cNvSpPr txBox="1">
            <a:spLocks noGrp="1"/>
          </p:cNvSpPr>
          <p:nvPr>
            <p:ph type="sldNum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 list">
  <p:cSld name="Prázdný lis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2804" y="143849"/>
            <a:ext cx="1411467" cy="110094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"/>
          <p:cNvSpPr/>
          <p:nvPr/>
        </p:nvSpPr>
        <p:spPr>
          <a:xfrm>
            <a:off x="359532" y="267494"/>
            <a:ext cx="38164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1"/>
          <p:cNvSpPr txBox="1">
            <a:spLocks noGrp="1"/>
          </p:cNvSpPr>
          <p:nvPr>
            <p:ph type="ctrTitle"/>
          </p:nvPr>
        </p:nvSpPr>
        <p:spPr>
          <a:xfrm>
            <a:off x="440624" y="1707654"/>
            <a:ext cx="3600400" cy="293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Times New Roman"/>
              <a:buNone/>
            </a:pPr>
            <a:r>
              <a:rPr lang="en-CA" sz="3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PRO</a:t>
            </a:r>
            <a:r>
              <a:rPr lang="en-CA" sz="3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CA" sz="3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TVORBY WEBOVÉ STRÁNKY</a:t>
            </a:r>
            <a:endParaRPr/>
          </a:p>
        </p:txBody>
      </p:sp>
      <p:sp>
        <p:nvSpPr>
          <p:cNvPr id="33" name="Google Shape;33;p1"/>
          <p:cNvSpPr txBox="1"/>
          <p:nvPr/>
        </p:nvSpPr>
        <p:spPr>
          <a:xfrm>
            <a:off x="4499992" y="1630406"/>
            <a:ext cx="4064495" cy="1882687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None/>
            </a:pPr>
            <a:r>
              <a:rPr lang="en-CA" sz="1800" b="1" i="1" u="none" strike="noStrike" cap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Cílem této přednášky je přiblížit problematiku procesu při zpracování webové stránky a to z pohledu tří přístupů k tvorbě: na míru, z šablony a drag and drop editorem.</a:t>
            </a: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 dirty="0"/>
              <a:t>Jak </a:t>
            </a:r>
            <a:r>
              <a:rPr lang="en-CA" sz="2000" b="1" dirty="0" err="1"/>
              <a:t>probíhá</a:t>
            </a:r>
            <a:r>
              <a:rPr lang="en-CA" sz="2000" b="1" dirty="0"/>
              <a:t> </a:t>
            </a:r>
            <a:r>
              <a:rPr lang="en-CA" sz="2000" b="1" dirty="0" err="1"/>
              <a:t>proces</a:t>
            </a:r>
            <a:r>
              <a:rPr lang="en-CA" sz="2000" b="1" dirty="0"/>
              <a:t>?</a:t>
            </a:r>
            <a:endParaRPr dirty="0"/>
          </a:p>
        </p:txBody>
      </p:sp>
      <p:sp>
        <p:nvSpPr>
          <p:cNvPr id="108" name="Google Shape;108;p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09" name="Google Shape;109;p9"/>
          <p:cNvSpPr txBox="1"/>
          <p:nvPr/>
        </p:nvSpPr>
        <p:spPr>
          <a:xfrm>
            <a:off x="135901" y="764045"/>
            <a:ext cx="8368141" cy="3262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Rozvržení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(UX/UI)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marketingová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funkčnost</a:t>
            </a:r>
            <a:b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UX designer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svůj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tří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podob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Textové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zadání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Wordu</a:t>
            </a:r>
            <a:endParaRPr lang="cs-CZ"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cs-CZ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Wireframe</a:t>
            </a: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můžete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představit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Prototyp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používá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u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složitějších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online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projektů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funkční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model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který se následně testuje předtím, než se vytvoří skutečný web)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24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17" name="Google Shape;117;p1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18" name="Google Shape;118;p10"/>
          <p:cNvSpPr txBox="1"/>
          <p:nvPr/>
        </p:nvSpPr>
        <p:spPr>
          <a:xfrm>
            <a:off x="236240" y="713969"/>
            <a:ext cx="8368141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Grafika</a:t>
            </a: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Když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vymyšlená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celková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vize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vzhledu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funkcí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zadání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grafikovi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výsledné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podoby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/>
          </a:p>
          <a:p>
            <a:pPr marL="285750" marR="0" lvl="0" indent="-158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vs.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špatný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obchodník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když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stejné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jeden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umí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mnohem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ten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druhý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Dobrým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obchodníkem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našem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případě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dobře promyšlený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jak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vhodně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jakými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metodami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přesvědčit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uzavřít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„deal“.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11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26" name="Google Shape;126;p1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27" name="Google Shape;127;p11"/>
          <p:cNvSpPr txBox="1"/>
          <p:nvPr/>
        </p:nvSpPr>
        <p:spPr>
          <a:xfrm>
            <a:off x="179512" y="899904"/>
            <a:ext cx="8368141" cy="3631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Kódování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grafikovi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předává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kodérovi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grafický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přivede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životu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kódování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dochází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přepsání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grafického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jazyka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kterému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rozumí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o „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rozhýbání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z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stává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vyhledávače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schopni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přečíst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Vše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nakódovat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zvlášť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desktop</a:t>
            </a: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(PC)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zařízení</a:t>
            </a: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2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35" name="Google Shape;135;p1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 err="1"/>
              <a:t>Proces</a:t>
            </a:r>
            <a:r>
              <a:rPr lang="en-CA" dirty="0"/>
              <a:t> </a:t>
            </a:r>
            <a:r>
              <a:rPr lang="en-CA" dirty="0" err="1"/>
              <a:t>tvorby</a:t>
            </a:r>
            <a:r>
              <a:rPr lang="en-CA" dirty="0"/>
              <a:t> </a:t>
            </a:r>
            <a:r>
              <a:rPr lang="en-CA" dirty="0" err="1"/>
              <a:t>webové</a:t>
            </a:r>
            <a:r>
              <a:rPr lang="en-CA" dirty="0"/>
              <a:t> </a:t>
            </a:r>
            <a:r>
              <a:rPr lang="en-CA" dirty="0" err="1"/>
              <a:t>stránky</a:t>
            </a:r>
            <a:endParaRPr dirty="0"/>
          </a:p>
        </p:txBody>
      </p:sp>
      <p:sp>
        <p:nvSpPr>
          <p:cNvPr id="136" name="Google Shape;136;p12"/>
          <p:cNvSpPr txBox="1"/>
          <p:nvPr/>
        </p:nvSpPr>
        <p:spPr>
          <a:xfrm>
            <a:off x="135901" y="843558"/>
            <a:ext cx="8368141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CMS</a:t>
            </a: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(Systém pro správu obsahu)</a:t>
            </a: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Administrační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kterého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nakódovaný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nasadí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CMS se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přizpůsobuje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aby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klientům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nejvíce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ulehčoval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práci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Může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obsahovat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pouhou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správu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textů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fotografií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ale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také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přes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něj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můžete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zpracovávat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objednávky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přidávat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příspěvky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blog,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vést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firemní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databáze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spravovat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poptávky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rezervační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distribuční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sítě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atp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u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menších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středních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firem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může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stát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hlavním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systémem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řízení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obchodní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výkonnosti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firmy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dirty="0"/>
          </a:p>
          <a:p>
            <a:pPr marL="285750" marR="0" lvl="0" indent="-1333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236240" y="938973"/>
            <a:ext cx="8368141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CMS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důležité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zvážit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jestli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CMS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opravdu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většiny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prezentačních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dělají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změny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průměrně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dvakrát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roka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zrovna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spadáte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této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oblasti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je pro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vás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lepší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ušetřené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prostředky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za CMS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například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většího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množství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podstránek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navrhne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285750" marR="0" lvl="0" indent="-1333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14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54" name="Google Shape;154;p14"/>
          <p:cNvSpPr txBox="1"/>
          <p:nvPr/>
        </p:nvSpPr>
        <p:spPr>
          <a:xfrm>
            <a:off x="236240" y="863590"/>
            <a:ext cx="8368141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Testování</a:t>
            </a: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poslední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fázi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web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hotový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dochází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testování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určitou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to, aby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klidu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proklikal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ověřil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vše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funguje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jak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285750" marR="0" lvl="0" indent="-1333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tohoto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seznamu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nezapomeňte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přičíst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konzultaci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každého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kroku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čekání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reakci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následnou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opravu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dle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požadavků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připomínek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1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162" name="Google Shape;162;p1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236240" y="875363"/>
            <a:ext cx="8368141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en-CA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</a:t>
            </a:r>
            <a:r>
              <a:rPr lang="en-CA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Uživatelské</a:t>
            </a:r>
            <a:r>
              <a:rPr lang="en-CA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testování</a:t>
            </a:r>
            <a:b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náročnějších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klientů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webových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stránek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nejvyšší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třídy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jako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poslední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fáze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celého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procesu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provádí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uživatelské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testování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něm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web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podrobuje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zátěžovým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testům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zkoumá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se, jak se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uživatelé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opravdu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8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chovají</a:t>
            </a:r>
            <a:r>
              <a:rPr lang="en-CA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1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236240" y="2058712"/>
            <a:ext cx="8368141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Úkol: UKÁŽU VÁM WEB NA 6 VTEŘIN. PAK SE BUDU PTÁT. </a:t>
            </a:r>
            <a: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 </a:t>
            </a:r>
            <a:b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/>
              </a:rPr>
            </a:br>
            <a:b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/>
              </a:rPr>
            </a:br>
            <a:b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/>
              </a:rPr>
            </a:br>
            <a:r>
              <a:rPr lang="cs-CZ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Wingdings"/>
              </a:rPr>
              <a:t>https://www.grammarly.com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091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1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Další důležité procesní úkony</a:t>
            </a:r>
            <a:endParaRPr/>
          </a:p>
        </p:txBody>
      </p:sp>
      <p:sp>
        <p:nvSpPr>
          <p:cNvPr id="171" name="Google Shape;171;p17"/>
          <p:cNvSpPr txBox="1"/>
          <p:nvPr/>
        </p:nvSpPr>
        <p:spPr>
          <a:xfrm>
            <a:off x="92290" y="894075"/>
            <a:ext cx="8368141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CA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 KONKURENCE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CA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 KLÍČOVÝCH SLOV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CA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INFORMAČNÍ ARCHITEKTURA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CA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WIREFRAME</a:t>
            </a: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1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8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ANALÝZA KONKURENCE</a:t>
            </a:r>
            <a:endParaRPr/>
          </a:p>
        </p:txBody>
      </p:sp>
      <p:sp>
        <p:nvSpPr>
          <p:cNvPr id="180" name="Google Shape;180;p18"/>
          <p:cNvSpPr txBox="1"/>
          <p:nvPr/>
        </p:nvSpPr>
        <p:spPr>
          <a:xfrm>
            <a:off x="92290" y="894075"/>
            <a:ext cx="8368141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Přihlaste se k odběru jejich newsletteru.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Sledujte jejich stránky na sociálních sítích.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Pozorujte změny na jejich e-shopu. 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Všímejte si cenové politiky, zavádění novinek na trh a prezentace slev či akcí.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Prozkoumejte jejich bonusový program, pokud nějaký nabízí.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Analyzujte doplňkové služby, které poskytují k prodeji.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Projděte si důkladně e-shopy a vypozorujte jejich funkce.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Objednejte si u nich zboží a sledujte proces zpracování objednávky.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Zjistěte, kde všude inzerují jak na internetu, tak případně i v offl  ine světě.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Dohledejte názory jejich zákazníků, např. na srovnávačích zboží a v diskuzích.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Navštivte jejich kamenné prodejny a sledujte práci zaměstnanců.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Najděte na jejich e-shopech konkurenční výhody, kterými se prezentují.</a:t>
            </a:r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"/>
          <p:cNvSpPr txBox="1"/>
          <p:nvPr/>
        </p:nvSpPr>
        <p:spPr>
          <a:xfrm>
            <a:off x="188640" y="146615"/>
            <a:ext cx="3402378" cy="380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6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4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39;p2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" name="Google Shape;40;p2"/>
          <p:cNvSpPr txBox="1"/>
          <p:nvPr/>
        </p:nvSpPr>
        <p:spPr>
          <a:xfrm>
            <a:off x="500105" y="873903"/>
            <a:ext cx="3222810" cy="1712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92500" lnSpcReduction="1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3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-CA" sz="3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Marketingový výzkum</a:t>
            </a:r>
            <a:endParaRPr sz="3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297632" y="2232670"/>
            <a:ext cx="3627756" cy="2163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en-CA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</p:txBody>
      </p:sp>
      <p:sp>
        <p:nvSpPr>
          <p:cNvPr id="42" name="Google Shape;42;p2"/>
          <p:cNvSpPr txBox="1"/>
          <p:nvPr/>
        </p:nvSpPr>
        <p:spPr>
          <a:xfrm>
            <a:off x="4292961" y="1702977"/>
            <a:ext cx="4246919" cy="1816827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en-CA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Základní postup tvorby webu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en-CA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Tvorba webu na míru a součinnost zadavatele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en-CA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Tvorba webu z šablony a její výhody</a:t>
            </a:r>
            <a:endParaRPr/>
          </a:p>
          <a:p>
            <a:pPr marL="457200" marR="0" lvl="0" indent="-457200" algn="l" rtl="0">
              <a:spcBef>
                <a:spcPts val="360"/>
              </a:spcBef>
              <a:spcAft>
                <a:spcPts val="0"/>
              </a:spcAft>
              <a:buClr>
                <a:srgbClr val="307871"/>
              </a:buClr>
              <a:buSzPts val="1800"/>
              <a:buFont typeface="Arial"/>
              <a:buAutoNum type="arabicPeriod"/>
            </a:pPr>
            <a:r>
              <a:rPr lang="en-CA" sz="18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Drag and Drop editory</a:t>
            </a:r>
            <a:endParaRPr/>
          </a:p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696952" y="2170528"/>
            <a:ext cx="29824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Struktura přednášky</a:t>
            </a:r>
            <a:endParaRPr/>
          </a:p>
        </p:txBody>
      </p:sp>
      <p:pic>
        <p:nvPicPr>
          <p:cNvPr id="44" name="Google Shape;4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2804" y="143849"/>
            <a:ext cx="1411467" cy="110094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1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ANALÝZA KONKURENCE</a:t>
            </a:r>
            <a:endParaRPr/>
          </a:p>
        </p:txBody>
      </p:sp>
      <p:sp>
        <p:nvSpPr>
          <p:cNvPr id="189" name="Google Shape;189;p19"/>
          <p:cNvSpPr txBox="1"/>
          <p:nvPr/>
        </p:nvSpPr>
        <p:spPr>
          <a:xfrm>
            <a:off x="92290" y="894075"/>
            <a:ext cx="836820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Soupis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toho, co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lidé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nejčastěji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hledají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podstatě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to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naslouchání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cílové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skupině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tom,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konkrétní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spojení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souvislosti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oblastí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týkat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Taková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velmi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rádi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jelikož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základě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nejen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Google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Seznam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vyhodnocovat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zobrazení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výsledcích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</p:txBody>
      </p:sp>
      <p:sp>
        <p:nvSpPr>
          <p:cNvPr id="190" name="Google Shape;190;p1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738F7C0-8289-3014-3FD8-A987C1A25CE6}"/>
              </a:ext>
            </a:extLst>
          </p:cNvPr>
          <p:cNvSpPr/>
          <p:nvPr/>
        </p:nvSpPr>
        <p:spPr>
          <a:xfrm>
            <a:off x="7427142" y="72008"/>
            <a:ext cx="1606164" cy="1059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6" name="Google Shape;196;p20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2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ANALÝZA KONKURENCE</a:t>
            </a:r>
            <a:endParaRPr/>
          </a:p>
        </p:txBody>
      </p:sp>
      <p:sp>
        <p:nvSpPr>
          <p:cNvPr id="198" name="Google Shape;198;p20"/>
          <p:cNvSpPr txBox="1"/>
          <p:nvPr/>
        </p:nvSpPr>
        <p:spPr>
          <a:xfrm>
            <a:off x="135872" y="638295"/>
            <a:ext cx="8368200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klíčových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nechávají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zpracovávat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provozovatelé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dostatečným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rozpočtem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provozovatelé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kteří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přes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finanční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náročnost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vědomi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přínosnosti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základě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vznikají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např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požadavky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vstupní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kategorií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e-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shopu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filtrů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zboží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necháte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odborníka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řídit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dodavatel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výrazně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podpoříte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návštěvnost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vyhledávačů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uvedení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ostrého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provozu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</p:txBody>
      </p:sp>
      <p:sp>
        <p:nvSpPr>
          <p:cNvPr id="199" name="Google Shape;199;p2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21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INFORMAČNÍ ARCHITEKTURA</a:t>
            </a:r>
            <a:endParaRPr/>
          </a:p>
        </p:txBody>
      </p:sp>
      <p:sp>
        <p:nvSpPr>
          <p:cNvPr id="207" name="Google Shape;207;p21"/>
          <p:cNvSpPr txBox="1"/>
          <p:nvPr/>
        </p:nvSpPr>
        <p:spPr>
          <a:xfrm>
            <a:off x="92290" y="894075"/>
            <a:ext cx="83682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Struktura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vychází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mimo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toho, co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řekne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klíčových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přínosné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vyjít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detailního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popisu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vašich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zákazníků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z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jejich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Např. Pokud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rozhodnete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prodávat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např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suroviny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domácí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výrobu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přírodních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mýdel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web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sekci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návody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výrobu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přírodních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mýdel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400" dirty="0"/>
          </a:p>
        </p:txBody>
      </p:sp>
      <p:sp>
        <p:nvSpPr>
          <p:cNvPr id="208" name="Google Shape;208;p2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2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INFORMAČNÍ ARCHITEKTURA</a:t>
            </a:r>
            <a:endParaRPr/>
          </a:p>
        </p:txBody>
      </p:sp>
      <p:sp>
        <p:nvSpPr>
          <p:cNvPr id="225" name="Google Shape;225;p2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pic>
        <p:nvPicPr>
          <p:cNvPr id="226" name="Google Shape;226;p23" descr="VÃ½sledek obrÃ¡zku pro cardsorting we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671" y="987574"/>
            <a:ext cx="4392488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28354" y="1347614"/>
            <a:ext cx="4071975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24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INFORMAČNÍ ARCHITEKTURA</a:t>
            </a:r>
            <a:endParaRPr/>
          </a:p>
        </p:txBody>
      </p:sp>
      <p:sp>
        <p:nvSpPr>
          <p:cNvPr id="235" name="Google Shape;235;p24"/>
          <p:cNvSpPr txBox="1"/>
          <p:nvPr/>
        </p:nvSpPr>
        <p:spPr>
          <a:xfrm>
            <a:off x="107504" y="843558"/>
            <a:ext cx="8368141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Techniku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této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fázi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využít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Card sorting.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uživatelsky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orientovanou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výzkumnou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slouží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organizování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většího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množství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pojmů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položek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této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pochopit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jakým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způsobem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uživatelé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přemýšlejí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informacích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tedy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vnímají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vztahy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mezi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jednotlivými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pojmy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organizují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tedy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odhalit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mentální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daného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problému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Vhodná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proto pro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navrhování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struktury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webových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stránek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její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redesign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navrhování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hodnocení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informační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architektury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služby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24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2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WIREFRAME</a:t>
            </a:r>
            <a:endParaRPr/>
          </a:p>
        </p:txBody>
      </p:sp>
      <p:sp>
        <p:nvSpPr>
          <p:cNvPr id="244" name="Google Shape;244;p25"/>
          <p:cNvSpPr txBox="1"/>
          <p:nvPr/>
        </p:nvSpPr>
        <p:spPr>
          <a:xfrm>
            <a:off x="92290" y="894075"/>
            <a:ext cx="8368141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Wireframy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podkladem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zpracování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grafického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Definuje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rozmístění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funkčních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prvků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Nejedná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v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žádném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případě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grafický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neobsahuje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obrázky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je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tvořen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pouze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pomocí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čar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odtud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drátěný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model).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Nedoporučuje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ani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použití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barev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až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výjimky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odlišit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Wireframe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připravuje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informační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architekt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ten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přenese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nákresů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požadavky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usnadní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práci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řešení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2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Google Shape;252;p26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WIREFRAME</a:t>
            </a:r>
            <a:endParaRPr/>
          </a:p>
        </p:txBody>
      </p:sp>
      <p:sp>
        <p:nvSpPr>
          <p:cNvPr id="253" name="Google Shape;253;p2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pic>
        <p:nvPicPr>
          <p:cNvPr id="254" name="Google Shape;254;p26" descr="VÃ½sledek obrÃ¡zku pro wirefram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536" y="699542"/>
            <a:ext cx="7596336" cy="3986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Google Shape;252;p26"/>
          <p:cNvSpPr txBox="1">
            <a:spLocks noGrp="1"/>
          </p:cNvSpPr>
          <p:nvPr>
            <p:ph type="title"/>
          </p:nvPr>
        </p:nvSpPr>
        <p:spPr>
          <a:xfrm>
            <a:off x="685347" y="2281894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 dirty="0"/>
              <a:t>ÚKOL: </a:t>
            </a:r>
            <a:r>
              <a:rPr lang="en-CA" sz="2000" b="1" dirty="0" err="1"/>
              <a:t>Překreslete</a:t>
            </a:r>
            <a:r>
              <a:rPr lang="en-CA" sz="2000" b="1" dirty="0"/>
              <a:t> wireframe pro </a:t>
            </a:r>
            <a:r>
              <a:rPr lang="en-CA" sz="2000" b="1" dirty="0" err="1"/>
              <a:t>webovou</a:t>
            </a:r>
            <a:r>
              <a:rPr lang="en-CA" sz="2000" b="1" dirty="0"/>
              <a:t> </a:t>
            </a:r>
            <a:r>
              <a:rPr lang="en-CA" sz="2000" b="1" dirty="0" err="1"/>
              <a:t>stránku</a:t>
            </a:r>
            <a:r>
              <a:rPr lang="en-CA" sz="2000" b="1" dirty="0"/>
              <a:t> </a:t>
            </a:r>
            <a:r>
              <a:rPr lang="en-CA" sz="2000" b="1" dirty="0" err="1"/>
              <a:t>www.opf.slu.cz</a:t>
            </a:r>
            <a:endParaRPr dirty="0"/>
          </a:p>
        </p:txBody>
      </p:sp>
      <p:sp>
        <p:nvSpPr>
          <p:cNvPr id="253" name="Google Shape;253;p2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78236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2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Proces zpracování pomocí šablony a CMS systému</a:t>
            </a:r>
            <a:endParaRPr/>
          </a:p>
        </p:txBody>
      </p:sp>
      <p:sp>
        <p:nvSpPr>
          <p:cNvPr id="262" name="Google Shape;262;p27"/>
          <p:cNvSpPr txBox="1"/>
          <p:nvPr/>
        </p:nvSpPr>
        <p:spPr>
          <a:xfrm>
            <a:off x="92289" y="894075"/>
            <a:ext cx="8511021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Rezervujte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svou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doménu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výběr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více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než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800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unikátních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koncovek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dirty="0"/>
          </a:p>
          <a:p>
            <a:pPr marL="457200" marR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dispozici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několik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typů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doménových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koncovek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br>
              <a:rPr lang="cs-CZ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dirty="0"/>
          </a:p>
          <a:p>
            <a:pPr marL="914400" marR="0" lvl="1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+mj-lt"/>
              <a:buAutoNum type="arabicPeriod"/>
            </a:pPr>
            <a:r>
              <a:rPr lang="en-CA" sz="20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Generické</a:t>
            </a:r>
            <a:r>
              <a:rPr lang="en-CA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nejpopulárnější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doménové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koncovky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Ideální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oslovení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mezinárodní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komunity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(.com / .org...).</a:t>
            </a:r>
            <a:endParaRPr dirty="0"/>
          </a:p>
          <a:p>
            <a:pPr marL="914400" marR="0" lvl="1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+mj-lt"/>
              <a:buAutoNum type="arabicPeriod"/>
            </a:pPr>
            <a:r>
              <a:rPr lang="en-CA" sz="20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Národní</a:t>
            </a:r>
            <a:r>
              <a:rPr lang="en-CA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Oslovte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uživatele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konkrétní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geografické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oblasti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(.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cz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 .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 .it / .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 .de...).</a:t>
            </a:r>
            <a:endParaRPr dirty="0"/>
          </a:p>
          <a:p>
            <a:pPr marL="914400" marR="0" lvl="1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+mj-lt"/>
              <a:buAutoNum type="arabicPeriod"/>
            </a:pPr>
            <a:r>
              <a:rPr lang="en-CA" sz="20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Specifické</a:t>
            </a:r>
            <a:r>
              <a:rPr lang="en-CA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uvolněte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uzdu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své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fantazii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doménami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šitými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Vašemu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podnikání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(.shop, / .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sarl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/.games...).</a:t>
            </a:r>
            <a:endParaRPr dirty="0"/>
          </a:p>
        </p:txBody>
      </p:sp>
      <p:sp>
        <p:nvSpPr>
          <p:cNvPr id="263" name="Google Shape;263;p2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8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0" name="Google Shape;270;p28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Proces zpracování pomocí šablony a CMS systému</a:t>
            </a:r>
            <a:endParaRPr/>
          </a:p>
        </p:txBody>
      </p:sp>
      <p:sp>
        <p:nvSpPr>
          <p:cNvPr id="271" name="Google Shape;271;p28"/>
          <p:cNvSpPr txBox="1"/>
          <p:nvPr/>
        </p:nvSpPr>
        <p:spPr>
          <a:xfrm>
            <a:off x="130710" y="894075"/>
            <a:ext cx="8368200" cy="317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Vyberte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webhostingový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balíček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výkonem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odpovídajícím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předpokládané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datové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zátěži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Vašich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stránek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b="1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Webhosting je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prostor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umožňující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uveřejnění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webových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stránek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stanovenou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Zvolte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redakční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(CMS) a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nainstalujte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jediným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kliknutím</a:t>
            </a:r>
            <a:r>
              <a:rPr lang="en-CA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000" b="1" dirty="0"/>
          </a:p>
          <a:p>
            <a:pPr marL="742950" marR="0" lvl="1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Redakční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systémy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nabízejí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intuitivní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rozhraní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tvorbu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dynamických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responzivních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webových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stránek</a:t>
            </a:r>
            <a:r>
              <a:rPr lang="en-CA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dirty="0"/>
          </a:p>
        </p:txBody>
      </p:sp>
      <p:sp>
        <p:nvSpPr>
          <p:cNvPr id="272" name="Google Shape;272;p2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Úvod</a:t>
            </a:r>
            <a:endParaRPr/>
          </a:p>
        </p:txBody>
      </p:sp>
      <p:sp>
        <p:nvSpPr>
          <p:cNvPr id="53" name="Google Shape;53;p3"/>
          <p:cNvSpPr txBox="1"/>
          <p:nvPr/>
        </p:nvSpPr>
        <p:spPr>
          <a:xfrm>
            <a:off x="92290" y="894075"/>
            <a:ext cx="836814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 design a design =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této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prezentaci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podíváme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to,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celý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tento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může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probíhat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jaké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části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kdo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nich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obvykle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podílí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jaký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vliv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mají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celkový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výsledek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tvorby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</a:t>
            </a:r>
            <a:r>
              <a:rPr lang="en-CA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endParaRPr sz="2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pic>
        <p:nvPicPr>
          <p:cNvPr id="55" name="Google Shape;55;p3" descr="VÃ½sledek obrÃ¡zku pro proc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48617" y="2838987"/>
            <a:ext cx="3926582" cy="1726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2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Proces zpracování pomocí šablony a CMS systému</a:t>
            </a: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92290" y="894075"/>
            <a:ext cx="8368141" cy="178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Proveďte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konfiguraci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svého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V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případě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přidejte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některé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volitelných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rozšíření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navýšení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výkonu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</a:t>
            </a: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Přidávejte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publikujte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články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pomocí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nainstalovaného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redakčního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1" dirty="0"/>
          </a:p>
        </p:txBody>
      </p:sp>
      <p:sp>
        <p:nvSpPr>
          <p:cNvPr id="281" name="Google Shape;281;p2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pic>
        <p:nvPicPr>
          <p:cNvPr id="282" name="Google Shape;282;p29" descr="VÃ½sledek obrÃ¡zku pro redakÄnÃ­ systÃ©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06082" y="2967797"/>
            <a:ext cx="6012160" cy="1993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0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30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Proces zpracování pomocí šablony a CMS systému</a:t>
            </a:r>
            <a:endParaRPr/>
          </a:p>
        </p:txBody>
      </p:sp>
      <p:sp>
        <p:nvSpPr>
          <p:cNvPr id="290" name="Google Shape;290;p30"/>
          <p:cNvSpPr txBox="1"/>
          <p:nvPr/>
        </p:nvSpPr>
        <p:spPr>
          <a:xfrm>
            <a:off x="135901" y="1059582"/>
            <a:ext cx="8368141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Návodů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pomocí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šablon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internetu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mnoho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jednoduchou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instalaci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zvládne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téměř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každý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projekt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stránky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větší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minimálně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spoléhat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odborné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konzultace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případně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přenechat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nastavení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externí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agentuře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nezávislému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webovému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designérovi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30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2"/>
          <p:cNvSpPr txBox="1"/>
          <p:nvPr/>
        </p:nvSpPr>
        <p:spPr>
          <a:xfrm>
            <a:off x="2057381" y="2227752"/>
            <a:ext cx="4455713" cy="1786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307871"/>
              </a:buClr>
              <a:buSzPts val="2500"/>
            </a:pPr>
            <a:r>
              <a:rPr lang="en-CA" sz="2500" b="1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</a:t>
            </a:r>
            <a:r>
              <a:rPr lang="en-CA" sz="2500" b="1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www.harrys.com</a:t>
            </a:r>
            <a:r>
              <a:rPr lang="en-CA" sz="2500" b="1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CA" sz="2500" b="1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</a:t>
            </a:r>
            <a:r>
              <a:rPr lang="en-CA" sz="2500" b="1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CA" sz="2500" b="1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gb</a:t>
            </a:r>
            <a:r>
              <a:rPr lang="en-CA" sz="2500" b="1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endParaRPr sz="25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634424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1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31"/>
          <p:cNvSpPr txBox="1"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CA" sz="2800" b="1"/>
              <a:t>SHRNUTÍ PŘEDNÁŠKY</a:t>
            </a:r>
            <a:endParaRPr/>
          </a:p>
        </p:txBody>
      </p:sp>
      <p:sp>
        <p:nvSpPr>
          <p:cNvPr id="299" name="Google Shape;299;p31"/>
          <p:cNvSpPr txBox="1"/>
          <p:nvPr/>
        </p:nvSpPr>
        <p:spPr>
          <a:xfrm>
            <a:off x="179512" y="765612"/>
            <a:ext cx="8718573" cy="3903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Krok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kroku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jsme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představili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tvorby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pomocí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specializované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agentury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studia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Vysvětlili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jsme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jak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provádět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konkurence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klíčových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Popsali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jak se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vytváří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informační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architektura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k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čemu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nám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pomáhá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zpracování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wireframu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Vysvětlili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jsme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zpracování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pomocí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redakčního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systému</a:t>
            </a:r>
            <a:r>
              <a:rPr lang="en-CA" sz="2400" dirty="0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rgbClr val="30787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31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2"/>
          <p:cNvSpPr txBox="1"/>
          <p:nvPr/>
        </p:nvSpPr>
        <p:spPr>
          <a:xfrm>
            <a:off x="2987824" y="2211710"/>
            <a:ext cx="3168352" cy="1786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ts val="2500"/>
              <a:buFont typeface="Arial"/>
              <a:buNone/>
            </a:pPr>
            <a:r>
              <a:rPr lang="en-CA" sz="2500" b="1">
                <a:solidFill>
                  <a:srgbClr val="30787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Děkuji za pozornost. </a:t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2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1222249" y="2357523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 dirty="0"/>
              <a:t>KDO VŠECHNO JE POTŘEBA PŘI TVORBĚ WEBU?</a:t>
            </a:r>
            <a:endParaRPr dirty="0"/>
          </a:p>
        </p:txBody>
      </p:sp>
      <p:sp>
        <p:nvSpPr>
          <p:cNvPr id="54" name="Google Shape;54;p3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9450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Web na míru</a:t>
            </a:r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pic>
        <p:nvPicPr>
          <p:cNvPr id="73" name="Google Shape;73;p5" descr="https://www.mediagrafik.cz/wp-content/uploads/2016/08/universalni-procesni-map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3688" y="888475"/>
            <a:ext cx="6051524" cy="3096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6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82" name="Google Shape;82;p6"/>
          <p:cNvSpPr txBox="1"/>
          <p:nvPr/>
        </p:nvSpPr>
        <p:spPr>
          <a:xfrm>
            <a:off x="92290" y="894075"/>
            <a:ext cx="8368141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schůzka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Otázky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kolem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podnikání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představ</a:t>
            </a:r>
            <a:endParaRPr lang="en-CA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Poznání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pochopení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zákazníků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jejich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business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modelu</a:t>
            </a:r>
            <a:endParaRPr lang="en-CA"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Stanovení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cíle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poptávek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Vyšší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návštěvnost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Budget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celého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7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91" name="Google Shape;91;p7"/>
          <p:cNvSpPr txBox="1"/>
          <p:nvPr/>
        </p:nvSpPr>
        <p:spPr>
          <a:xfrm>
            <a:off x="10365" y="843558"/>
            <a:ext cx="8368141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Úvodní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analýza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schůzce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zpracuje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úvodní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To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vlastně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takový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prvotní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model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obsahující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pečlivou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konkurence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tržního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prostředí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klíčových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slov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285750" marR="0" lvl="0" indent="-1333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Proč? - 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Aby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pochopila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působí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včetně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zákonitostí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běžné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důležité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naopak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ignorovat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Dále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postavení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trhu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zákazníci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hledají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chtějí</a:t>
            </a:r>
            <a:r>
              <a:rPr lang="cs-CZ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jak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jim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nakonec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nejlépe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8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/>
              <a:t>Jak probíhá proces?</a:t>
            </a:r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00" name="Google Shape;100;p8"/>
          <p:cNvSpPr txBox="1"/>
          <p:nvPr/>
        </p:nvSpPr>
        <p:spPr>
          <a:xfrm>
            <a:off x="10365" y="843558"/>
            <a:ext cx="8368141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Vyžádání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podkladů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znovu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sejde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klientem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představí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mu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všechna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zjištěná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data a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společně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dohodnou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jakým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směrem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budou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ubírat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následuje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výzva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dodání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podkladů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potřebovat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fotografie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texty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váš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umístí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Pokud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žádné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fotografie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nemáte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dispozici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většina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agentur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nafocení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vašich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produktů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postará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zároveň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by se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měla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postarat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adekvátnost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vašich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textů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které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buď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navrhne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upravit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nebo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sama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přepracuje</a:t>
            </a:r>
            <a:r>
              <a:rPr lang="en-CA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 txBox="1"/>
          <p:nvPr/>
        </p:nvSpPr>
        <p:spPr>
          <a:xfrm>
            <a:off x="395536" y="1059582"/>
            <a:ext cx="7848872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9"/>
          <p:cNvSpPr txBox="1">
            <a:spLocks noGrp="1"/>
          </p:cNvSpPr>
          <p:nvPr>
            <p:ph type="title"/>
          </p:nvPr>
        </p:nvSpPr>
        <p:spPr>
          <a:xfrm>
            <a:off x="179512" y="191839"/>
            <a:ext cx="7776864" cy="50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CA" sz="2000" b="1" dirty="0"/>
              <a:t>Jak </a:t>
            </a:r>
            <a:r>
              <a:rPr lang="en-CA" sz="2000" b="1" dirty="0" err="1"/>
              <a:t>probíhá</a:t>
            </a:r>
            <a:r>
              <a:rPr lang="en-CA" sz="2000" b="1" dirty="0"/>
              <a:t> </a:t>
            </a:r>
            <a:r>
              <a:rPr lang="en-CA" sz="2000" b="1" dirty="0" err="1"/>
              <a:t>proces</a:t>
            </a:r>
            <a:r>
              <a:rPr lang="en-CA" sz="2000" b="1" dirty="0"/>
              <a:t>?</a:t>
            </a:r>
            <a:endParaRPr dirty="0"/>
          </a:p>
        </p:txBody>
      </p:sp>
      <p:sp>
        <p:nvSpPr>
          <p:cNvPr id="108" name="Google Shape;108;p9"/>
          <p:cNvSpPr txBox="1">
            <a:spLocks noGrp="1"/>
          </p:cNvSpPr>
          <p:nvPr>
            <p:ph type="ft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Proces tvorby webové stránky</a:t>
            </a:r>
            <a:endParaRPr/>
          </a:p>
        </p:txBody>
      </p:sp>
      <p:sp>
        <p:nvSpPr>
          <p:cNvPr id="109" name="Google Shape;109;p9"/>
          <p:cNvSpPr txBox="1"/>
          <p:nvPr/>
        </p:nvSpPr>
        <p:spPr>
          <a:xfrm>
            <a:off x="135901" y="764045"/>
            <a:ext cx="8368141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Rozvržení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(UX/UI) a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marketingová</a:t>
            </a:r>
            <a:r>
              <a:rPr lang="en-CA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4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funkčnost</a:t>
            </a:r>
            <a:endParaRPr dirty="0"/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Kromě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analýzy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dojít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celkovému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promyšlení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toho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fungovat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hlediska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marketingu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což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vyžaduje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specialistu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oboru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dirty="0"/>
          </a:p>
          <a:p>
            <a:pPr marL="285750" marR="0" lvl="0" indent="-1714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Dále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vymyslet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bude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celý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postaven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To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starost UX/UI designer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jehož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prací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udělat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web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aby se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něm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jeho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návštěvníci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dokázali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pohybovat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snadno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intuitivně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zároveň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jak my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chceme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potřebujeme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UX = user experience 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„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uživatelský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prožitek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b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cs-CZ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UI = user interface 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„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uživatelské</a:t>
            </a:r>
            <a:r>
              <a:rPr lang="en-CA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rozhraní</a:t>
            </a:r>
            <a:r>
              <a:rPr lang="cs-CZ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endParaRPr lang="en-CA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2194</Words>
  <Application>Microsoft Office PowerPoint</Application>
  <PresentationFormat>Předvádění na obrazovce (16:9)</PresentationFormat>
  <Paragraphs>232</Paragraphs>
  <Slides>34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SLU</vt:lpstr>
      <vt:lpstr>6. PROCES TVORBY WEBOVÉ STRÁNKY</vt:lpstr>
      <vt:lpstr>Prezentace aplikace PowerPoint</vt:lpstr>
      <vt:lpstr>Úvod</vt:lpstr>
      <vt:lpstr>KDO VŠECHNO JE POTŘEBA PŘI TVORBĚ WEBU?</vt:lpstr>
      <vt:lpstr>Web na míru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Jak probíhá proces?</vt:lpstr>
      <vt:lpstr>Prezentace aplikace PowerPoint</vt:lpstr>
      <vt:lpstr>Další důležité procesní úkony</vt:lpstr>
      <vt:lpstr>ANALÝZA KONKURENCE</vt:lpstr>
      <vt:lpstr>ANALÝZA KONKURENCE</vt:lpstr>
      <vt:lpstr>ANALÝZA KONKURENCE</vt:lpstr>
      <vt:lpstr>INFORMAČNÍ ARCHITEKTURA</vt:lpstr>
      <vt:lpstr>INFORMAČNÍ ARCHITEKTURA</vt:lpstr>
      <vt:lpstr>INFORMAČNÍ ARCHITEKTURA</vt:lpstr>
      <vt:lpstr>WIREFRAME</vt:lpstr>
      <vt:lpstr>WIREFRAME</vt:lpstr>
      <vt:lpstr>ÚKOL: Překreslete wireframe pro webovou stránku www.opf.slu.cz</vt:lpstr>
      <vt:lpstr>Proces zpracování pomocí šablony a CMS systému</vt:lpstr>
      <vt:lpstr>Proces zpracování pomocí šablony a CMS systému</vt:lpstr>
      <vt:lpstr>Proces zpracování pomocí šablony a CMS systému</vt:lpstr>
      <vt:lpstr>Proces zpracování pomocí šablony a CMS systému</vt:lpstr>
      <vt:lpstr>Prezentace aplikace PowerPoint</vt:lpstr>
      <vt:lpstr>SHRNUTÍ PŘEDNÁŠKY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PROCES TVORBY WEBOVÉ STRÁNKY</dc:title>
  <dc:creator>Václav Minařík</dc:creator>
  <cp:lastModifiedBy>Tereza Ikášová</cp:lastModifiedBy>
  <cp:revision>4</cp:revision>
  <dcterms:created xsi:type="dcterms:W3CDTF">2016-07-06T15:42:34Z</dcterms:created>
  <dcterms:modified xsi:type="dcterms:W3CDTF">2022-12-13T09:56:01Z</dcterms:modified>
</cp:coreProperties>
</file>