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262" r:id="rId6"/>
    <p:sldId id="263" r:id="rId7"/>
    <p:sldId id="322" r:id="rId8"/>
    <p:sldId id="324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291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TTRj2r1a3KNtmQLVIDrILD7d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4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litmetrics.com/resources/what-is-ab-testing-and-why-it-matters-for-mobile-developer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https://splitmetrics.com/resources/what-is-ab-testing-and-why-it-matters-for-mobile-developers/</a:t>
            </a:r>
            <a:endParaRPr/>
          </a:p>
        </p:txBody>
      </p:sp>
      <p:sp>
        <p:nvSpPr>
          <p:cNvPr id="235" name="Google Shape;2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https://medium.com/house-of-%C5%99ez%C3%A1%C4%8D/ned%C4%9Blejte-u%C5%BEivatelsk%C3%BD-v%C3%BDzkum-d0724c3fde7c</a:t>
            </a:r>
            <a:endParaRPr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0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0" name="Google Shape;20;p40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1" name="Google Shape;21;p40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" name="Google Shape;22;p40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sldNum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list">
  <p:cSld name="Prázdný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2804" y="143849"/>
            <a:ext cx="1411467" cy="11009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</a:pPr>
            <a:r>
              <a:rPr lang="cs-CZ" sz="3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VYUŽITÍ VÝZKUM PŘI DESIGNU A SPRÁVĚ WEBOVÉ STRÁNKY</a:t>
            </a:r>
            <a:endParaRPr/>
          </a:p>
        </p:txBody>
      </p:sp>
      <p:sp>
        <p:nvSpPr>
          <p:cNvPr id="32" name="Google Shape;32;p1"/>
          <p:cNvSpPr txBox="1"/>
          <p:nvPr/>
        </p:nvSpPr>
        <p:spPr>
          <a:xfrm>
            <a:off x="6978047" y="4155926"/>
            <a:ext cx="201622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900"/>
              <a:buFont typeface="Arial"/>
              <a:buNone/>
            </a:pPr>
            <a:r>
              <a:rPr lang="cs-CZ" sz="9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Ing. Martin </a:t>
            </a:r>
            <a:r>
              <a:rPr lang="cs-CZ" sz="900" b="1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Klepek</a:t>
            </a:r>
            <a:r>
              <a:rPr lang="cs-CZ" sz="9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Ph.D.</a:t>
            </a:r>
            <a:endParaRPr dirty="0"/>
          </a:p>
          <a:p>
            <a:pPr marL="0" marR="0" lvl="0" indent="0" algn="r" rtl="0">
              <a:spcBef>
                <a:spcPts val="180"/>
              </a:spcBef>
              <a:spcAft>
                <a:spcPts val="0"/>
              </a:spcAft>
              <a:buClr>
                <a:srgbClr val="307871"/>
              </a:buClr>
              <a:buSzPts val="900"/>
              <a:buFont typeface="Arial"/>
              <a:buNone/>
            </a:pPr>
            <a:r>
              <a:rPr lang="cs-CZ" sz="9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Ing. Tereza Ikášová</a:t>
            </a:r>
            <a:endParaRPr dirty="0"/>
          </a:p>
        </p:txBody>
      </p:sp>
      <p:sp>
        <p:nvSpPr>
          <p:cNvPr id="33" name="Google Shape;33;p1"/>
          <p:cNvSpPr txBox="1"/>
          <p:nvPr/>
        </p:nvSpPr>
        <p:spPr>
          <a:xfrm>
            <a:off x="4499992" y="1630406"/>
            <a:ext cx="4064495" cy="1882687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cs-CZ" sz="18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Cílem této přednášky je přiblížit možnosti využití výzkumných metod při tvorbě webové stránky. Zároveň je možné některé z nich využívat také během provozu a správy webu.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MOUSTRACKING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99516" y="987574"/>
            <a:ext cx="3176340" cy="237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Výstup v podobě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tepelné mapy.</a:t>
            </a:r>
            <a:endParaRPr sz="2000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Červená teplá místa zobrazují kde se pohyboval kurzor uživatele.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56" name="Google Shape;156;p14" descr="VÃ½sledek obrÃ¡zku pro clickma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414" y="1028432"/>
            <a:ext cx="5367637" cy="351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EYETRACKING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99999" y="973168"/>
            <a:ext cx="8648948" cy="37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Další z kategorie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trackingových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studií je sledování pohybu oční zornice.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oblasti internetu se využívá pro identifikaci atraktivních míst na webové stránce.</a:t>
            </a:r>
            <a:endParaRPr lang="cs-CZ" sz="2000" dirty="0">
              <a:ea typeface="Times New Roman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 rámec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mousetrackingu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webové analytiky ukazuje, kam se uživatel skutečně dívá. Je ale nutná jeho fyzická účast na měření.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Výstupem je záznam (video), jak se uživatel pohyboval po webové stránce. Součástí je tepelná mapa či analýza cesty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která reflektuje pohled uživatele po monitoru.</a:t>
            </a:r>
            <a:endParaRPr lang="cs-CZ" sz="20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Eyetrackingové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metody jsou zatím v plenkách a celoplošným standardem se stanou s poklesem cen očních kamer a softwarů, které tento výzkum zajišťují. 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EYETRACKING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236240" y="1059582"/>
            <a:ext cx="3518327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Výstup v podobě tepelné mapy.</a:t>
            </a:r>
            <a:endParaRPr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Červená teplá místa zobrazují kde se uživatel díval.</a:t>
            </a:r>
            <a:endParaRPr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84" name="Google Shape;184;p17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151" y="771550"/>
            <a:ext cx="3387989" cy="3867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EYETRACKING - příklady</a:t>
            </a:r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93" name="Google Shape;193;p18" descr="VÃ½sledek obrÃ¡zku pro heatmaps eyetrac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910" y="699542"/>
            <a:ext cx="5804123" cy="40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EYETRACKING - příklady</a:t>
            </a:r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02" name="Google Shape;202;p19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655618"/>
            <a:ext cx="2992040" cy="418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99516" y="987574"/>
            <a:ext cx="360838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Testování ukazuje lepší čitelnost textů pokud je dítě otočeno a není mu vidět tvář. Ta poutá v marketingové komunikaci pozornost.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EYETRACKING - příklady</a:t>
            </a:r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12" name="Google Shape;212;p20" descr="VÃ½sledek obrÃ¡zku pro heatmaps eyetrac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813" y="791513"/>
            <a:ext cx="5704373" cy="3795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EYETRACKING – path analysis</a:t>
            </a:r>
            <a:endParaRPr b="1"/>
          </a:p>
        </p:txBody>
      </p:sp>
      <p:sp>
        <p:nvSpPr>
          <p:cNvPr id="220" name="Google Shape;220;p2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21" name="Google Shape;221;p21" descr="VÃ½sledek obrÃ¡zku pro path eyetrac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920" y="931471"/>
            <a:ext cx="3921434" cy="3507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99516" y="987574"/>
            <a:ext cx="360838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neboli analýza cesty pohybu očí umožňuje oproti tepelným mapám zobrazit posloupnost uživatelovy pozornost.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A/B TESTOVÁNÍ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99516" y="987574"/>
            <a:ext cx="8648948" cy="281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A/B testování představuje metody, které umožňují na reálných uživatelích testovat dvě či více variant určité webové stránky.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Výzkumník pak pozoruje rozdíly v konverzních poměrech a je schopný vyhodnotit, která testovaná stránky je pro uživatele přívětivější, snadnější na ovládání, atraktivnější a tím také lépe plní svůj účel.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Oproti metodám dotazování je experiment formou techniky A/B testování věrohodnější, jelikož se uživatel chová zcela přirozeně a v podstatě ani neví, že je součástí výzkumu.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A/B TESTOVÁNÍ</a:t>
            </a:r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40" name="Google Shape;240;p23" descr="VÃ½sledek obrÃ¡zku pro ab tes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813" y="853827"/>
            <a:ext cx="5128318" cy="343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248" name="Google Shape;248;p24"/>
          <p:cNvSpPr txBox="1"/>
          <p:nvPr/>
        </p:nvSpPr>
        <p:spPr>
          <a:xfrm>
            <a:off x="99516" y="987574"/>
            <a:ext cx="864894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patří do sekce nástrojů pro na analýzu a získávání zpětné vazby z webové stránky, eshopu či webové aplikace.</a:t>
            </a:r>
            <a:br>
              <a:rPr lang="cs-CZ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Poskytuje přehled o chování návštěvníků, které se opírá data zpracovaná ve formě tepelných map, nahrávání návštěvníků a jejich chování na webu.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/>
              <a:t>Typy výzkumu webové stránky</a:t>
            </a: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5" y="1139551"/>
            <a:ext cx="6048670" cy="3152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236240" y="987574"/>
            <a:ext cx="8512224" cy="114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Využití tepelných map (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potřeby případové studie jsme vybrali internetový obchod s kováním pro posuvné dveře Laporte.cz</a:t>
            </a:r>
          </a:p>
        </p:txBody>
      </p:sp>
      <p:sp>
        <p:nvSpPr>
          <p:cNvPr id="258" name="Google Shape;258;p2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 dirty="0"/>
              <a:t>PŘÍPADOVÁ STUDIE - HOTJAR</a:t>
            </a:r>
            <a:endParaRPr dirty="0"/>
          </a:p>
        </p:txBody>
      </p:sp>
      <p:sp>
        <p:nvSpPr>
          <p:cNvPr id="266" name="Google Shape;266;p26"/>
          <p:cNvSpPr txBox="1"/>
          <p:nvPr/>
        </p:nvSpPr>
        <p:spPr>
          <a:xfrm>
            <a:off x="310100" y="858273"/>
            <a:ext cx="4627659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Nejdříve se podíváme jak využít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obrázku vidíme screenshot ze vzorku 1000 návštěv všech kategorií, což je pro potřeby naší analýzy dostačující vzorek.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Nejvíce uživatelé klikají na první produkty, kategorie a poté na průvodce výběrem kování a kontakty na hlavní navigaci.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68" name="Google Shape;268;p26" descr="https://lh5.googleusercontent.com/tY_rI-0rusjEPQ1DQSYdbzApaaehCPw_lg35d2ged42VYEKS7arxKcQx807qijf8LX0mtQTX6uYPaDSebRBuA9vFksa5bkDSD7921_mbp1Pf4cQhDcjyG3sCi6neCGAJ4ulo8-5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6616" y="220084"/>
            <a:ext cx="3947384" cy="43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276" name="Google Shape;276;p27"/>
          <p:cNvSpPr txBox="1"/>
          <p:nvPr/>
        </p:nvSpPr>
        <p:spPr>
          <a:xfrm>
            <a:off x="236239" y="843558"/>
            <a:ext cx="8421263" cy="245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návštěvníci ale minimálně využívají jsou filtry.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Zde vzniká otázka proč?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Jsou snad špatně vyřešené designově?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 jsou v takto specifickém oboru nevyužitelné?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 na e-shopu není dostatečně velké množství produktů, aby by byly filtry přínosné?</a:t>
            </a:r>
            <a:endParaRPr sz="2000" dirty="0"/>
          </a:p>
        </p:txBody>
      </p:sp>
      <p:sp>
        <p:nvSpPr>
          <p:cNvPr id="277" name="Google Shape;277;p2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285" name="Google Shape;285;p28"/>
          <p:cNvSpPr txBox="1"/>
          <p:nvPr/>
        </p:nvSpPr>
        <p:spPr>
          <a:xfrm>
            <a:off x="236240" y="1059582"/>
            <a:ext cx="8421263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nám v tomto případě sloužil jako dobrý nástroj na zjištění problému a stanovení předpokladů.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už nám ale neprozradí je proč tomu tak je.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Tuto cenou informaci je potřeba dále otestovat, abychom na otázky získali odpovědi.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našem případě nepoužívaných filtrů je vhodné využít uživatelské testování či A/B testování. </a:t>
            </a:r>
            <a:endParaRPr sz="2000" dirty="0"/>
          </a:p>
        </p:txBody>
      </p:sp>
      <p:sp>
        <p:nvSpPr>
          <p:cNvPr id="286" name="Google Shape;286;p2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294" name="Google Shape;294;p29"/>
          <p:cNvSpPr txBox="1"/>
          <p:nvPr/>
        </p:nvSpPr>
        <p:spPr>
          <a:xfrm>
            <a:off x="166041" y="891380"/>
            <a:ext cx="5931597" cy="206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Scrollmapa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další velice užitečná funkce, která nám ukazuje, jak daleko uživatelé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doscrollují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obrázku jde vidět, že se jedná o stránku s produktem, kde je předpoklad, že uživatel má zájem si o produktu zjistit něco více. </a:t>
            </a:r>
            <a:endParaRPr sz="2000" dirty="0"/>
          </a:p>
        </p:txBody>
      </p:sp>
      <p:sp>
        <p:nvSpPr>
          <p:cNvPr id="295" name="Google Shape;295;p2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96" name="Google Shape;296;p29" descr="https://lh5.googleusercontent.com/Y-t8IzLbtWr5yky2DfK9iOu3zQmHmk-Q3_qKB8A1vT1fR9cHuFMr2qeM8Mm17VQqCvH3rGzup5Nnx2S9LraKYXb8XizyAaWi-K8YJSyl6GN2-Ne47kdS0fdbuBr2zh1qjBbo2J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0849" y="0"/>
            <a:ext cx="21510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304" name="Google Shape;304;p30"/>
          <p:cNvSpPr txBox="1"/>
          <p:nvPr/>
        </p:nvSpPr>
        <p:spPr>
          <a:xfrm>
            <a:off x="236240" y="1045447"/>
            <a:ext cx="8446244" cy="15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 první věc v popisu produktu se momentálně nachází video.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Ještě do nedávna bylo video úplně dole a dostalo se k němu pouze 20% uživatelů a přitom mělo pořád slušnou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proklikovost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Jakmile jsme ale video přemístili nahoru, narostl zájem o video přes 400%. </a:t>
            </a:r>
            <a:endParaRPr sz="2000" dirty="0"/>
          </a:p>
        </p:txBody>
      </p:sp>
      <p:sp>
        <p:nvSpPr>
          <p:cNvPr id="305" name="Google Shape;305;p30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313" name="Google Shape;313;p31"/>
          <p:cNvSpPr txBox="1"/>
          <p:nvPr/>
        </p:nvSpPr>
        <p:spPr>
          <a:xfrm>
            <a:off x="236240" y="1045447"/>
            <a:ext cx="8446244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Využití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funnelu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nahrávání uživatelů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nabízí možnost sledování uživatelů pomocí nahrávání obrazovky. </a:t>
            </a:r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všech záznamů je časově neefektivní a pro nás nemá úplně vypovídající hodnotu, pokud nesledujeme konkrétní věci, jako například využívání určitého prvku na webu.</a:t>
            </a:r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Např. filtrace, navigace, formuláře…</a:t>
            </a:r>
            <a:endParaRPr sz="2000" dirty="0"/>
          </a:p>
        </p:txBody>
      </p:sp>
      <p:sp>
        <p:nvSpPr>
          <p:cNvPr id="314" name="Google Shape;314;p3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322" name="Google Shape;322;p32"/>
          <p:cNvSpPr txBox="1"/>
          <p:nvPr/>
        </p:nvSpPr>
        <p:spPr>
          <a:xfrm>
            <a:off x="236240" y="1045447"/>
            <a:ext cx="8446244" cy="219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Dobře optimalizovaný objednávkový proces je jednou z nejdůležitější věcí na internetovém obchodu.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 můžeme nastavit trychtýř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funnel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který nám ukáže kolik lidí došlo až na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stránku, viz. obrázek na dalším snímku.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Takže vidíme, kolik návštěvníků se dostalo z košíku přes pokladnu až k odeslání objednávky a děkovné stránce.</a:t>
            </a:r>
            <a:endParaRPr sz="2000"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33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332" name="Google Shape;332;p33" descr="https://lh5.googleusercontent.com/vBsQzfiRFB-EJNYMKNirrpiCx57swCx_78mwKpEXjJ10zE2Llw-TSMvnDKHzdFuR6lbOYm3dk5D6BzcllQ2oAQUWlevgBqIoJJFm2Xa2n8_chyOdoZxtTpKnx6C5aTebiu6Usd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610" y="1203599"/>
            <a:ext cx="7250780" cy="273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PŘÍPADOVÁ STUDIE - HOTJAR</a:t>
            </a:r>
            <a:endParaRPr/>
          </a:p>
        </p:txBody>
      </p:sp>
      <p:sp>
        <p:nvSpPr>
          <p:cNvPr id="340" name="Google Shape;340;p34"/>
          <p:cNvSpPr txBox="1"/>
          <p:nvPr/>
        </p:nvSpPr>
        <p:spPr>
          <a:xfrm>
            <a:off x="236240" y="1131590"/>
            <a:ext cx="8446244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vidíme na obrázku tak konverzní poměr z pokladny na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relativně dobrý (tyto data si můžeme ještě překontrolovat také v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Analytics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Ovšem jak vidíme tak je 67%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dropout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(úbytek) při kroku z košíku do pokladny, což už může značit jistý problém. </a:t>
            </a:r>
            <a:endParaRPr sz="2000" dirty="0"/>
          </a:p>
        </p:txBody>
      </p:sp>
      <p:sp>
        <p:nvSpPr>
          <p:cNvPr id="341" name="Google Shape;341;p3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DOTAZNÍKY</a:t>
            </a:r>
            <a:endParaRPr/>
          </a:p>
        </p:txBody>
      </p:sp>
      <p:sp>
        <p:nvSpPr>
          <p:cNvPr id="62" name="Google Shape;62;p4"/>
          <p:cNvSpPr txBox="1"/>
          <p:nvPr/>
        </p:nvSpPr>
        <p:spPr>
          <a:xfrm>
            <a:off x="179512" y="779055"/>
            <a:ext cx="8648948" cy="391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Efektivní (nízké náklady, rychlé vyhotovení)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Pohodlnější pro respondenta, mohou je vyplnit tehdy, když mají čas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Lze odpovídat za pomoci škál s posuvníkem. </a:t>
            </a:r>
            <a:endParaRPr lang="cs-CZ" sz="2000" dirty="0">
              <a:ea typeface="Times New Roman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Odpadá přepisování a kódování odpovědí jak je to u papírové formy dotazníku (menší pravděpodobnost chybovosti). </a:t>
            </a:r>
            <a:endParaRPr lang="cs-CZ" sz="2000" dirty="0">
              <a:ea typeface="Times New Roman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Velký potenciál mají otevřené otázky, které je možné efektivněji vyhodnocovat pomocí obsahové analýzy textu bez pracného přepisování.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praxi se ve spojitosti s optimalizací webu moc nepoužívají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lidé nemají motivaci je vyplňovat. Navíc existují mnohem lepší varianty výzkumu, které nestojí na tom, jak si lidé myslí, že se chovají, ale na tom, jak se chovají ve skutečnosti.</a:t>
            </a:r>
          </a:p>
        </p:txBody>
      </p:sp>
      <p:sp>
        <p:nvSpPr>
          <p:cNvPr id="63" name="Google Shape;63;p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/>
        </p:nvSpPr>
        <p:spPr>
          <a:xfrm>
            <a:off x="2987824" y="2211710"/>
            <a:ext cx="3168352" cy="178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500"/>
              <a:buFont typeface="Arial"/>
              <a:buNone/>
            </a:pPr>
            <a:r>
              <a:rPr lang="cs-CZ" sz="25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Děkuji za pozornost.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TESTOVÁNÍ POUŽITELNOSTI</a:t>
            </a:r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236240" y="1307648"/>
            <a:ext cx="440047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Použitelnost je atribut kvality, který posuzuje, jak snadno se dají uživatelská rozhraní používat.</a:t>
            </a:r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82" name="Google Shape;82;p6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981" y="1363588"/>
            <a:ext cx="3972483" cy="264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TESTOVÁNÍ POUŽITELNOSTI</a:t>
            </a:r>
            <a:endParaRPr/>
          </a:p>
        </p:txBody>
      </p:sp>
      <p:sp>
        <p:nvSpPr>
          <p:cNvPr id="90" name="Google Shape;90;p7"/>
          <p:cNvSpPr txBox="1"/>
          <p:nvPr/>
        </p:nvSpPr>
        <p:spPr>
          <a:xfrm>
            <a:off x="27508" y="699542"/>
            <a:ext cx="864894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Použitelnost je definována 5 kvalitními komponenty:</a:t>
            </a:r>
            <a:endParaRPr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Naučitelnost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 snadné je pro uživatele splnit základní úkoly při prvním se-tkání s rozhraním?</a:t>
            </a:r>
            <a:endParaRPr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Účinnost: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Jakmile se uživatelé naučili rozhraní, jak rychle mohou provádět úkoly?</a:t>
            </a:r>
            <a:endParaRPr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Zapamatovatelnost: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Když se uživatelé vrátí k návrhu po období, kdy ho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nepo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-užívají, jak snadno mohou provádět úkoly?</a:t>
            </a:r>
            <a:endParaRPr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Chyby: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 chyb udělají uživatelé, jak závažné jsou tyto chyby a jak snadno mohou tyto chyby napravit?</a:t>
            </a:r>
            <a:endParaRPr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Spokojenost: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příjemné je používat design?</a:t>
            </a:r>
            <a:endParaRPr dirty="0"/>
          </a:p>
          <a:p>
            <a:pPr marL="342900" marR="0" lvl="0" indent="-215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TESTOVÁNÍ POUŽITELNOSTI</a:t>
            </a:r>
            <a:endParaRPr/>
          </a:p>
        </p:txBody>
      </p:sp>
      <p:sp>
        <p:nvSpPr>
          <p:cNvPr id="99" name="Google Shape;99;p8"/>
          <p:cNvSpPr txBox="1"/>
          <p:nvPr/>
        </p:nvSpPr>
        <p:spPr>
          <a:xfrm>
            <a:off x="179512" y="1160718"/>
            <a:ext cx="382441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možné testovat stávající web, konkurenční web,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nebo prototyp.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Testování použitelnosti se skládá z několika částí, jejichž rozsah se může různit.</a:t>
            </a:r>
          </a:p>
        </p:txBody>
      </p:sp>
      <p:sp>
        <p:nvSpPr>
          <p:cNvPr id="100" name="Google Shape;100;p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01" name="Google Shape;101;p8" descr="VÃ½sledek obrÃ¡zku pro usability t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818" y="1249871"/>
            <a:ext cx="4400646" cy="283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TESTOVÁNÍ POUŽITELNOSTI - Postup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99516" y="843558"/>
            <a:ext cx="8648948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Analýza cílových skupin webu a jejich potřeb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Kdo jsou zákazníci?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jim má web nabídnout?</a:t>
            </a:r>
            <a:endParaRPr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Vytvoření scénáře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seznam úkolů, které jsou jednotlivým testerům uloženy. Jedná se o většinou typické akce cílových skupin webu.</a:t>
            </a:r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Výběr testerů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vzorek účastníků testování by měl odpovídat cílovým skupinám webu. Rovněž je třeba získat zhruba rovnoměrný podíl pokročilých a nezkušených uživatelů internetu – každá skupina totiž narazí na zcela jiný typ problémů.</a:t>
            </a:r>
            <a:endParaRPr lang="cs-CZ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Samotný průběh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pod dohledem zkušeného odborníka na použitelnost plní testeři úkoly dle scénáře testování.</a:t>
            </a:r>
            <a:endParaRPr lang="cs-CZ" sz="2000" dirty="0"/>
          </a:p>
          <a:p>
            <a:pPr marL="584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endParaRPr sz="2000" dirty="0"/>
          </a:p>
          <a:p>
            <a:pPr marL="584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TESTOVÁNÍ POUŽITELNOSTI - Postup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294198" y="987574"/>
            <a:ext cx="8454266" cy="219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Analýza výsledků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je třeba setřídit poznatky získané během testování, zanalyzovat je, a především vymyslet nejvhodnější řešení vedoucí ke zvýšení použitelnosti webu.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Prezentace výsledků (zadavateli)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seznámení s průběhem testování, komentář k výsledkům a detailní výklad aplikace doporučených opatření.</a:t>
            </a:r>
            <a:endParaRPr sz="2000" dirty="0"/>
          </a:p>
          <a:p>
            <a:pPr marL="584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b="1"/>
              <a:t>MOUSTRACKING</a:t>
            </a:r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6" name="Google Shape;136;p12">
            <a:extLst>
              <a:ext uri="{FF2B5EF4-FFF2-40B4-BE49-F238E27FC236}">
                <a16:creationId xmlns:a16="http://schemas.microsoft.com/office/drawing/2014/main" id="{40933E39-1608-45DB-8C55-9CE4C326164D}"/>
              </a:ext>
            </a:extLst>
          </p:cNvPr>
          <p:cNvSpPr txBox="1"/>
          <p:nvPr/>
        </p:nvSpPr>
        <p:spPr>
          <a:xfrm>
            <a:off x="236240" y="883510"/>
            <a:ext cx="864894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přesného pohybu myší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mousetracking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cursortracking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Instalovaný software sleduje pohyb myši uživatele na webové stránce a poskytuje informace o nejčastějších návštěvách.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marketéra či designéra webové stránky tak tato technika přináší cenné informace o celkovém designu webového rozhraní.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Výstupem takového výzkumu jsou nejčastěji tepelné mapy, které ukazují na nejfrekventovanější místa výskytu kurzoru.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1633</Words>
  <Application>Microsoft Office PowerPoint</Application>
  <PresentationFormat>Předvádění na obrazovce (16:9)</PresentationFormat>
  <Paragraphs>162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SLU</vt:lpstr>
      <vt:lpstr>7. VYUŽITÍ VÝZKUM PŘI DESIGNU A SPRÁVĚ WEBOVÉ STRÁNKY</vt:lpstr>
      <vt:lpstr>Typy výzkumu webové stránky</vt:lpstr>
      <vt:lpstr>DOTAZNÍKY</vt:lpstr>
      <vt:lpstr>TESTOVÁNÍ POUŽITELNOSTI</vt:lpstr>
      <vt:lpstr>TESTOVÁNÍ POUŽITELNOSTI</vt:lpstr>
      <vt:lpstr>TESTOVÁNÍ POUŽITELNOSTI</vt:lpstr>
      <vt:lpstr>TESTOVÁNÍ POUŽITELNOSTI - Postup</vt:lpstr>
      <vt:lpstr>TESTOVÁNÍ POUŽITELNOSTI - Postup</vt:lpstr>
      <vt:lpstr>MOUSTRACKING</vt:lpstr>
      <vt:lpstr>MOUSTRACKING</vt:lpstr>
      <vt:lpstr>EYETRACKING</vt:lpstr>
      <vt:lpstr>EYETRACKING</vt:lpstr>
      <vt:lpstr>EYETRACKING - příklady</vt:lpstr>
      <vt:lpstr>EYETRACKING - příklady</vt:lpstr>
      <vt:lpstr>EYETRACKING - příklady</vt:lpstr>
      <vt:lpstr>EYETRACKING – path analysis</vt:lpstr>
      <vt:lpstr>A/B TESTOVÁNÍ</vt:lpstr>
      <vt:lpstr>A/B TESTOVÁNÍ</vt:lpstr>
      <vt:lpstr>PŘÍPADOVÁ STUDIE - HOTJAR</vt:lpstr>
      <vt:lpstr>PŘÍPADOVÁ STUDIE - HOTJAR</vt:lpstr>
      <vt:lpstr>PŘÍPADOVÁ STUDIE - HOTJAR</vt:lpstr>
      <vt:lpstr>PŘÍPADOVÁ STUDIE - HOTJAR</vt:lpstr>
      <vt:lpstr>PŘÍPADOVÁ STUDIE - HOTJAR</vt:lpstr>
      <vt:lpstr>PŘÍPADOVÁ STUDIE - HOTJAR</vt:lpstr>
      <vt:lpstr>PŘÍPADOVÁ STUDIE - HOTJAR</vt:lpstr>
      <vt:lpstr>PŘÍPADOVÁ STUDIE - HOTJAR</vt:lpstr>
      <vt:lpstr>PŘÍPADOVÁ STUDIE - HOTJAR</vt:lpstr>
      <vt:lpstr>PŘÍPADOVÁ STUDIE - HOTJAR</vt:lpstr>
      <vt:lpstr>PŘÍPADOVÁ STUDIE - HOTJAR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VYUŽITÍ VÝZKUM PŘI DESIGNU A SPRÁVĚ WEBOVÉ STRÁNKY</dc:title>
  <dc:creator>Václav Minařík</dc:creator>
  <cp:lastModifiedBy>Tereza Ikášová</cp:lastModifiedBy>
  <cp:revision>4</cp:revision>
  <dcterms:created xsi:type="dcterms:W3CDTF">2016-07-06T15:42:34Z</dcterms:created>
  <dcterms:modified xsi:type="dcterms:W3CDTF">2022-12-14T11:27:58Z</dcterms:modified>
</cp:coreProperties>
</file>