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60" r:id="rId4"/>
    <p:sldId id="295" r:id="rId5"/>
    <p:sldId id="294" r:id="rId6"/>
    <p:sldId id="296" r:id="rId7"/>
    <p:sldId id="297" r:id="rId8"/>
    <p:sldId id="298" r:id="rId9"/>
    <p:sldId id="299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12" r:id="rId26"/>
    <p:sldId id="330" r:id="rId27"/>
    <p:sldId id="331" r:id="rId28"/>
    <p:sldId id="332" r:id="rId29"/>
    <p:sldId id="258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4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14.12.2022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0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78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93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27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168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432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582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408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301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377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59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63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416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043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215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367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780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9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84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32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57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983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7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15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5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87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Práce s redakčním systémem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07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8. PRÁCE V REDAKČNÍM SYSTÉMU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78047" y="4371950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Tereza Ikášová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99992" y="1630406"/>
            <a:ext cx="4064495" cy="1882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této přednášky je přiblížit problematiku tvorby a správy obsahu webu pomocí redakčních systému (CMS) dále na praktické ukázce také naučit studenty v tomto prostředí pracovat.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Jak přidat blok.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Ikona +">
            <a:extLst>
              <a:ext uri="{FF2B5EF4-FFF2-40B4-BE49-F238E27FC236}">
                <a16:creationId xmlns:a16="http://schemas.microsoft.com/office/drawing/2014/main" id="{DEDEA5DA-21A3-4498-9128-9C48DA9E88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80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Jak přidat blok.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Blok Galerie">
            <a:extLst>
              <a:ext uri="{FF2B5EF4-FFF2-40B4-BE49-F238E27FC236}">
                <a16:creationId xmlns:a16="http://schemas.microsoft.com/office/drawing/2014/main" id="{D95D3AEB-FBA6-4733-ACF9-46C39AD671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45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Jak přidat blok.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Použití lomítka propřidání bloku">
            <a:extLst>
              <a:ext uri="{FF2B5EF4-FFF2-40B4-BE49-F238E27FC236}">
                <a16:creationId xmlns:a16="http://schemas.microsoft.com/office/drawing/2014/main" id="{1AA83D0A-4D14-40F6-B1D0-10C1C7BD03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87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Práce s bloky v novém editoru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Nabídka nástrojů u bloku">
            <a:extLst>
              <a:ext uri="{FF2B5EF4-FFF2-40B4-BE49-F238E27FC236}">
                <a16:creationId xmlns:a16="http://schemas.microsoft.com/office/drawing/2014/main" id="{F5D1510B-C328-4FAA-9A79-A176AB4FA6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3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Práce s bloky v novém editoru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Další nastavení bloku">
            <a:extLst>
              <a:ext uri="{FF2B5EF4-FFF2-40B4-BE49-F238E27FC236}">
                <a16:creationId xmlns:a16="http://schemas.microsoft.com/office/drawing/2014/main" id="{7B265D63-BE32-438F-BB78-9C7D5FA7F3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52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Práce s bloky v novém editoru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Posunutí bloku">
            <a:extLst>
              <a:ext uri="{FF2B5EF4-FFF2-40B4-BE49-F238E27FC236}">
                <a16:creationId xmlns:a16="http://schemas.microsoft.com/office/drawing/2014/main" id="{B100BA7F-E5CD-4663-B9A0-B31DDF4167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01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Ukládání a znovu využití bloku v Guttenberg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Přidat k opakovatelným blokům">
            <a:extLst>
              <a:ext uri="{FF2B5EF4-FFF2-40B4-BE49-F238E27FC236}">
                <a16:creationId xmlns:a16="http://schemas.microsoft.com/office/drawing/2014/main" id="{86CBB5D7-8D85-4743-8D58-8ECC7AF7AE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48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Ukládání a znovu využití bloku v Guttenberg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Uložení bloku">
            <a:extLst>
              <a:ext uri="{FF2B5EF4-FFF2-40B4-BE49-F238E27FC236}">
                <a16:creationId xmlns:a16="http://schemas.microsoft.com/office/drawing/2014/main" id="{28B5DBA9-9BCC-451A-A43A-F50D836E27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20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Ukládání a znovu využití bloku v Guttenberg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Opakovatelné">
            <a:extLst>
              <a:ext uri="{FF2B5EF4-FFF2-40B4-BE49-F238E27FC236}">
                <a16:creationId xmlns:a16="http://schemas.microsoft.com/office/drawing/2014/main" id="{FD7D405B-F815-4E94-8A51-9093C95C33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88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Ukládání a znovu využití bloku v Guttenberg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Spravovat všechny opakovatelné bloky">
            <a:extLst>
              <a:ext uri="{FF2B5EF4-FFF2-40B4-BE49-F238E27FC236}">
                <a16:creationId xmlns:a16="http://schemas.microsoft.com/office/drawing/2014/main" id="{18C99B2F-9C8A-4919-82F9-93F0EB47ED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84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r>
              <a:rPr lang="cs-CZ" sz="3000" b="1" dirty="0"/>
              <a:t>Marketingový výzkum</a:t>
            </a:r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92961" y="1702977"/>
            <a:ext cx="4246919" cy="1816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jsou redakční systémy</a:t>
            </a:r>
          </a:p>
          <a:p>
            <a:pPr marL="457200" indent="-457200">
              <a:buAutoNum type="arabicPeriod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 redakčního systému</a:t>
            </a:r>
          </a:p>
          <a:p>
            <a:pPr marL="457200" indent="-457200">
              <a:buAutoNum type="arabicPeriod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Ovládání redakčního systému</a:t>
            </a:r>
          </a:p>
          <a:p>
            <a:pPr marL="457200" indent="-457200">
              <a:buAutoNum type="arabicPeriod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Vkládání obsahu a správa redakčního systému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96952" y="2170528"/>
            <a:ext cx="298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Struktura přednášky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1F261D-4B4C-4A9D-93BF-73387B55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Práce s redakčním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455525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Publikování obsahu a správa nastavení v blokovém editoru 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Nastavení stránky nebo příspěvku">
            <a:extLst>
              <a:ext uri="{FF2B5EF4-FFF2-40B4-BE49-F238E27FC236}">
                <a16:creationId xmlns:a16="http://schemas.microsoft.com/office/drawing/2014/main" id="{FF26E368-CC82-4CAB-80E4-9C556448D1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7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Publikování obsahu a správa nastavení v blokovém editoru 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Blok obrázek">
            <a:extLst>
              <a:ext uri="{FF2B5EF4-FFF2-40B4-BE49-F238E27FC236}">
                <a16:creationId xmlns:a16="http://schemas.microsoft.com/office/drawing/2014/main" id="{A92C819E-B3DD-4195-A0A8-975C5AD883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1746885"/>
            <a:ext cx="5502910" cy="1649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809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Publikování obsahu a správa nastavení v blokovém editoru 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Nastavení obrázku">
            <a:extLst>
              <a:ext uri="{FF2B5EF4-FFF2-40B4-BE49-F238E27FC236}">
                <a16:creationId xmlns:a16="http://schemas.microsoft.com/office/drawing/2014/main" id="{5F99DCD6-5FA6-461B-963D-8037EEE9D1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1312227"/>
            <a:ext cx="5502910" cy="251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33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Publikování obsahu a správa nastavení v blokovém editoru 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Vložení odkazu">
            <a:extLst>
              <a:ext uri="{FF2B5EF4-FFF2-40B4-BE49-F238E27FC236}">
                <a16:creationId xmlns:a16="http://schemas.microsoft.com/office/drawing/2014/main" id="{17B8388E-4162-4B08-AC0A-4456630104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1312227"/>
            <a:ext cx="5502910" cy="251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20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Publikování obsahu a správa nastavení v blokovém editoru 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Blok Galerie">
            <a:extLst>
              <a:ext uri="{FF2B5EF4-FFF2-40B4-BE49-F238E27FC236}">
                <a16:creationId xmlns:a16="http://schemas.microsoft.com/office/drawing/2014/main" id="{1FB0BB95-C23F-4446-B3C1-1758B71487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1312227"/>
            <a:ext cx="5502910" cy="251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835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Nové bloky v </a:t>
            </a:r>
            <a:r>
              <a:rPr lang="cs-CZ" sz="2000" b="1" dirty="0" err="1"/>
              <a:t>Gutenbergu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36240" y="894075"/>
            <a:ext cx="822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Nový blok Média a text umožňuje vložení obrázku vedle textu.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Blok Média a text">
            <a:extLst>
              <a:ext uri="{FF2B5EF4-FFF2-40B4-BE49-F238E27FC236}">
                <a16:creationId xmlns:a16="http://schemas.microsoft.com/office/drawing/2014/main" id="{798B1D25-BB3E-4E6C-B5DA-7EBB090BB6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2038628"/>
            <a:ext cx="5502910" cy="221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64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Nové bloky v </a:t>
            </a:r>
            <a:r>
              <a:rPr lang="cs-CZ" sz="2000" b="1" dirty="0" err="1"/>
              <a:t>Gutenbergu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Přidání tlačítka v klasickém editoru bylo zbytečně složité. </a:t>
            </a:r>
            <a:r>
              <a:rPr lang="cs-CZ" dirty="0" err="1"/>
              <a:t>Gutenberg</a:t>
            </a:r>
            <a:r>
              <a:rPr lang="cs-CZ" dirty="0"/>
              <a:t> vše zjednodušuje a obsahuje blok </a:t>
            </a:r>
            <a:r>
              <a:rPr lang="cs-CZ" i="1" dirty="0"/>
              <a:t>Tlačítko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Blok Tlačítko">
            <a:extLst>
              <a:ext uri="{FF2B5EF4-FFF2-40B4-BE49-F238E27FC236}">
                <a16:creationId xmlns:a16="http://schemas.microsoft.com/office/drawing/2014/main" id="{7C513AC5-0F5D-4B91-B538-4A9B9BC8E2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2039302"/>
            <a:ext cx="5502910" cy="1064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771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Nové bloky v </a:t>
            </a:r>
            <a:r>
              <a:rPr lang="cs-CZ" sz="2000" b="1" dirty="0" err="1"/>
              <a:t>Gutenbergu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5901" y="960680"/>
            <a:ext cx="83681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/>
              <a:t>Gutenberg</a:t>
            </a:r>
            <a:r>
              <a:rPr lang="cs-CZ" dirty="0"/>
              <a:t> obsahuje blok Tabulka, přes který jednoduše uděláte základní tabulky bez nutnosti znalosti HTML nebo CSS.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Tabulku můžete zpětně upravovat, takže není problém přidat další sloupce nebo řádky.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 descr="Blok Tabulka">
            <a:extLst>
              <a:ext uri="{FF2B5EF4-FFF2-40B4-BE49-F238E27FC236}">
                <a16:creationId xmlns:a16="http://schemas.microsoft.com/office/drawing/2014/main" id="{E5C26CFD-C8AD-4436-B30F-5CCC1970ED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2646755"/>
            <a:ext cx="5502910" cy="1536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07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Nové bloky v </a:t>
            </a:r>
            <a:r>
              <a:rPr lang="cs-CZ" sz="2000" b="1" dirty="0" err="1"/>
              <a:t>Gutenbergu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Schopnost vytvářet obsah ve více sloupcích bylo něco, co v klasickém editoru prakticky vůbec nebylo. Blokový editor obsahuje speciální blok Sloupce, kterým si můžete určovat počet sloupců na řádce.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8" name="Obrázek 7" descr="Blok Sloupce">
            <a:extLst>
              <a:ext uri="{FF2B5EF4-FFF2-40B4-BE49-F238E27FC236}">
                <a16:creationId xmlns:a16="http://schemas.microsoft.com/office/drawing/2014/main" id="{523772D2-A0CB-461A-886A-D2D470BFB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" y="2319714"/>
            <a:ext cx="5502910" cy="2242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7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2987824" y="2211710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 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71821F-09AB-437A-A062-982EEA7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</p:spTree>
    <p:extLst>
      <p:ext uri="{BB962C8B-B14F-4D97-AF65-F5344CB8AC3E}">
        <p14:creationId xmlns:p14="http://schemas.microsoft.com/office/powerpoint/2010/main" val="253957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Úvod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36448"/>
            <a:ext cx="8224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Systém pro správu obsahu (CMS z anglického </a:t>
            </a:r>
            <a:r>
              <a:rPr lang="cs-CZ" sz="2000" dirty="0" err="1"/>
              <a:t>content</a:t>
            </a:r>
            <a:r>
              <a:rPr lang="cs-CZ" sz="2000" dirty="0"/>
              <a:t> management </a:t>
            </a:r>
            <a:r>
              <a:rPr lang="cs-CZ" sz="2000" dirty="0" err="1"/>
              <a:t>system</a:t>
            </a:r>
            <a:r>
              <a:rPr lang="cs-CZ" sz="2000" dirty="0"/>
              <a:t>) je software zajišťující správu webového obsahu.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 dnešní době se jako CMS zpravidla chápou webové aplikace, někdy s případným doplňkovým programovým vybavením u klienta.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 CMS se někdy používají i oborově podobné termíny redakční či publikační systém.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4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Úvod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76651"/>
            <a:ext cx="82241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Ať už stavíte web svépomocí nebo na objednávku od nuly, budete po jeho spuštění muset aktualizovat obsah případně aktivně měnit některé prvky v důsledku různých příčin.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 tomu právě redakční systém slouží.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Ten podle zvoleného způsobu přípravy webu může být univerzální nebo originální.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Další variantou je upravovat přímo v HTML kódu, což ale vyžaduje přítomnost programátora.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Úvod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6240" y="894075"/>
            <a:ext cx="82241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Některá vývojářská studia mají připraveny své vlastní systémy.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Nevýhodou vlastních systémů může být, že nebudete moci jednoduše změnit dodavatele, jelikož bude web provozován na redakčním systému, ke kterému mají know-how jen tvůrci webu.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Totéž platí v situaci, kdy je webová stránka bez CMS a veškeré úpravy tak probíhají v HTML kódu.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Mezi univerzální redakční systémy patří </a:t>
            </a:r>
            <a:r>
              <a:rPr lang="cs-CZ" sz="2000" dirty="0" err="1"/>
              <a:t>WordPress</a:t>
            </a:r>
            <a:r>
              <a:rPr lang="cs-CZ" sz="2000" dirty="0"/>
              <a:t>, </a:t>
            </a:r>
            <a:r>
              <a:rPr lang="cs-CZ" sz="2000" dirty="0" err="1"/>
              <a:t>Joomla</a:t>
            </a:r>
            <a:r>
              <a:rPr lang="cs-CZ" sz="2000" dirty="0"/>
              <a:t> nebo </a:t>
            </a:r>
            <a:r>
              <a:rPr lang="cs-CZ" sz="2000" dirty="0" err="1"/>
              <a:t>Drupal</a:t>
            </a:r>
            <a:r>
              <a:rPr lang="cs-CZ" sz="2000" dirty="0"/>
              <a:t>.</a:t>
            </a:r>
          </a:p>
          <a:p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0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Funkce redakčního systému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6240" y="894075"/>
            <a:ext cx="82241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Tvorba, modifikace a publikace článků zpravidla prostřednictvím webového rozhraní, často s využitím jednoduchého online WYSIWYG editoru nebo jednoduchého systému formátování textu (není nutná znalost HTML)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Řízení přístupu k dokumentům, zpravidla se správou uživatelů a přístupových práv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Správa diskusí či komentářů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Správa souborů, obrázků a galerií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Kalendářní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Statistika přístupů</a:t>
            </a:r>
          </a:p>
          <a:p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7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Programovací jazyky redakčních systémů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6240" y="894075"/>
            <a:ext cx="82241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Trh s CMS programy je široký, existuje jak řada programů nabízených jako svobodný software, tak i komerčních řešení.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CMS se člení dle řady kritérií, například rozsahu řešení, použitého vývojového prostředí nebo cílové skupiny.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Nejjednodušší CMS jsou naprogramovány v </a:t>
            </a:r>
            <a:r>
              <a:rPr lang="cs-CZ" sz="2000" dirty="0" err="1"/>
              <a:t>JavaScriptu</a:t>
            </a:r>
            <a:r>
              <a:rPr lang="cs-CZ" sz="2000" dirty="0"/>
              <a:t> (např. </a:t>
            </a:r>
            <a:r>
              <a:rPr lang="cs-CZ" sz="2000" dirty="0" err="1"/>
              <a:t>TiddlyWiki</a:t>
            </a:r>
            <a:r>
              <a:rPr lang="cs-CZ" sz="2000" dirty="0"/>
              <a:t>), řada CMS používá PHP (většinou v kombinaci s databázovým systémem </a:t>
            </a:r>
            <a:r>
              <a:rPr lang="cs-CZ" sz="2000" dirty="0" err="1"/>
              <a:t>MySQL</a:t>
            </a:r>
            <a:r>
              <a:rPr lang="cs-CZ" sz="2000" dirty="0"/>
              <a:t>, ale i bez jakékoli databáze), oblíbená je i Java a další jazyky.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8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Tvorba nového příspěvku nebo stránky za pomocí blokového editoru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8" name="Obrázek 7" descr="Tvorba příspěvku">
            <a:extLst>
              <a:ext uri="{FF2B5EF4-FFF2-40B4-BE49-F238E27FC236}">
                <a16:creationId xmlns:a16="http://schemas.microsoft.com/office/drawing/2014/main" id="{A1967550-E4AE-4B0A-B470-ECDBEE2F58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420812"/>
            <a:ext cx="5399405" cy="230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29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Jak postupovat při práci v redakčním systému?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Jak přidat blok.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7" name="Obrázek 6" descr="Vytvořit nový příspěvek">
            <a:extLst>
              <a:ext uri="{FF2B5EF4-FFF2-40B4-BE49-F238E27FC236}">
                <a16:creationId xmlns:a16="http://schemas.microsoft.com/office/drawing/2014/main" id="{4111C54F-1D95-430D-AB6D-770211F8E4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335722"/>
            <a:ext cx="53994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55814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1168</Words>
  <Application>Microsoft Office PowerPoint</Application>
  <PresentationFormat>Předvádění na obrazovce (16:9)</PresentationFormat>
  <Paragraphs>161</Paragraphs>
  <Slides>29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SLU</vt:lpstr>
      <vt:lpstr>8. PRÁCE V REDAKČNÍM SYSTÉMU</vt:lpstr>
      <vt:lpstr>Prezentace aplikace PowerPoint</vt:lpstr>
      <vt:lpstr>Úvod</vt:lpstr>
      <vt:lpstr>Úvod</vt:lpstr>
      <vt:lpstr>Úvod</vt:lpstr>
      <vt:lpstr>Funkce redakčního systému</vt:lpstr>
      <vt:lpstr>Programovací jazyky redakčních systémů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Jak postupovat při práci v redakčním systému?</vt:lpstr>
      <vt:lpstr>Nové bloky v Gutenbergu</vt:lpstr>
      <vt:lpstr>Nové bloky v Gutenbergu</vt:lpstr>
      <vt:lpstr>Nové bloky v Gutenbergu</vt:lpstr>
      <vt:lpstr>Nové bloky v Gutenbergu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Ikášová</cp:lastModifiedBy>
  <cp:revision>176</cp:revision>
  <dcterms:created xsi:type="dcterms:W3CDTF">2016-07-06T15:42:34Z</dcterms:created>
  <dcterms:modified xsi:type="dcterms:W3CDTF">2022-12-14T11:39:41Z</dcterms:modified>
</cp:coreProperties>
</file>