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4" r:id="rId3"/>
    <p:sldId id="260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6" r:id="rId16"/>
    <p:sldId id="305" r:id="rId17"/>
    <p:sldId id="307" r:id="rId18"/>
    <p:sldId id="308" r:id="rId19"/>
    <p:sldId id="329" r:id="rId20"/>
    <p:sldId id="309" r:id="rId21"/>
    <p:sldId id="310" r:id="rId22"/>
    <p:sldId id="311" r:id="rId23"/>
    <p:sldId id="312" r:id="rId24"/>
    <p:sldId id="313" r:id="rId25"/>
    <p:sldId id="314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8" r:id="rId34"/>
    <p:sldId id="258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4" autoAdjust="0"/>
    <p:restoredTop sz="94668"/>
  </p:normalViewPr>
  <p:slideViewPr>
    <p:cSldViewPr>
      <p:cViewPr varScale="1">
        <p:scale>
          <a:sx n="135" d="100"/>
          <a:sy n="135" d="100"/>
        </p:scale>
        <p:origin x="72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0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784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461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095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15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84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35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7857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606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47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014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2052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31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009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0229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963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0058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74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9489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0010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2069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53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3709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6011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406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829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024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310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039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465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047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07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78780" y="1563638"/>
            <a:ext cx="3600400" cy="29393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9</a:t>
            </a:r>
            <a:r>
              <a:rPr lang="cs-CZ" sz="3000" b="1">
                <a:solidFill>
                  <a:schemeClr val="bg1"/>
                </a:solidFill>
                <a:cs typeface="Times New Roman" panose="02020603050405020304" pitchFamily="18" charset="0"/>
              </a:rPr>
              <a:t>. </a:t>
            </a:r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78047" y="450294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Ikášová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499992" y="1409143"/>
            <a:ext cx="4064495" cy="27467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této přednášky je porozumět webu z hlediska obsahu. Konkrétně pojednává o popiscích, které by neměli chybět u elektronických obchodů. V přednášce je taky podtržena důležitost blogu a jeho zásady. Nakonec se budeme zabývat značkou. Konkrétně prvky identity značky, které by měli být implementovány do webové prezentace firmy. 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8346" y="987182"/>
            <a:ext cx="8588110" cy="2924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Pro popisek produktů je vhodné připravit si </a:t>
            </a:r>
            <a:r>
              <a:rPr lang="cs-CZ" sz="2400" b="1" dirty="0"/>
              <a:t>jednotnou šablonu</a:t>
            </a:r>
            <a:r>
              <a:rPr lang="cs-CZ" sz="2400" dirty="0"/>
              <a:t>, která neslouží jen k</a:t>
            </a:r>
            <a:r>
              <a:rPr lang="cs-CZ" sz="2400" b="1" dirty="0"/>
              <a:t> dosažení jednotné úpravy</a:t>
            </a:r>
            <a:r>
              <a:rPr lang="cs-CZ" sz="2400" dirty="0"/>
              <a:t>, ale hlavně slouží návštěvníkovi. 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Ten tak jednodušeji najde potřebnou informaci přesně tam, kde ji očekává vzhledem k dřív prohlíženému produktu.</a:t>
            </a:r>
            <a:endParaRPr lang="en-CA" sz="2400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3075303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32362" y="1107467"/>
            <a:ext cx="7724014" cy="3264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0"/>
              </a:spcAft>
            </a:pPr>
            <a:r>
              <a:rPr lang="cs-CZ" sz="2400" dirty="0"/>
              <a:t>Na začátku je nevyhnutné si informace a parametry produktů přehledně rozdělit a rozepsat do několika stěžejních částí:</a:t>
            </a:r>
          </a:p>
          <a:p>
            <a:pPr lvl="0">
              <a:lnSpc>
                <a:spcPct val="120000"/>
              </a:lnSpc>
              <a:spcAft>
                <a:spcPts val="2000"/>
              </a:spcAft>
            </a:pPr>
            <a:r>
              <a:rPr lang="cs-CZ" sz="2400" b="1" dirty="0"/>
              <a:t>1. Nadpis s klíčovými slovy.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Případně podtitulek se základní informací, která odlišuje produkt od ostatních (např. hmotnost), doplňkovým pojmenováním nebo sloganem.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4055727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9512" y="776616"/>
            <a:ext cx="8588110" cy="4171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Aft>
                <a:spcPts val="2000"/>
              </a:spcAft>
            </a:pPr>
            <a:r>
              <a:rPr lang="cs-CZ" sz="2400" b="1" dirty="0"/>
              <a:t>2. Tělo popisku.</a:t>
            </a:r>
            <a:r>
              <a:rPr lang="cs-CZ" sz="2400" dirty="0"/>
              <a:t>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 hlavním textu je stručně představen produkt a vyzdvihnuté jeho přednosti. 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Dále se návštěvník dozví, pro koho je produkt určen a jakou potřebu pomáhá řešit. Nejlépe, když firma využije 2-3 hlavní klíčová slova.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Není potřeba to však přehánět s délkou, 2-3 krátké odstavce úplně stačí.</a:t>
            </a:r>
            <a:endParaRPr lang="sk-SK" sz="2400" dirty="0"/>
          </a:p>
          <a:p>
            <a:pPr marL="342900" lvl="0" indent="-342900">
              <a:buFont typeface="+mj-lt"/>
              <a:buAutoNum type="arabicPeriod" startAt="3"/>
            </a:pP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303211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89005" y="699542"/>
            <a:ext cx="85881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400" b="1" dirty="0"/>
              <a:t>3. Mezititulky.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Při použití mezititulků</a:t>
            </a:r>
            <a:r>
              <a:rPr lang="cs-CZ" sz="2400" dirty="0"/>
              <a:t> je rovněž dobré vkládat hlavní a vedlejší klíčová slova, formátovat pomocí </a:t>
            </a:r>
            <a:r>
              <a:rPr lang="cs-CZ" sz="2400" dirty="0" err="1"/>
              <a:t>boldu</a:t>
            </a:r>
            <a:r>
              <a:rPr lang="cs-CZ" sz="2400" dirty="0"/>
              <a:t> a bodových seznamů.</a:t>
            </a:r>
          </a:p>
          <a:p>
            <a:pPr lvl="0">
              <a:lnSpc>
                <a:spcPct val="150000"/>
              </a:lnSpc>
            </a:pPr>
            <a:r>
              <a:rPr lang="cs-CZ" sz="2400" b="1" dirty="0"/>
              <a:t>4. Konkrétní výhoda.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Je nezbytné najít a vypíchnout konkrétní výhodu</a:t>
            </a:r>
            <a:r>
              <a:rPr lang="cs-CZ" sz="2400" dirty="0"/>
              <a:t>, důvod koupi daného produktu a zabalit to do emocí.</a:t>
            </a:r>
          </a:p>
          <a:p>
            <a:pPr marL="342900" lvl="0" indent="-342900">
              <a:buFont typeface="+mj-lt"/>
              <a:buAutoNum type="arabicPeriod" startAt="3"/>
            </a:pP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2678581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9512" y="699542"/>
            <a:ext cx="85881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400" b="1" dirty="0"/>
              <a:t>5. Call to </a:t>
            </a:r>
            <a:r>
              <a:rPr lang="cs-CZ" sz="2400" b="1" dirty="0" err="1"/>
              <a:t>Action</a:t>
            </a:r>
            <a:r>
              <a:rPr lang="cs-CZ" sz="2400" b="1" dirty="0"/>
              <a:t>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Velmi důležité CTA</a:t>
            </a:r>
            <a:r>
              <a:rPr lang="cs-CZ" sz="2400" dirty="0"/>
              <a:t> (skladem poslední kus tohoto oblíbeného kabátu). Nejen prostřednictvím CTA se firma pokouší o up-</a:t>
            </a:r>
            <a:r>
              <a:rPr lang="cs-CZ" sz="2400" dirty="0" err="1"/>
              <a:t>sell</a:t>
            </a:r>
            <a:r>
              <a:rPr lang="cs-CZ" sz="2400" dirty="0"/>
              <a:t> nebo </a:t>
            </a:r>
            <a:r>
              <a:rPr lang="cs-CZ" sz="2400" dirty="0" err="1"/>
              <a:t>cross-sell</a:t>
            </a:r>
            <a:r>
              <a:rPr lang="cs-CZ" sz="2400" dirty="0"/>
              <a:t>.</a:t>
            </a:r>
            <a:endParaRPr lang="sk-SK" sz="2400" dirty="0"/>
          </a:p>
          <a:p>
            <a:pPr>
              <a:lnSpc>
                <a:spcPct val="150000"/>
              </a:lnSpc>
            </a:pPr>
            <a:r>
              <a:rPr lang="cs-CZ" sz="2400" b="1" dirty="0"/>
              <a:t>6. Technický popisek.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Na konci se zpravidla uvádí technický popisek, např. údaje o složení, či certifikaci.</a:t>
            </a:r>
            <a:endParaRPr lang="sk-SK" sz="2400" dirty="0"/>
          </a:p>
          <a:p>
            <a:pPr marL="342900" lvl="0" indent="-342900">
              <a:buFont typeface="+mj-lt"/>
              <a:buAutoNum type="arabicPeriod" startAt="3"/>
            </a:pP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220311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pic>
        <p:nvPicPr>
          <p:cNvPr id="8" name="Obrázek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27"/>
          <a:stretch/>
        </p:blipFill>
        <p:spPr>
          <a:xfrm>
            <a:off x="3131840" y="771550"/>
            <a:ext cx="4320480" cy="388843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2" name="TextovéPole 1"/>
          <p:cNvSpPr txBox="1"/>
          <p:nvPr/>
        </p:nvSpPr>
        <p:spPr>
          <a:xfrm>
            <a:off x="224318" y="1707654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Šablona popisku produktů I.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1829706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pic>
        <p:nvPicPr>
          <p:cNvPr id="8" name="Obrázek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73"/>
          <a:stretch/>
        </p:blipFill>
        <p:spPr>
          <a:xfrm>
            <a:off x="3059832" y="843558"/>
            <a:ext cx="4464496" cy="374441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224318" y="1707654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Šablona popisku produktů II.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3959563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771550"/>
            <a:ext cx="7516034" cy="3673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cs-CZ" sz="2400" dirty="0"/>
              <a:t>Je důležité popisky produktů poutavě zpracovat, protože </a:t>
            </a:r>
            <a:r>
              <a:rPr lang="cs-CZ" sz="2400" b="1" dirty="0"/>
              <a:t>návštěvníci přichází na většinu e-</a:t>
            </a:r>
            <a:r>
              <a:rPr lang="cs-CZ" sz="2400" b="1" dirty="0" err="1"/>
              <a:t>shopů</a:t>
            </a:r>
            <a:r>
              <a:rPr lang="cs-CZ" sz="2400" b="1" dirty="0"/>
              <a:t> z vyhledávačů nebo srovnávačů cen právě přes detail produktu</a:t>
            </a:r>
            <a:r>
              <a:rPr lang="cs-CZ" sz="2400" dirty="0"/>
              <a:t> a nakoupí spíše tam, kde najdou dostatečné odpovědi na své otázky a taktéž ujištění, že si vybrali správně.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2786935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3. </a:t>
            </a:r>
            <a:r>
              <a:rPr lang="pl-PL" b="1" dirty="0"/>
              <a:t>BLOG JAKO NÁSTROJ AKTIVNÍ KOMUNIKACE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9756" y="741154"/>
            <a:ext cx="8460432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Blog  firmě dodává lidskou tvář,</a:t>
            </a:r>
            <a:r>
              <a:rPr lang="cs-CZ" sz="2200" dirty="0"/>
              <a:t> která jí mnohdy schází. </a:t>
            </a:r>
          </a:p>
          <a:p>
            <a:pPr marL="285750" indent="-285750">
              <a:lnSpc>
                <a:spcPct val="20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Blog se čtenářům přimlouvá jazykem jim blízkým a často jim přináší informace, které by se jinak z oficiálních zdrojů nedozvěděli. </a:t>
            </a:r>
          </a:p>
          <a:p>
            <a:pPr marL="285750" indent="-285750">
              <a:lnSpc>
                <a:spcPct val="20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Díky blogu může firma čtenáře vtáhnout do dění firmy přes pohled pod pokličku. </a:t>
            </a:r>
            <a:endParaRPr lang="sk-SK" sz="2200" b="1" dirty="0"/>
          </a:p>
        </p:txBody>
      </p:sp>
    </p:spTree>
    <p:extLst>
      <p:ext uri="{BB962C8B-B14F-4D97-AF65-F5344CB8AC3E}">
        <p14:creationId xmlns:p14="http://schemas.microsoft.com/office/powerpoint/2010/main" val="3723820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3. </a:t>
            </a:r>
            <a:r>
              <a:rPr lang="pl-PL" b="1" dirty="0"/>
              <a:t>PODSTRÁNKY (e-shop i </a:t>
            </a:r>
            <a:r>
              <a:rPr lang="pl-PL" b="1" dirty="0" err="1"/>
              <a:t>firemní</a:t>
            </a:r>
            <a:r>
              <a:rPr lang="pl-PL" b="1" dirty="0"/>
              <a:t> web)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9756" y="843558"/>
            <a:ext cx="84604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Stránky, na kterých se nachází obsah na webu.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Oproti blogovým článkům, u kterých se předpokládá, že budou vycházet stále nové, jsou podstránky webu více statické.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Obsahují informace, které se mění jen jednou za čas.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Např. podstránka O nás, Kontakt, Domovská stránka, GDPR, Cookies, …,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76753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92961" y="1563638"/>
            <a:ext cx="4455503" cy="2376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Popisky kategorií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Popisky produktů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 jako nástroj aktivní komunikace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Identita značky</a:t>
            </a:r>
            <a:r>
              <a:rPr lang="cs-CZ" alt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a její základní prvky z hlediska webové prezentace firmy</a:t>
            </a:r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4. BLOG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987574"/>
            <a:ext cx="87849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Prostřednictvím blogu firma nabízí nové, zajímavé a mnohokrát zatím nezveřejněné informace. </a:t>
            </a:r>
            <a:br>
              <a:rPr lang="cs-CZ" sz="2200" dirty="0"/>
            </a:b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To jsou právě důvody, proč se následně čtenáři vracejí a proč chtějí získávat další informace a diskutovat. </a:t>
            </a:r>
            <a:br>
              <a:rPr lang="cs-CZ" sz="2200" dirty="0"/>
            </a:b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Přesně tak vzniká komunita, která má stejné zájmy, potřeby a již jistý, často pozitivní vztah k firmě.</a:t>
            </a:r>
            <a:endParaRPr lang="sk-SK" sz="2200" b="1" dirty="0"/>
          </a:p>
        </p:txBody>
      </p:sp>
    </p:spTree>
    <p:extLst>
      <p:ext uri="{BB962C8B-B14F-4D97-AF65-F5344CB8AC3E}">
        <p14:creationId xmlns:p14="http://schemas.microsoft.com/office/powerpoint/2010/main" val="2946730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4. BLOG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86561" y="555526"/>
            <a:ext cx="86054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dirty="0"/>
              <a:t>Existuje několik zásad, které se firmám vyplatí dodržovat:</a:t>
            </a:r>
            <a:endParaRPr lang="en-US" dirty="0"/>
          </a:p>
          <a:p>
            <a:pPr marL="342900" lvl="0" indent="-342900">
              <a:buAutoNum type="arabicPeriod"/>
            </a:pPr>
            <a:r>
              <a:rPr lang="cs-CZ" b="1" dirty="0"/>
              <a:t>Výběr jednoho autora.</a:t>
            </a:r>
            <a:r>
              <a:rPr lang="cs-CZ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Blog musí působit nenuceně, přirozeně a autenticky. Čím víc lidí obsah připravuje, tím více se stává neosobnější a formálnější. Autory blogu by měli být vybraní z řad zaměstnanců, protože jsou schopni psát lidsky a jazykem čtenářů.</a:t>
            </a:r>
            <a:endParaRPr lang="en-US" dirty="0"/>
          </a:p>
          <a:p>
            <a:pPr marL="342900" lvl="0" indent="-342900">
              <a:buAutoNum type="arabicPeriod"/>
            </a:pPr>
            <a:endParaRPr lang="en-US" dirty="0"/>
          </a:p>
          <a:p>
            <a:pPr marL="342900" lvl="0" indent="-342900">
              <a:buAutoNum type="arabicPeriod"/>
            </a:pPr>
            <a:r>
              <a:rPr lang="en-US" b="1" dirty="0" err="1"/>
              <a:t>Nepř</a:t>
            </a:r>
            <a:r>
              <a:rPr lang="cs-CZ" b="1" dirty="0"/>
              <a:t>etržité aktualizování obsahu.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Průměrný návštěvník firemních stránek se v průběhu 3 vteřin rozhodne, zdali na nich zůstane, nebo je opustí.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Jestli chce firma dosáhnout toho, aby se čtenáři na její stránky vraceli, musí její blog žít, zároveň musí být stále aktuální a generovat jedinečný obsah.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Při vytváření obsahu je dobré se zaměřit na blízké oblasti působení, informace ze zákulisí, plány do budoucna, nebo vzdělávání. Minimum je několik příspěvků týdenně.</a:t>
            </a:r>
            <a:endParaRPr lang="en-US" dirty="0"/>
          </a:p>
          <a:p>
            <a:pPr marL="342900" lvl="0" indent="-342900">
              <a:buAutoNum type="arabicPeriod"/>
            </a:pPr>
            <a:endParaRPr lang="en-US" dirty="0"/>
          </a:p>
          <a:p>
            <a:pPr lvl="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3663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4. BLOG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857592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cs-CZ" sz="2200" b="1" dirty="0"/>
              <a:t>Podněcování k diskuzi.</a:t>
            </a:r>
            <a:r>
              <a:rPr lang="cs-CZ" sz="2200" dirty="0"/>
              <a:t> </a:t>
            </a:r>
            <a:br>
              <a:rPr lang="cs-CZ" sz="2200" dirty="0"/>
            </a:br>
            <a:endParaRPr lang="cs-CZ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Firma by měla čtenářům umožnit reagovat na její příspěvky, vybízet je k reakcím a okořenit diskusi. Jen tak může firma získat zpětnou vazbu.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Kredibilita blogu vychází z velikosti komunity, které členové se opakovaně vrací a diskutují.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Mnohdy se stává, že čtenáři na blog přichází spíše kvůli možnosti debatovat o různých tématech než kvůli novým článkům.</a:t>
            </a:r>
            <a:endParaRPr lang="sk-SK" sz="2200" b="1" dirty="0"/>
          </a:p>
        </p:txBody>
      </p:sp>
    </p:spTree>
    <p:extLst>
      <p:ext uri="{BB962C8B-B14F-4D97-AF65-F5344CB8AC3E}">
        <p14:creationId xmlns:p14="http://schemas.microsoft.com/office/powerpoint/2010/main" val="2163498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4. BLOG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946338"/>
            <a:ext cx="8605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Každá firma může s téměř nulovými investicemi do hardwaru nebo softwaru založit blog, díky kterému se může spojit třeba i s miliony lidí, kteří sledují novinky na internetu.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Čtenáři a potenciální zákazníci mohou prostřednictvím komentářů doplňovat stránky firmy cennými informacemi. Právě oni, čtenáři firemního blogu, představí tento blog přes další odkazy globální komunitě a tím zajistí rozšíření obecného povědomí o něm a spojení s tisíci dalších potenciálních zákazníků.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„Google-friendly“ architektura blogů</a:t>
            </a:r>
            <a:r>
              <a:rPr lang="cs-CZ" sz="2000" dirty="0"/>
              <a:t> je samozřejmě výhodou, protože internetové vyhledávače jsou tak schopné jednoduše sledovat veškeré informace, které jsou v blogu zveřejněny. (Byron a Broback, 2008)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533959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4. BLOG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619185"/>
            <a:ext cx="8605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Většina firem, která s blogováním začíná, dokáže p</a:t>
            </a:r>
            <a:r>
              <a:rPr lang="en-US" sz="2000" dirty="0" err="1"/>
              <a:t>ře</a:t>
            </a:r>
            <a:r>
              <a:rPr lang="cs-CZ" sz="2000" dirty="0"/>
              <a:t>hlédnout přínosy blogu a pochopí je až v okamžiku, kdy zjistí, jak rychle a snadno se s ním pracuje a že vše probíhá automaticky.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Je potřeba jenom vyplnit webový formulář kvalitním obsahem, klepnout  na tlačítko a proces je u konce. Firma už se dále nemusí o nic starat, blogovací software sám zabezpečí aktualizaci archivů, vytvoří prostor pro komentáře k danému příspěvku.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Navíc když firma používá i mechanizmy registrace čtenářů, rozešle zprávy, které upozorňují na nový příspěvek. (Byron a Broback, 2008)</a:t>
            </a:r>
          </a:p>
        </p:txBody>
      </p:sp>
    </p:spTree>
    <p:extLst>
      <p:ext uri="{BB962C8B-B14F-4D97-AF65-F5344CB8AC3E}">
        <p14:creationId xmlns:p14="http://schemas.microsoft.com/office/powerpoint/2010/main" val="1725364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4. BLOG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87200" y="1059582"/>
            <a:ext cx="86054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Nejzásadnější věc, která odlišuje webové stránky s blogy od webových stránek bez nich, je aktuálnost textu.</a:t>
            </a:r>
            <a:r>
              <a:rPr lang="cs-CZ" sz="2000" dirty="0"/>
              <a:t>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Na</a:t>
            </a:r>
            <a:r>
              <a:rPr lang="en-US" sz="2000" dirty="0"/>
              <a:t> </a:t>
            </a:r>
            <a:r>
              <a:rPr lang="cs-CZ" sz="2000" dirty="0"/>
              <a:t>rozdíl od standardních stránek, na kterých se obsah aktualizuje možno jednou za čtvrtletí, blog se mění a doplňuje relativně velmi často.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Některé se aktualizují denně nebo alespoň jedenkrát či dvakrát  za týden. Když přibývají příspěvky často, návštěvníci se vracejí pravidelně a nepřicházejí jenom tehdy, když něco konkrétního potřebují na stránkách firmy vyhledat. (Byron a Broback, 2008)</a:t>
            </a:r>
          </a:p>
        </p:txBody>
      </p:sp>
    </p:spTree>
    <p:extLst>
      <p:ext uri="{BB962C8B-B14F-4D97-AF65-F5344CB8AC3E}">
        <p14:creationId xmlns:p14="http://schemas.microsoft.com/office/powerpoint/2010/main" val="2561474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787875"/>
            <a:ext cx="860546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Firma by si měla před designováním svých webových stránek zodpovědět následující otázky (Řezáč, 2016):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Proč děláme to, co děláme? 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Jaká je naše mise (poslání)?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Jak jsme se dostali tam, kde jsme dnes?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Z čeho naše firma vznikla? Jakou má historii?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Kam se chceme dostat? 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Jaká je naše vize (další směřování)? 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Jaké jsou naše zásady? 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Jaké hodnoty vyznáváme?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Kdo jsou naši zákazníci?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05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1028740"/>
            <a:ext cx="83529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Na první pohled se může zdát, že se jedná o jednoduché otázky, avšak firma často odpovědi na tyhle otázky nemá, popř. na jejich zodpovězení využívá tzv. </a:t>
            </a:r>
            <a:r>
              <a:rPr lang="cs-CZ" sz="2000" b="1" dirty="0"/>
              <a:t>marketing-speak</a:t>
            </a:r>
            <a:r>
              <a:rPr lang="cs-CZ" sz="2000" dirty="0"/>
              <a:t> </a:t>
            </a:r>
            <a:r>
              <a:rPr lang="en-US" sz="2000" dirty="0"/>
              <a:t>- </a:t>
            </a:r>
            <a:r>
              <a:rPr lang="cs-CZ" sz="2000" dirty="0"/>
              <a:t>odpověď/věta sice na jednu stranu vypadá odborně, no v konečném důsledku je nicneříkající.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Marketing-speak je možné jednoduše demonstrovat větou: „Jsme na trhu pro to, abychom poskytovali kvalitní služby svým zákazníkům“. (Řezáč, 2016)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67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496" y="843558"/>
            <a:ext cx="8605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Je nezbytné, aby si firma kromě předešlých otázek ujasnila i svůj </a:t>
            </a:r>
            <a:r>
              <a:rPr lang="cs-CZ" sz="2000" b="1" dirty="0"/>
              <a:t>Unique Selling Proposition</a:t>
            </a:r>
            <a:r>
              <a:rPr lang="cs-CZ" sz="2000" dirty="0"/>
              <a:t> (USP), tedy </a:t>
            </a:r>
            <a:r>
              <a:rPr lang="cs-CZ" sz="2000" b="1" dirty="0"/>
              <a:t>unikátní prodejní argument.</a:t>
            </a:r>
            <a:r>
              <a:rPr lang="cs-CZ" sz="2000" dirty="0"/>
              <a:t>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Prostřednictvím USP firma odpovídá zákazníkovi na otázku, proč by si měl zvolit právě ji a její produkty.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USP by mělo být konkrétní, jasné, jednoduché a zároveň musí mít význam pro zákazníky firmy.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Je možné, že firma uspěje i bez USP, avšak je to mnohem těžší a podstatně méně nepravděpodobné, protože dobré USP firmě pomáhá vydávat energii na webu určeným směrem a v souladu se strategií firmy. (Řezáč,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10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932640"/>
            <a:ext cx="8605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USP by se mělo na webu promítnout.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dirty="0"/>
              <a:t>Dobré USP</a:t>
            </a:r>
            <a:r>
              <a:rPr lang="cs-CZ" sz="2000" dirty="0"/>
              <a:t>: 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„Harley-Davidson je jediná motorka, díky které se můžete stát moderním americkým kovbojem.“ 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„Náš kosmetický salon je otevřen nonstop.“ 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„Jsme nejrychlejší opravna obuvi v Ostravě.“ (Řezáč, 2016)</a:t>
            </a:r>
          </a:p>
          <a:p>
            <a:r>
              <a:rPr lang="cs-CZ" sz="2000" b="1" dirty="0"/>
              <a:t>Špatné USP</a:t>
            </a:r>
            <a:r>
              <a:rPr lang="cs-CZ" sz="2000" dirty="0"/>
              <a:t>: 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„Jsme jiná personální agentura.“ (V čem jiná?) 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„Doručujeme jasnou přidanou hodnotu svým zákazníkům.“ (A jakou?)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„Disponujeme jedinečným know-how.“ (Jakým konkrétně?) (Řezáč, 2016)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901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1. POPISKY KATEGORIÍ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7508" y="699542"/>
            <a:ext cx="7928868" cy="404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Kategorie</a:t>
            </a:r>
            <a:r>
              <a:rPr lang="cs-CZ" sz="2000" dirty="0"/>
              <a:t> představuje stránku, která člení produkty firmy s podobnými vlastnostmi do různých skupin – kotníková obuv, sportovní obuv nebo polobotky u e-</a:t>
            </a:r>
            <a:r>
              <a:rPr lang="cs-CZ" sz="2000" dirty="0" err="1"/>
              <a:t>shopu</a:t>
            </a:r>
            <a:r>
              <a:rPr lang="cs-CZ" sz="2000" dirty="0"/>
              <a:t> s obuví. </a:t>
            </a: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Kategorie jsou nejen vhodné pro roztřídění mnohdy velkého množství produktů, ale zároveň jsou prospěšné pro optimalizaci pro vyhledávače (SEO). </a:t>
            </a: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Prostřednictvím popisků kategorii firma informuje zákazníky o tom, co se v dané kategorii nachází.</a:t>
            </a:r>
            <a:r>
              <a:rPr lang="cs-CZ" sz="2000" dirty="0"/>
              <a:t> </a:t>
            </a:r>
            <a:endParaRPr lang="en-CA" sz="20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1895849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1059582"/>
            <a:ext cx="8605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Prostřednictvím USP se odlišuje jedna firma (značka) od druhé. Pokud má firma silnou značku, tak typicky (Řezáč, 2016):</a:t>
            </a:r>
            <a:endParaRPr lang="en-US" sz="2000" dirty="0"/>
          </a:p>
          <a:p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Rozlišuje benefity a atributy své značky.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Má jasno ve svém archetypu.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Je si vědoma pozice své značky (např. či má značka působit draze nebo levně).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Uvědomuje si, co značka slibuje a skutečně tím i žije.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Má jasný vizuální styl, tzn. logo, barvy, písmo, firemní materiály.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Ví, jaký obsah chce komunikovat, jaký tón používá při komunikaci apod.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12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1059582"/>
            <a:ext cx="806489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Archetypy </a:t>
            </a:r>
            <a:r>
              <a:rPr lang="cs-CZ" sz="2000" dirty="0"/>
              <a:t>představují prastaré příběhy opakující se napříč kulturami.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Archetyp značce umožňuje komunikovat zapamatovatelně a konzistentně.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Mnoho známých značek využívá archetypy (Nike = Hrdina, Harley-Davidson = Rebel, Coca-Cola = Neviňátko, Pepsi = Klaun, Johnson &amp; Johnson = Pečovatel), protože díky nim mají jasný směr, no zároveň i dostatečný prostor pro manévrování. (Řezáč, 2016)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254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en-US" b="1" dirty="0"/>
              <a:t>5</a:t>
            </a:r>
            <a:r>
              <a:rPr lang="cs-CZ" b="1" dirty="0"/>
              <a:t>. </a:t>
            </a:r>
            <a:r>
              <a:rPr lang="en-US" b="1" dirty="0"/>
              <a:t>IDENTITA ZNAČKY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1059582"/>
            <a:ext cx="8605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Archetypy jsou příběhové postavy, prototypy kulturně významných postav, které jsou implicitně naučeny a uznané a jejichž historický a osobní význam vyvolává emoční reakce (Faber a Mayer, 2009).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Archetypy tedy mohou firmy využívat, a to jak v konceptu značky a loga, tak i v komunikaci se svým cílovým publikem.</a:t>
            </a:r>
            <a:r>
              <a:rPr lang="cs-CZ" sz="2000" dirty="0"/>
              <a:t>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Značky mohou zachytit podstatný význam kategorie, do které patří, a sdělovat tuto zprávu jemným a rafinovaným způsobem. </a:t>
            </a:r>
          </a:p>
        </p:txBody>
      </p:sp>
    </p:spTree>
    <p:extLst>
      <p:ext uri="{BB962C8B-B14F-4D97-AF65-F5344CB8AC3E}">
        <p14:creationId xmlns:p14="http://schemas.microsoft.com/office/powerpoint/2010/main" val="18975164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ARCHETYPY</a:t>
            </a:r>
            <a:endParaRPr lang="pl-PL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15566"/>
            <a:ext cx="6588224" cy="35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901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altLang="cs-CZ" sz="1067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webu</a:t>
            </a:r>
            <a:endParaRPr lang="cs-CZ" altLang="cs-CZ" sz="1067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7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0002" y="935692"/>
            <a:ext cx="8400429" cy="365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Díky </a:t>
            </a:r>
            <a:r>
              <a:rPr lang="cs-CZ" sz="2200" b="1" dirty="0"/>
              <a:t>vhodnému </a:t>
            </a:r>
            <a:r>
              <a:rPr lang="cs-CZ" sz="2200" b="1" dirty="0" err="1"/>
              <a:t>prolinkování</a:t>
            </a:r>
            <a:r>
              <a:rPr lang="cs-CZ" sz="2200" b="1" dirty="0"/>
              <a:t> </a:t>
            </a:r>
            <a:r>
              <a:rPr lang="cs-CZ" sz="2200" dirty="0"/>
              <a:t>může firma navést návštěvníka přímo na stránku konkrétního produktu.</a:t>
            </a:r>
          </a:p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Může se jednat o produkt, jehož chce firma </a:t>
            </a:r>
            <a:r>
              <a:rPr lang="cs-CZ" sz="2200" b="1" dirty="0"/>
              <a:t>prodat nejvíce nebo o ten nepopulárnější. </a:t>
            </a:r>
          </a:p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Využitím </a:t>
            </a:r>
            <a:r>
              <a:rPr lang="cs-CZ" sz="2200" b="1" dirty="0"/>
              <a:t>vhodných klíčových slov </a:t>
            </a:r>
            <a:r>
              <a:rPr lang="cs-CZ" sz="2200" dirty="0"/>
              <a:t>rovněž firma zviditelňuje nabízenou skupinu produktů robotům internetových vyhledávačů. </a:t>
            </a:r>
            <a:endParaRPr lang="en-CA" sz="22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51BD5DE3-AB25-B331-8F37-7AF3DD823FD0}"/>
              </a:ext>
            </a:extLst>
          </p:cNvPr>
          <p:cNvSpPr txBox="1">
            <a:spLocks/>
          </p:cNvSpPr>
          <p:nvPr/>
        </p:nvSpPr>
        <p:spPr>
          <a:xfrm>
            <a:off x="251520" y="204690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1. POPISKY KATEGORIÍ (e-shopy)</a:t>
            </a:r>
          </a:p>
        </p:txBody>
      </p:sp>
    </p:spTree>
    <p:extLst>
      <p:ext uri="{BB962C8B-B14F-4D97-AF65-F5344CB8AC3E}">
        <p14:creationId xmlns:p14="http://schemas.microsoft.com/office/powerpoint/2010/main" val="27658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1. POPISKY KATEGORIÍ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5496" y="987574"/>
            <a:ext cx="8156062" cy="3606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Vytváří si tak prostor pro zobrazování se na lepších pozicích, kde je její zákazníci snadněji najdou.</a:t>
            </a:r>
          </a:p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Prostřednictvím takovýchto </a:t>
            </a:r>
            <a:r>
              <a:rPr lang="cs-CZ" sz="2400" b="1" dirty="0" err="1"/>
              <a:t>landing</a:t>
            </a:r>
            <a:r>
              <a:rPr lang="cs-CZ" sz="2400" b="1" dirty="0"/>
              <a:t> </a:t>
            </a:r>
            <a:r>
              <a:rPr lang="cs-CZ" sz="2400" b="1" dirty="0" err="1"/>
              <a:t>pages</a:t>
            </a:r>
            <a:r>
              <a:rPr lang="cs-CZ" sz="2400" b="1" dirty="0"/>
              <a:t> </a:t>
            </a:r>
            <a:r>
              <a:rPr lang="cs-CZ" sz="2400" dirty="0"/>
              <a:t>– stránka, na kterou zákazník přijde z vyhledávače, firma zároveň buduje prostor dalším marketingovým aktivitám, např. PPC reklamě, či soutěži a </a:t>
            </a:r>
            <a:r>
              <a:rPr lang="cs-CZ" sz="2400" dirty="0" err="1"/>
              <a:t>linkbuildingu</a:t>
            </a:r>
            <a:r>
              <a:rPr lang="cs-CZ" sz="2400" dirty="0"/>
              <a:t>.</a:t>
            </a:r>
            <a:endParaRPr lang="en-CA" sz="24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4152372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1. POPISKY KATEGORIÍ (e-shopy)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  <p:pic>
        <p:nvPicPr>
          <p:cNvPr id="8" name="Obrázek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" b="3575"/>
          <a:stretch/>
        </p:blipFill>
        <p:spPr bwMode="auto">
          <a:xfrm>
            <a:off x="2411760" y="796173"/>
            <a:ext cx="4451985" cy="39103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07504" y="1851670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Šablona správného popisku kategorie.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8771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1. POPISKY KATEGORIÍ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8346" y="822841"/>
            <a:ext cx="8588110" cy="376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cs-CZ" sz="2000" dirty="0"/>
              <a:t>Popisek kategorie by tedy měl: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Přehledně a stručně informovat </a:t>
            </a:r>
            <a:r>
              <a:rPr lang="cs-CZ" sz="2000" dirty="0"/>
              <a:t>o obsahu kategorie (1-3 odstavce o 2-4 řádcích).</a:t>
            </a:r>
            <a:endParaRPr lang="sk-SK" sz="2000" dirty="0"/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Nenásilným způsobem </a:t>
            </a:r>
            <a:r>
              <a:rPr lang="cs-CZ" sz="2000" b="1" dirty="0"/>
              <a:t>uvést důvody, proč</a:t>
            </a:r>
            <a:r>
              <a:rPr lang="cs-CZ" sz="2000" dirty="0"/>
              <a:t> by si zákazník měl právě v tomto e-</a:t>
            </a:r>
            <a:r>
              <a:rPr lang="cs-CZ" sz="2000" dirty="0" err="1"/>
              <a:t>shopu</a:t>
            </a:r>
            <a:r>
              <a:rPr lang="cs-CZ" sz="2000" dirty="0"/>
              <a:t> nakoupit.</a:t>
            </a:r>
            <a:endParaRPr lang="sk-SK" sz="2000" dirty="0"/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Obsahovat relevantní fráze a klíčová slova</a:t>
            </a:r>
            <a:r>
              <a:rPr lang="cs-CZ" sz="2000" dirty="0"/>
              <a:t>, nejlépe hned v nadpisu a 2-3 v těle popisku, hypertextové odkazy na další kategorie, či stránky e-</a:t>
            </a:r>
            <a:r>
              <a:rPr lang="cs-CZ" sz="2000" dirty="0" err="1"/>
              <a:t>shopu</a:t>
            </a:r>
            <a:r>
              <a:rPr lang="cs-CZ" sz="2000" dirty="0"/>
              <a:t>.</a:t>
            </a:r>
            <a:endParaRPr lang="sk-SK" sz="2000" dirty="0"/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Mít závěrečné CTA </a:t>
            </a:r>
            <a:r>
              <a:rPr lang="cs-CZ" sz="2000" dirty="0"/>
              <a:t>(call-to-</a:t>
            </a:r>
            <a:r>
              <a:rPr lang="cs-CZ" sz="2000" dirty="0" err="1"/>
              <a:t>action</a:t>
            </a:r>
            <a:r>
              <a:rPr lang="cs-CZ" sz="2000" dirty="0"/>
              <a:t>) – poslední věta by měla skutečně namotivovat k nákupu</a:t>
            </a:r>
            <a:endParaRPr lang="en-CA" sz="20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233108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8346" y="909530"/>
            <a:ext cx="8588110" cy="367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Kvalitní popisky produktů na e-</a:t>
            </a:r>
            <a:r>
              <a:rPr lang="cs-CZ" sz="2400" b="1" dirty="0" err="1"/>
              <a:t>shopu</a:t>
            </a:r>
            <a:r>
              <a:rPr lang="cs-CZ" sz="2400" b="1" dirty="0"/>
              <a:t> tvoří přinejmenším polovinu úspěšného obchodu. 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Správný popisek by měl ideálně </a:t>
            </a:r>
            <a:r>
              <a:rPr lang="cs-CZ" sz="2400" b="1" dirty="0"/>
              <a:t>mít jednotný formát, přehledné členění </a:t>
            </a:r>
            <a:r>
              <a:rPr lang="cs-CZ" sz="2400" dirty="0"/>
              <a:t>a samozřejmě obsahovat klíčová slova a v neposlední řadě výzvu k akci. 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Rovněž by měl být obohacen </a:t>
            </a:r>
            <a:r>
              <a:rPr lang="cs-CZ" sz="2400" b="1" dirty="0"/>
              <a:t>fotografiemi.</a:t>
            </a:r>
            <a:endParaRPr lang="en-CA" sz="2400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48716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2. POPISKY PRODUKTŮ (e-shopy)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8346" y="987182"/>
            <a:ext cx="8588110" cy="367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Prostřednictvím popisků produktů by měla firma získávat pozornost a vzbudit zájem návštěvníků jejich webových stránek nebo e-</a:t>
            </a:r>
            <a:r>
              <a:rPr lang="cs-CZ" sz="2400" dirty="0" err="1"/>
              <a:t>shopu</a:t>
            </a:r>
            <a:r>
              <a:rPr lang="cs-CZ" sz="2400" dirty="0"/>
              <a:t> a v konečném důsledku motivovat ke koupi.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Popisky by tedy měly být unikátní. 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Google si myslí totéž, proto upřednostňuje a otevírá dveře originálu.</a:t>
            </a:r>
            <a:endParaRPr lang="en-CA" sz="2400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na webu</a:t>
            </a:r>
          </a:p>
        </p:txBody>
      </p:sp>
    </p:spTree>
    <p:extLst>
      <p:ext uri="{BB962C8B-B14F-4D97-AF65-F5344CB8AC3E}">
        <p14:creationId xmlns:p14="http://schemas.microsoft.com/office/powerpoint/2010/main" val="22343525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2267</Words>
  <Application>Microsoft Macintosh PowerPoint</Application>
  <PresentationFormat>Předvádění na obrazovce (16:9)</PresentationFormat>
  <Paragraphs>234</Paragraphs>
  <Slides>34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SLU</vt:lpstr>
      <vt:lpstr>9. OBSAH NA WEBU</vt:lpstr>
      <vt:lpstr>Prezentace aplikace PowerPoint</vt:lpstr>
      <vt:lpstr>1. POPISKY KATEGORIÍ (e-shopy)</vt:lpstr>
      <vt:lpstr>Prezentace aplikace PowerPoint</vt:lpstr>
      <vt:lpstr>1. POPISKY KATEGORIÍ (e-shopy)</vt:lpstr>
      <vt:lpstr>1. POPISKY KATEGORIÍ (e-shopy)</vt:lpstr>
      <vt:lpstr>1. POPISKY KATEGORIÍ (e-shopy)</vt:lpstr>
      <vt:lpstr>2. POPISKY PRODUKTŮ (e-shopy)</vt:lpstr>
      <vt:lpstr>2. POPISKY PRODUKTŮ (e-shopy)</vt:lpstr>
      <vt:lpstr>2. POPISKY PRODUKTŮ (e-shopy)</vt:lpstr>
      <vt:lpstr>2. POPISKY PRODUKTŮ (e-shopy)</vt:lpstr>
      <vt:lpstr>2. POPISKY PRODUKTŮ (e-shopy)</vt:lpstr>
      <vt:lpstr>2. POPISKY PRODUKTŮ (e-shopy)</vt:lpstr>
      <vt:lpstr>2. POPISKY PRODUKTŮ (e-shopy)</vt:lpstr>
      <vt:lpstr>2. POPISKY PRODUKTŮ (e-shopy)</vt:lpstr>
      <vt:lpstr>2. POPISKY PRODUKTŮ (e-shopy)</vt:lpstr>
      <vt:lpstr>2. POPISKY PRODUKTŮ (e-shopy)</vt:lpstr>
      <vt:lpstr>3. BLOG JAKO NÁSTROJ AKTIVNÍ KOMUNIKACE</vt:lpstr>
      <vt:lpstr>3. PODSTRÁNKY (e-shop i firemní web)</vt:lpstr>
      <vt:lpstr>4. BLOG</vt:lpstr>
      <vt:lpstr>4. BLOG</vt:lpstr>
      <vt:lpstr>4. BLOG</vt:lpstr>
      <vt:lpstr>4. BLOG</vt:lpstr>
      <vt:lpstr>4. BLOG</vt:lpstr>
      <vt:lpstr>4. BLOG</vt:lpstr>
      <vt:lpstr>5. IDENTITA ZNAČKY</vt:lpstr>
      <vt:lpstr>5. IDENTITA ZNAČKY</vt:lpstr>
      <vt:lpstr>5. IDENTITA ZNAČKY</vt:lpstr>
      <vt:lpstr>5. IDENTITA ZNAČKY</vt:lpstr>
      <vt:lpstr>5. IDENTITA ZNAČKY</vt:lpstr>
      <vt:lpstr>5. IDENTITA ZNAČKY</vt:lpstr>
      <vt:lpstr>5. IDENTITA ZNAČKY</vt:lpstr>
      <vt:lpstr>ARCHETYPY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Tereza Ikášová</cp:lastModifiedBy>
  <cp:revision>265</cp:revision>
  <dcterms:created xsi:type="dcterms:W3CDTF">2016-07-06T15:42:34Z</dcterms:created>
  <dcterms:modified xsi:type="dcterms:W3CDTF">2022-12-16T07:15:59Z</dcterms:modified>
</cp:coreProperties>
</file>