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55" r:id="rId4"/>
    <p:sldId id="328" r:id="rId5"/>
    <p:sldId id="329" r:id="rId6"/>
    <p:sldId id="356" r:id="rId7"/>
    <p:sldId id="357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58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9" r:id="rId31"/>
    <p:sldId id="352" r:id="rId32"/>
    <p:sldId id="353" r:id="rId33"/>
    <p:sldId id="354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FFFFCC"/>
    <a:srgbClr val="CCFFFF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A8E2-1E7D-488F-AEBA-159F4E05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1366" y="2552131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základní souvislosti plánování prodeje, plánování zásob a výběru sortimentu 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539" y="662968"/>
            <a:ext cx="8865359" cy="713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přirážka a krytí nákladů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21" y="2001358"/>
            <a:ext cx="4092696" cy="3600450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Personální náklady – </a:t>
            </a:r>
            <a:r>
              <a:rPr lang="cs-CZ" b="1" dirty="0">
                <a:solidFill>
                  <a:schemeClr val="bg2"/>
                </a:solidFill>
              </a:rPr>
              <a:t>významný podíl, závisí na formě prodeje a odměňování pracovníků,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bg2"/>
                </a:solidFill>
              </a:rPr>
              <a:t>Důležitý je podíl na jednotku prodeje- (na 1 Kč - mzdová nákladovost)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6" y="1770539"/>
            <a:ext cx="4312693" cy="36004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70290" y="5668481"/>
            <a:ext cx="393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http://missouribeginningfarming.blogspot.com/2011_02_01_archive.html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3430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48762" y="1072333"/>
            <a:ext cx="2592387" cy="45720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Nájem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53135" y="833792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Je funkcí obratu, závisí na umístění prodejny, formě prodeje, optimálním využití prodejních ploch – </a:t>
            </a:r>
            <a:r>
              <a:rPr lang="cs-CZ" altLang="cs-CZ" sz="2400" b="1" dirty="0">
                <a:solidFill>
                  <a:srgbClr val="FF0000"/>
                </a:solidFill>
              </a:rPr>
              <a:t>ty jsou produktivní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48763" y="2233767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Propagační režie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753135" y="220853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Absolutně roste s rostoucí konkurencí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753135" y="2844604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Odpisy neprodaného zboží (</a:t>
            </a:r>
            <a:r>
              <a:rPr lang="cs-CZ" altLang="cs-CZ" sz="2400" b="1" dirty="0">
                <a:solidFill>
                  <a:srgbClr val="FF0000"/>
                </a:solidFill>
              </a:rPr>
              <a:t>rozbité, poškozené, rozsypané…), </a:t>
            </a:r>
            <a:r>
              <a:rPr lang="cs-CZ" altLang="cs-CZ" sz="2400" b="1" dirty="0">
                <a:solidFill>
                  <a:srgbClr val="008080"/>
                </a:solidFill>
              </a:rPr>
              <a:t>neplánované výprodeje a krádeže (zákazníci, zaměstnanci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8763" y="3032954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Ztráty z prodeje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831753" y="4602902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Balící materiál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753135" y="459981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Chová se jako variabilní náklady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31753" y="5726024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Otop a elektřina 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753135" y="5466717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Působí na ně velikost ploch, výška stropů apod. Týká se jak nákupní atmosféry tak pracovního prostředí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8797" y="95273"/>
            <a:ext cx="738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Další složky obchodní přirážky</a:t>
            </a:r>
          </a:p>
        </p:txBody>
      </p:sp>
    </p:spTree>
    <p:extLst>
      <p:ext uri="{BB962C8B-B14F-4D97-AF65-F5344CB8AC3E}">
        <p14:creationId xmlns:p14="http://schemas.microsoft.com/office/powerpoint/2010/main" val="7172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9433" y="277813"/>
            <a:ext cx="9801367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 pro novou prodejnu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9433" y="672130"/>
            <a:ext cx="10122589" cy="39544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Lokalizace jednotky - velikost akčního rádia, počet potencionálních zákazníků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Zvolený sortiment - úroveň spotřebitelské poptávky, průměrný spotřební výdaj na 1 obyvatele.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Nákupní spád - míra realizace výdajů obyvatelstva.Východiska odhadu plánu prodeje u zavedené jednotky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Použijeme metodu průměrných prodejů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u="sng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3195294" y="3849073"/>
            <a:ext cx="4032250" cy="676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AR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O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A 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V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o .    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K S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 I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MR l 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6854" y="4899546"/>
            <a:ext cx="8229600" cy="156966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aseline="-25000" dirty="0">
                <a:solidFill>
                  <a:srgbClr val="008080"/>
                </a:solidFill>
              </a:rPr>
              <a:t>AR</a:t>
            </a:r>
            <a:r>
              <a:rPr lang="cs-CZ" sz="2400" dirty="0">
                <a:solidFill>
                  <a:srgbClr val="008080"/>
                </a:solidFill>
              </a:rPr>
              <a:t> – počet obyvatel akčního rádia (z kruhové metody)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 </a:t>
            </a:r>
            <a:r>
              <a:rPr lang="cs-CZ" sz="2400" baseline="-25000" dirty="0">
                <a:solidFill>
                  <a:srgbClr val="008080"/>
                </a:solidFill>
              </a:rPr>
              <a:t>o</a:t>
            </a:r>
            <a:r>
              <a:rPr lang="cs-CZ" sz="2400" dirty="0">
                <a:solidFill>
                  <a:srgbClr val="008080"/>
                </a:solidFill>
              </a:rPr>
              <a:t> -   průměrný spotřební výdaj (průměrné celonárodní prodeje) </a:t>
            </a:r>
          </a:p>
          <a:p>
            <a:r>
              <a:rPr lang="cs-CZ" sz="2400" dirty="0" err="1">
                <a:solidFill>
                  <a:srgbClr val="008080"/>
                </a:solidFill>
              </a:rPr>
              <a:t>I</a:t>
            </a:r>
            <a:r>
              <a:rPr lang="cs-CZ" sz="2400" baseline="-25000" dirty="0" err="1">
                <a:solidFill>
                  <a:srgbClr val="008080"/>
                </a:solidFill>
              </a:rPr>
              <a:t>ks</a:t>
            </a:r>
            <a:r>
              <a:rPr lang="cs-CZ" sz="2400" baseline="-25000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–   Index kupní síly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</a:t>
            </a:r>
            <a:r>
              <a:rPr lang="cs-CZ" sz="2400" baseline="-25000" dirty="0">
                <a:solidFill>
                  <a:srgbClr val="008080"/>
                </a:solidFill>
              </a:rPr>
              <a:t>MR</a:t>
            </a:r>
            <a:r>
              <a:rPr lang="cs-CZ" sz="2400" dirty="0">
                <a:solidFill>
                  <a:srgbClr val="008080"/>
                </a:solidFill>
              </a:rPr>
              <a:t> – Index míry realizace výdajů obyvatelstva</a:t>
            </a:r>
          </a:p>
        </p:txBody>
      </p:sp>
    </p:spTree>
    <p:extLst>
      <p:ext uri="{BB962C8B-B14F-4D97-AF65-F5344CB8AC3E}">
        <p14:creationId xmlns:p14="http://schemas.microsoft.com/office/powerpoint/2010/main" val="345272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477672" y="1234862"/>
            <a:ext cx="9328695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Proveďte odhad plánu prodeje pro novou prodejnu, která by měla prodávat v převažující míře potravinářský sortiment. Prodejna bude umístěna v malém městě, v němž žije asi 3000 obyvatel. Momentálně zde existují cca 2 prodejny přibližně stejné velikosti. Dá se očekávat, že cca 30 % obyvatel bude stále nakupovat potraviny v blízkém velkém městě, kam dojíždí za zaměstnáním.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Máme k dispozici tyto údaje: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Vo  cca 25 000 Kč na 1 obyv./1rok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 </a:t>
            </a:r>
            <a:r>
              <a:rPr lang="cs-CZ" altLang="cs-CZ" sz="2400" dirty="0">
                <a:solidFill>
                  <a:srgbClr val="008080"/>
                </a:solidFill>
              </a:rPr>
              <a:t> 0,7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     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77672" y="274187"/>
            <a:ext cx="769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008080"/>
                </a:solidFill>
              </a:rPr>
              <a:t>Zadání modelové úlohy: </a:t>
            </a:r>
            <a:r>
              <a:rPr lang="cs-CZ" altLang="cs-CZ" sz="3600" b="1" dirty="0">
                <a:solidFill>
                  <a:srgbClr val="FF0000"/>
                </a:solidFill>
              </a:rPr>
              <a:t>nová prodejna</a:t>
            </a:r>
            <a:endParaRPr lang="cs-CZ" altLang="cs-CZ" sz="3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60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556976" y="1009934"/>
            <a:ext cx="9869914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O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l k *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V</a:t>
            </a:r>
            <a:r>
              <a:rPr lang="cs-CZ" altLang="cs-CZ" sz="2400" baseline="-25000" dirty="0" err="1">
                <a:solidFill>
                  <a:srgbClr val="008080"/>
                </a:solidFill>
              </a:rPr>
              <a:t>o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3 000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25 000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0,7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= 48 300 000 Kč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Odpověď: 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Pokud by zde prodejna existovala sama, pak by odhad plánu prodeje činil cca 48 mil. Kč. Vzhledem k tomu, že jsou zde již dvě stejné prodejny, pak se odhad pohybuje na úrovni 1/3, což představuje zhruba 15 mil. Kč za rok.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 počátek podnikání je vhodné ještě odhad snížit.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Navíc je vhodné vyhodnotit i demografickou strukturu potenciálních zákazníků, to znamená, kdo v ní převažuje, zda důchodci, rodiny bez dětí či s dětmi, protože jejich výdaj se bude lišit.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Vzhledem k odhadu prodeje je třeba také zhodnotit, zda se nám investice do zřízení nové prodejny vzhledem k dosahovanému prodeji vrátí.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60298" y="215755"/>
            <a:ext cx="7566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Řešení příkladu – nová prodejna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90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33872" y="277813"/>
            <a:ext cx="9876928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 u zavedené jednotky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872" y="848627"/>
            <a:ext cx="9876928" cy="34640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Zavedená jednotka: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Obrat běžného minulého roku (</a:t>
            </a:r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Celkové ekonomické podmínky firmy, její strategie, vliv technologie (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Uvažované změny ve vlastních jednotkách.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Průzkum trhu - změny vnějšího okolí (hospodářský cyklus, ( 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rgbClr val="00808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5142" y="3561143"/>
            <a:ext cx="5894388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 = 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t-1    *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</a:t>
            </a: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cs-CZ" alt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6728" y="4640238"/>
            <a:ext cx="5322627" cy="184665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     </a:t>
            </a:r>
            <a:r>
              <a:rPr lang="cs-CZ" sz="2400" dirty="0">
                <a:solidFill>
                  <a:srgbClr val="008080"/>
                </a:solidFill>
              </a:rPr>
              <a:t> - obrat daného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 </a:t>
            </a:r>
            <a:r>
              <a:rPr lang="cs-CZ" sz="2400" dirty="0">
                <a:solidFill>
                  <a:srgbClr val="008080"/>
                </a:solidFill>
              </a:rPr>
              <a:t> - obrat minulého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aseline="-25000" dirty="0">
                <a:solidFill>
                  <a:srgbClr val="008080"/>
                </a:solidFill>
              </a:rPr>
              <a:t>–</a:t>
            </a:r>
            <a:r>
              <a:rPr lang="cs-CZ" sz="2400" dirty="0">
                <a:solidFill>
                  <a:srgbClr val="008080"/>
                </a:solidFill>
              </a:rPr>
              <a:t>         index trendu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     -  předpokládány vývoj HDP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61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01" y="198083"/>
            <a:ext cx="5426122" cy="7369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</a:rPr>
              <a:t/>
            </a: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Řízení a plánování a zásob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072" y="813681"/>
            <a:ext cx="9438564" cy="21380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Cílem je odlišit lépe prodejné zboží od pomalu obrátkového.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Zásoby kontrolujeme fyzickou kontrolou a finanční (hodnotovou) kontrolou.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Značný význam má pro řízení a plánování zásob sledování rychlosti obratu zásob (obrátky zásob).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6F1F52-B666-4E25-9562-5D7081464FA2}"/>
              </a:ext>
            </a:extLst>
          </p:cNvPr>
          <p:cNvSpPr txBox="1"/>
          <p:nvPr/>
        </p:nvSpPr>
        <p:spPr>
          <a:xfrm>
            <a:off x="763072" y="3167728"/>
            <a:ext cx="948135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 řízením zásob se pojí specifické náklady, které můžeme rozdělit do dvou skupin: </a:t>
            </a:r>
          </a:p>
          <a:p>
            <a:r>
              <a:rPr lang="cs-CZ" sz="2400" dirty="0"/>
              <a:t>• </a:t>
            </a:r>
            <a:r>
              <a:rPr lang="cs-CZ" sz="2400" b="1" dirty="0">
                <a:solidFill>
                  <a:srgbClr val="FF0000"/>
                </a:solidFill>
              </a:rPr>
              <a:t>náklady na držení zásob: </a:t>
            </a:r>
            <a:r>
              <a:rPr lang="cs-CZ" sz="2400" dirty="0"/>
              <a:t>rostou lineárně s velikostí průměrné hladiny zásob a patří zde především náklady kapitálu vázaného v zásobách a skladovací náklady</a:t>
            </a:r>
          </a:p>
          <a:p>
            <a:r>
              <a:rPr lang="cs-CZ" sz="2400" dirty="0"/>
              <a:t>• </a:t>
            </a:r>
            <a:r>
              <a:rPr lang="cs-CZ" sz="2400" b="1" dirty="0">
                <a:solidFill>
                  <a:srgbClr val="FF0000"/>
                </a:solidFill>
              </a:rPr>
              <a:t>náklady na doplňování zásob: </a:t>
            </a:r>
            <a:r>
              <a:rPr lang="cs-CZ" sz="2400" dirty="0"/>
              <a:t>lineárně rostou s počtem objednávek -  náklady za dopravně-přepravní služby, které jsou hrazeny podle počtu dodávek bez ohledu na to, jak je dopravní prostředek zaplněn.</a:t>
            </a:r>
          </a:p>
        </p:txBody>
      </p:sp>
    </p:spTree>
    <p:extLst>
      <p:ext uri="{BB962C8B-B14F-4D97-AF65-F5344CB8AC3E}">
        <p14:creationId xmlns:p14="http://schemas.microsoft.com/office/powerpoint/2010/main" val="355171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27150"/>
              </p:ext>
            </p:extLst>
          </p:nvPr>
        </p:nvGraphicFramePr>
        <p:xfrm>
          <a:off x="450377" y="836613"/>
          <a:ext cx="9893774" cy="5699408"/>
        </p:xfrm>
        <a:graphic>
          <a:graphicData uri="http://schemas.openxmlformats.org/drawingml/2006/table">
            <a:tbl>
              <a:tblPr/>
              <a:tblGrid>
                <a:gridCol w="76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MO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Potraviny, maso, smíšené zboží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Pekařství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Likéry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Papírnictví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Spotřební elektronika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Dámská konfekce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Nábytek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Železářství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Obuv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Klenoty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25" name="Text Box 45"/>
          <p:cNvSpPr txBox="1">
            <a:spLocks noChangeArrowheads="1"/>
          </p:cNvSpPr>
          <p:nvPr/>
        </p:nvSpPr>
        <p:spPr bwMode="auto">
          <a:xfrm>
            <a:off x="163773" y="192112"/>
            <a:ext cx="10304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obrátek (výzkum na vzorku firem USA, 1988)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663" y="-26987"/>
            <a:ext cx="7252316" cy="5476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Obrátka zásob</a:t>
            </a:r>
            <a:endParaRPr lang="cs-CZ" altLang="cs-CZ" sz="36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79650" y="548055"/>
            <a:ext cx="7632700" cy="879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Porovnáváme skutečnou hodnotu obrátky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 doporučenou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4583114" y="5013326"/>
            <a:ext cx="3108325" cy="639763"/>
          </a:xfrm>
          <a:prstGeom prst="downArrowCallout">
            <a:avLst>
              <a:gd name="adj1" fmla="val 121464"/>
              <a:gd name="adj2" fmla="val 121464"/>
              <a:gd name="adj3" fmla="val 16667"/>
              <a:gd name="adj4" fmla="val 66667"/>
            </a:avLst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743701" y="1507693"/>
            <a:ext cx="3600450" cy="94463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Např. 10 </a:t>
            </a: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 15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992314" y="2636839"/>
            <a:ext cx="3673475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kapitálu -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nákladů  na zásoby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nedostatečné zásoby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častější objednávání zboží (vyšší náklady na objednávky)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743701" y="2565401"/>
            <a:ext cx="3529013" cy="23034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více kapitálu-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vyšší náklady na udržování zásob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dostatečné zásoby (ale nevyhovující struktura)                                       znehodnocení zboží (slevy)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r>
              <a:rPr lang="cs-CZ" altLang="cs-CZ" sz="1400" b="1" dirty="0">
                <a:cs typeface="Times New Roman" panose="02020603050405020304" pitchFamily="18" charset="0"/>
              </a:rPr>
              <a:t>  </a:t>
            </a:r>
            <a:r>
              <a:rPr lang="cs-CZ" altLang="cs-CZ" sz="1200" b="1" dirty="0">
                <a:cs typeface="Times New Roman" panose="02020603050405020304" pitchFamily="18" charset="0"/>
              </a:rPr>
              <a:t>                                                </a:t>
            </a:r>
            <a:endParaRPr lang="cs-CZ" altLang="cs-CZ" sz="1800" dirty="0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1524000" y="2373314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/>
            </a: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1524000" y="3213100"/>
            <a:ext cx="1841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/>
            </a: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1524001" y="3868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3359150" y="5876926"/>
            <a:ext cx="612140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</a:t>
            </a:r>
            <a:r>
              <a:rPr lang="cs-CZ" altLang="cs-CZ" sz="2800" b="1" dirty="0">
                <a:solidFill>
                  <a:srgbClr val="008080"/>
                </a:solidFill>
              </a:rPr>
              <a:t>Nedostatek finančních prostředků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28826" y="1500622"/>
            <a:ext cx="3600450" cy="94463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˃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Např. 15 ˃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10</a:t>
            </a:r>
            <a:endParaRPr lang="cs-CZ" alt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956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Modely plánování zásob</a:t>
            </a: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244" y="1135469"/>
            <a:ext cx="9310688" cy="369703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Existuje několik metod plánování zásob, které se v praxi využívají: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A: modely zásob za jistoty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B: modely zásob za nejistoty (metoda základní zásoby)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Na plán zásob navazuje plán nákupu (zohledňující slevy – redukce) a rozvozní plán.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Model zásob za jistoty (nejjednodušší) </a:t>
            </a:r>
          </a:p>
          <a:p>
            <a:pPr>
              <a:buNone/>
              <a:defRPr/>
            </a:pPr>
            <a:r>
              <a:rPr lang="cs-CZ" sz="2400" dirty="0"/>
              <a:t>● </a:t>
            </a:r>
            <a:r>
              <a:rPr lang="cs-CZ" sz="2400" dirty="0">
                <a:solidFill>
                  <a:srgbClr val="008080"/>
                </a:solidFill>
              </a:rPr>
              <a:t>poptávka je přesně známá, spotřeba probíhá spojitě stále stejným tempem a velikost dodávky je konstantní.</a:t>
            </a:r>
          </a:p>
          <a:p>
            <a:pPr>
              <a:buNone/>
              <a:defRPr/>
            </a:pPr>
            <a:r>
              <a:rPr lang="cs-CZ" sz="2400" dirty="0"/>
              <a:t>● </a:t>
            </a:r>
            <a:r>
              <a:rPr lang="cs-CZ" sz="2400" dirty="0">
                <a:solidFill>
                  <a:srgbClr val="008080"/>
                </a:solidFill>
              </a:rPr>
              <a:t>není třeba udržovat pojistnou (základní zásobu) zásobu.</a:t>
            </a:r>
            <a:r>
              <a:rPr lang="cs-CZ" sz="2400" dirty="0"/>
              <a:t> </a:t>
            </a:r>
          </a:p>
          <a:p>
            <a:pPr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E5DB157-4B74-444C-A4B2-3360692C57D0}"/>
              </a:ext>
            </a:extLst>
          </p:cNvPr>
          <p:cNvSpPr txBox="1"/>
          <p:nvPr/>
        </p:nvSpPr>
        <p:spPr>
          <a:xfrm>
            <a:off x="838200" y="5418186"/>
            <a:ext cx="93267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Modelová úloha výpočtu zásob za jistoty: s. 171-172 (studijní opora)</a:t>
            </a:r>
          </a:p>
        </p:txBody>
      </p:sp>
    </p:spTree>
    <p:extLst>
      <p:ext uri="{BB962C8B-B14F-4D97-AF65-F5344CB8AC3E}">
        <p14:creationId xmlns:p14="http://schemas.microsoft.com/office/powerpoint/2010/main" val="42793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152282" cy="28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Plánování a rozpočtování prodeje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Řízení a plánování zásob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Základní výběr sortimentu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Realizace prodejních cen</a:t>
            </a:r>
            <a:endParaRPr lang="cs-CZ" sz="2800" b="1" dirty="0">
              <a:solidFill>
                <a:srgbClr val="00808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66573"/>
            <a:ext cx="8518864" cy="84497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/>
            </a:r>
            <a:br>
              <a:rPr lang="cs-CZ" sz="3200" b="1" dirty="0">
                <a:solidFill>
                  <a:srgbClr val="008080"/>
                </a:solidFill>
                <a:latin typeface="+mn-lt"/>
              </a:rPr>
            </a:br>
            <a:r>
              <a:rPr lang="cs-CZ" sz="3100" b="1" dirty="0">
                <a:solidFill>
                  <a:srgbClr val="008080"/>
                </a:solidFill>
                <a:latin typeface="+mn-lt"/>
              </a:rPr>
              <a:t>Model zásoby za nejistoty - Metoda základní (minimální) zásoby</a:t>
            </a:r>
            <a:r>
              <a:rPr lang="cs-CZ" sz="4000" b="1" dirty="0">
                <a:solidFill>
                  <a:srgbClr val="008080"/>
                </a:solidFill>
                <a:latin typeface="+mn-lt"/>
              </a:rPr>
              <a:t/>
            </a:r>
            <a:br>
              <a:rPr lang="cs-CZ" sz="4000" b="1" dirty="0">
                <a:solidFill>
                  <a:srgbClr val="008080"/>
                </a:solidFill>
                <a:latin typeface="+mn-lt"/>
              </a:rPr>
            </a:br>
            <a:endParaRPr lang="cs-CZ" sz="4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8402" y="1662143"/>
            <a:ext cx="9534099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Aplikace metody základní zásoby: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Znamená udržovat stabilní minimální zásobu, která odpovídá obrátce zásob a k tomu doobjednávat zboží dle plánu prodeje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v jednotlivých měsících (PMZ).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Obecný postup výpočtu: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1. Zjištění průměrné zásoby:                ø  Z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2. Výpočet průměrné tržby:                  ø 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3. Výpočet základní zásoby:                 Z min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4. Výpočet počáteční měsíční zásoby:  PMZ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4934803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Modelová úloha: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3" y="1600201"/>
            <a:ext cx="9461833" cy="415915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Majitel prodejny plánuje na příští rok obrat ve výši 12 000 000 Kč. Roční obrátka zásob činí 6 x. Vypočtěte základní zásobu a počáteční měsíční zásoby pro příští rok.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K tomu potřebujeme znát rozvedení ročního plánu prodeje na jednotlivé měsíce. Východiskem by měly být sezónní indexy, které soustavně sledujeme a vyhodnocujeme, abychom je mohli použít pro plánování.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16304" y="0"/>
            <a:ext cx="1012663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Převod ročního plánu prodeje na měsíce (dle sezónního vývoje) 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graphicFrame>
        <p:nvGraphicFramePr>
          <p:cNvPr id="41238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93351"/>
              </p:ext>
            </p:extLst>
          </p:nvPr>
        </p:nvGraphicFramePr>
        <p:xfrm>
          <a:off x="559557" y="377026"/>
          <a:ext cx="9640131" cy="6390374"/>
        </p:xfrm>
        <a:graphic>
          <a:graphicData uri="http://schemas.openxmlformats.org/drawingml/2006/table">
            <a:tbl>
              <a:tblPr/>
              <a:tblGrid>
                <a:gridCol w="29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podíl tržeb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plán tržeb v Kč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leden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732 000,-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únor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756 000,-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březen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1 176 000,-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duben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květen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1 080 000,-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888 000,-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768 000,-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srpen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948 000,-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září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1 152 000,-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0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říjen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1 164 000,-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7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listopad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912 000,-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prosinec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1 224 000-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569" name="Rectangle 271"/>
          <p:cNvSpPr>
            <a:spLocks noChangeArrowheads="1"/>
          </p:cNvSpPr>
          <p:nvPr/>
        </p:nvSpPr>
        <p:spPr bwMode="auto">
          <a:xfrm>
            <a:off x="1524001" y="588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365125"/>
            <a:ext cx="8032844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Aplikace metody základní zásoby: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1441593"/>
            <a:ext cx="7820167" cy="48529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1.Výpočet průměrné zásoby z obrátky zásob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OB = O/ ø  Z                </a:t>
            </a:r>
            <a:r>
              <a:rPr lang="cs-CZ" b="1" dirty="0">
                <a:solidFill>
                  <a:srgbClr val="FF0000"/>
                </a:solidFill>
              </a:rPr>
              <a:t>ø  Z = O/ 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ø  Z = 12 000 000/ 6 </a:t>
            </a:r>
            <a:r>
              <a:rPr lang="cs-CZ" b="1" u="sng" dirty="0"/>
              <a:t>=  2 000 000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2. Výpočet měsíčního průměrného obratu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FF0000"/>
                </a:solidFill>
              </a:rPr>
              <a:t>ø O</a:t>
            </a:r>
            <a:r>
              <a:rPr lang="cs-CZ" b="1" dirty="0"/>
              <a:t> = 12 000 000/ 12 = </a:t>
            </a:r>
            <a:r>
              <a:rPr lang="cs-CZ" b="1" u="sng" dirty="0"/>
              <a:t>1 000 000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3. Výpočet základní (minimální)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FF0000"/>
                </a:solidFill>
              </a:rPr>
              <a:t>Z min  = ø  Z - ø 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Z min =  2 000 000 - 1 000 000 = </a:t>
            </a:r>
            <a:r>
              <a:rPr lang="cs-CZ" b="1" u="sng" dirty="0"/>
              <a:t>1 000 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4. Výpočet počáteční měsíční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   </a:t>
            </a:r>
            <a:r>
              <a:rPr lang="cs-CZ" b="1" dirty="0">
                <a:solidFill>
                  <a:srgbClr val="FF0000"/>
                </a:solidFill>
              </a:rPr>
              <a:t>PMZ</a:t>
            </a:r>
            <a:r>
              <a:rPr lang="cs-CZ" b="1" dirty="0"/>
              <a:t> =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/>
              <a:t>Z min + O</a:t>
            </a:r>
            <a:r>
              <a:rPr lang="cs-CZ" b="1" baseline="-25000" dirty="0"/>
              <a:t>t                            t : </a:t>
            </a:r>
            <a:r>
              <a:rPr lang="cs-CZ" b="1" dirty="0"/>
              <a:t>(1-12)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85" name="Group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7179"/>
              </p:ext>
            </p:extLst>
          </p:nvPr>
        </p:nvGraphicFramePr>
        <p:xfrm>
          <a:off x="914400" y="152792"/>
          <a:ext cx="7978788" cy="6339448"/>
        </p:xfrm>
        <a:graphic>
          <a:graphicData uri="http://schemas.openxmlformats.org/drawingml/2006/table">
            <a:tbl>
              <a:tblPr/>
              <a:tblGrid>
                <a:gridCol w="155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ø 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  (konstanta)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616" name="Text Box 274"/>
          <p:cNvSpPr txBox="1">
            <a:spLocks noChangeArrowheads="1"/>
          </p:cNvSpPr>
          <p:nvPr/>
        </p:nvSpPr>
        <p:spPr bwMode="auto">
          <a:xfrm>
            <a:off x="9144978" y="2330509"/>
            <a:ext cx="2346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Celkově potřebujeme nakoupit zboží za 13 000 000 Kč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(1 000 000 + 12 000 000). </a:t>
            </a:r>
          </a:p>
        </p:txBody>
      </p:sp>
      <p:sp>
        <p:nvSpPr>
          <p:cNvPr id="23617" name="AutoShape 278"/>
          <p:cNvSpPr>
            <a:spLocks noChangeArrowheads="1"/>
          </p:cNvSpPr>
          <p:nvPr/>
        </p:nvSpPr>
        <p:spPr bwMode="auto">
          <a:xfrm>
            <a:off x="9453009" y="5051300"/>
            <a:ext cx="865188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2830" y="464024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2+3)</a:t>
            </a:r>
          </a:p>
        </p:txBody>
      </p:sp>
    </p:spTree>
    <p:extLst>
      <p:ext uri="{BB962C8B-B14F-4D97-AF65-F5344CB8AC3E}">
        <p14:creationId xmlns:p14="http://schemas.microsoft.com/office/powerpoint/2010/main" val="277421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9996203" y="2199381"/>
            <a:ext cx="2016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Výpočet počáteční měsíční zásoby</a:t>
            </a: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graphicFrame>
        <p:nvGraphicFramePr>
          <p:cNvPr id="45445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05292"/>
              </p:ext>
            </p:extLst>
          </p:nvPr>
        </p:nvGraphicFramePr>
        <p:xfrm>
          <a:off x="491318" y="464024"/>
          <a:ext cx="9360423" cy="5851964"/>
        </p:xfrm>
        <a:graphic>
          <a:graphicData uri="http://schemas.openxmlformats.org/drawingml/2006/table">
            <a:tbl>
              <a:tblPr/>
              <a:tblGrid>
                <a:gridCol w="124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Očekávané tržby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PMZ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053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     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656" name="Text Box 378"/>
          <p:cNvSpPr txBox="1">
            <a:spLocks noChangeArrowheads="1"/>
          </p:cNvSpPr>
          <p:nvPr/>
        </p:nvSpPr>
        <p:spPr bwMode="auto">
          <a:xfrm>
            <a:off x="9851741" y="3859666"/>
            <a:ext cx="2160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Obchodník usiluje přiblížit se na počátku měsíce plánované počáteční měsíční zásobě -PMZ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464024"/>
            <a:ext cx="10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4)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CD9D38-8775-4379-8BF4-EF21B4F41D58}"/>
              </a:ext>
            </a:extLst>
          </p:cNvPr>
          <p:cNvSpPr txBox="1"/>
          <p:nvPr/>
        </p:nvSpPr>
        <p:spPr>
          <a:xfrm>
            <a:off x="491318" y="6451723"/>
            <a:ext cx="4320827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Očekávané tržby: viz snímek 22 </a:t>
            </a:r>
          </a:p>
        </p:txBody>
      </p:sp>
    </p:spTree>
    <p:extLst>
      <p:ext uri="{BB962C8B-B14F-4D97-AF65-F5344CB8AC3E}">
        <p14:creationId xmlns:p14="http://schemas.microsoft.com/office/powerpoint/2010/main" val="365998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4224337" y="138110"/>
            <a:ext cx="5135114" cy="982665"/>
          </a:xfrm>
          <a:prstGeom prst="rect">
            <a:avLst/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663300"/>
                </a:solidFill>
                <a:cs typeface="Times New Roman" panose="02020603050405020304" pitchFamily="18" charset="0"/>
              </a:rPr>
              <a:t>    </a:t>
            </a:r>
            <a:r>
              <a:rPr lang="cs-CZ" altLang="cs-CZ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Výběr sortimentu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224338" y="2205038"/>
            <a:ext cx="4987900" cy="792162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Šířka a hloubka sortimentu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24338" y="4076700"/>
            <a:ext cx="4987900" cy="8636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 jednotlivých druhů zboží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úroveň zisku</a:t>
            </a:r>
            <a:endParaRPr lang="cs-CZ" altLang="cs-CZ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224338" y="3141664"/>
            <a:ext cx="4987900" cy="6889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Sortimentní skupiny a druhy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224338" y="5949953"/>
            <a:ext cx="4987900" cy="5302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dodavatelů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224337" y="5084764"/>
            <a:ext cx="4987901" cy="7207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 etap životního cyklu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663300"/>
              </a:solidFill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224338" y="1341438"/>
            <a:ext cx="4987900" cy="4572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Cílový trh - analýza potřeb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3406164" y="765395"/>
            <a:ext cx="457200" cy="365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4" name="Rectangle 19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7" name="Rectangle 2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1524000" y="28860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1026" name="Picture 2" descr="HedvÃ¡bnÃ¡ Kravata, ProdejnÃ­ MuÅ¾, SbÃ­rku Kravat, Mat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7" y="891090"/>
            <a:ext cx="2784144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486185" y="1798638"/>
            <a:ext cx="2260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https://pixabay.com/cs/photos/hedv%C3%A1bn%C3%A1-kravata-prodejn%C3%AD-mu%C5%BE-2846862/</a:t>
            </a:r>
          </a:p>
        </p:txBody>
      </p:sp>
      <p:pic>
        <p:nvPicPr>
          <p:cNvPr id="1028" name="Picture 4" descr="Raisin Chleba, ChlÃ©b, PekÃ¡rna, UpÃ©ct, OkoralÃ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8" y="3664440"/>
            <a:ext cx="3249216" cy="1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594377" y="4074129"/>
            <a:ext cx="215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https://pixabay.com/cs/photos/raisin-chleba-chl%C3%A9b-pek%C3%A1rna-up%C3%A9ct-1805247/</a:t>
            </a:r>
          </a:p>
        </p:txBody>
      </p:sp>
    </p:spTree>
    <p:extLst>
      <p:ext uri="{BB962C8B-B14F-4D97-AF65-F5344CB8AC3E}">
        <p14:creationId xmlns:p14="http://schemas.microsoft.com/office/powerpoint/2010/main" val="125667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6096001" y="333376"/>
            <a:ext cx="1223963" cy="936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Zákazník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6672263" y="11969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5591176" y="1628776"/>
            <a:ext cx="2232025" cy="790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</a:rPr>
              <a:t>Plánovaný nákup</a:t>
            </a: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6672263" y="24923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880101" y="2852739"/>
            <a:ext cx="1584325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Na skladě</a:t>
            </a:r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7572376" y="2997200"/>
            <a:ext cx="2411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9983789" y="2997200"/>
            <a:ext cx="71437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7896226" y="2636839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34" name="Oval 14"/>
          <p:cNvSpPr>
            <a:spLocks noChangeArrowheads="1"/>
          </p:cNvSpPr>
          <p:nvPr/>
        </p:nvSpPr>
        <p:spPr bwMode="auto">
          <a:xfrm>
            <a:off x="9372600" y="5661025"/>
            <a:ext cx="1295400" cy="9080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</a:rPr>
              <a:t>nákup</a:t>
            </a: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>
            <a:off x="4367214" y="30686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4367213" y="306863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3719513" y="3644901"/>
            <a:ext cx="15113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substituce</a:t>
            </a:r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>
            <a:off x="5232400" y="37893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>
            <a:off x="6743700" y="37893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5519739" y="3357564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41" name="Line 23"/>
          <p:cNvSpPr>
            <a:spLocks noChangeShapeType="1"/>
          </p:cNvSpPr>
          <p:nvPr/>
        </p:nvSpPr>
        <p:spPr bwMode="auto">
          <a:xfrm flipH="1">
            <a:off x="2135189" y="3860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>
            <a:off x="2782888" y="33575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6240463" y="4365626"/>
            <a:ext cx="1871662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Změna značky</a:t>
            </a:r>
          </a:p>
        </p:txBody>
      </p:sp>
      <p:sp>
        <p:nvSpPr>
          <p:cNvPr id="26644" name="Line 27"/>
          <p:cNvSpPr>
            <a:spLocks noChangeShapeType="1"/>
          </p:cNvSpPr>
          <p:nvPr/>
        </p:nvSpPr>
        <p:spPr bwMode="auto">
          <a:xfrm>
            <a:off x="2135188" y="38608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5" name="Oval 28"/>
          <p:cNvSpPr>
            <a:spLocks noChangeArrowheads="1"/>
          </p:cNvSpPr>
          <p:nvPr/>
        </p:nvSpPr>
        <p:spPr bwMode="auto">
          <a:xfrm>
            <a:off x="1524000" y="5589588"/>
            <a:ext cx="1619250" cy="1008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Návštěva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u konkurence</a:t>
            </a:r>
          </a:p>
        </p:txBody>
      </p:sp>
      <p:sp>
        <p:nvSpPr>
          <p:cNvPr id="26646" name="Line 30"/>
          <p:cNvSpPr>
            <a:spLocks noChangeShapeType="1"/>
          </p:cNvSpPr>
          <p:nvPr/>
        </p:nvSpPr>
        <p:spPr bwMode="auto">
          <a:xfrm>
            <a:off x="2135189" y="49418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7" name="Line 31"/>
          <p:cNvSpPr>
            <a:spLocks noChangeShapeType="1"/>
          </p:cNvSpPr>
          <p:nvPr/>
        </p:nvSpPr>
        <p:spPr bwMode="auto">
          <a:xfrm>
            <a:off x="3935413" y="49418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8" name="Oval 32"/>
          <p:cNvSpPr>
            <a:spLocks noChangeArrowheads="1"/>
          </p:cNvSpPr>
          <p:nvPr/>
        </p:nvSpPr>
        <p:spPr bwMode="auto">
          <a:xfrm>
            <a:off x="3216276" y="5805489"/>
            <a:ext cx="1800225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Další návštěva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rgbClr val="000066"/>
                </a:solidFill>
              </a:rPr>
              <a:t>prod</a:t>
            </a:r>
            <a:r>
              <a:rPr lang="cs-CZ" altLang="cs-CZ" sz="1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6649" name="Line 33"/>
          <p:cNvSpPr>
            <a:spLocks noChangeShapeType="1"/>
          </p:cNvSpPr>
          <p:nvPr/>
        </p:nvSpPr>
        <p:spPr bwMode="auto">
          <a:xfrm>
            <a:off x="8112126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0" name="Line 34"/>
          <p:cNvSpPr>
            <a:spLocks noChangeShapeType="1"/>
          </p:cNvSpPr>
          <p:nvPr/>
        </p:nvSpPr>
        <p:spPr bwMode="auto">
          <a:xfrm>
            <a:off x="8904288" y="45085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1" name="Text Box 35"/>
          <p:cNvSpPr txBox="1">
            <a:spLocks noChangeArrowheads="1"/>
          </p:cNvSpPr>
          <p:nvPr/>
        </p:nvSpPr>
        <p:spPr bwMode="auto">
          <a:xfrm>
            <a:off x="4800600" y="256540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52" name="Line 36"/>
          <p:cNvSpPr>
            <a:spLocks noChangeShapeType="1"/>
          </p:cNvSpPr>
          <p:nvPr/>
        </p:nvSpPr>
        <p:spPr bwMode="auto">
          <a:xfrm flipH="1">
            <a:off x="5735638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3" name="Line 37"/>
          <p:cNvSpPr>
            <a:spLocks noChangeShapeType="1"/>
          </p:cNvSpPr>
          <p:nvPr/>
        </p:nvSpPr>
        <p:spPr bwMode="auto">
          <a:xfrm>
            <a:off x="5735638" y="465296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4" name="Text Box 38"/>
          <p:cNvSpPr txBox="1">
            <a:spLocks noChangeArrowheads="1"/>
          </p:cNvSpPr>
          <p:nvPr/>
        </p:nvSpPr>
        <p:spPr bwMode="auto">
          <a:xfrm>
            <a:off x="5448300" y="41497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6655" name="Oval 39"/>
          <p:cNvSpPr>
            <a:spLocks noChangeArrowheads="1"/>
          </p:cNvSpPr>
          <p:nvPr/>
        </p:nvSpPr>
        <p:spPr bwMode="auto">
          <a:xfrm>
            <a:off x="5087938" y="5734050"/>
            <a:ext cx="1655762" cy="86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Jiné provedení,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velikost</a:t>
            </a:r>
          </a:p>
        </p:txBody>
      </p:sp>
      <p:sp>
        <p:nvSpPr>
          <p:cNvPr id="26656" name="Oval 40"/>
          <p:cNvSpPr>
            <a:spLocks noChangeArrowheads="1"/>
          </p:cNvSpPr>
          <p:nvPr/>
        </p:nvSpPr>
        <p:spPr bwMode="auto">
          <a:xfrm>
            <a:off x="7391401" y="5805489"/>
            <a:ext cx="1655763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66"/>
                </a:solidFill>
              </a:rPr>
              <a:t>Jiné ceny</a:t>
            </a:r>
          </a:p>
        </p:txBody>
      </p:sp>
      <p:sp>
        <p:nvSpPr>
          <p:cNvPr id="26657" name="Rectangle 41"/>
          <p:cNvSpPr>
            <a:spLocks noChangeArrowheads="1"/>
          </p:cNvSpPr>
          <p:nvPr/>
        </p:nvSpPr>
        <p:spPr bwMode="auto">
          <a:xfrm>
            <a:off x="8256588" y="40052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/>
              <a:t>ano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436728" y="260352"/>
            <a:ext cx="457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Ztráta zákazníků </a:t>
            </a:r>
            <a:r>
              <a:rPr lang="cs-CZ" altLang="cs-CZ" sz="2800" b="1" dirty="0">
                <a:solidFill>
                  <a:srgbClr val="FF0000"/>
                </a:solidFill>
              </a:rPr>
              <a:t>- model</a:t>
            </a: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3074" name="Picture 2" descr="PokladnÃ­k, NÃ¡kup, Supermarket, Obchod, ZÃ¡kaznÃ­k, Sh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1" y="783572"/>
            <a:ext cx="2735263" cy="24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5429" y="3213463"/>
            <a:ext cx="2471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https://pixabay.com/cs/illustrations/pokladn%C3%ADk-n%C3%A1kup-supermarket-obchod-1791106/</a:t>
            </a:r>
          </a:p>
        </p:txBody>
      </p:sp>
      <p:pic>
        <p:nvPicPr>
          <p:cNvPr id="3076" name="Picture 4" descr="NÃ¡kupnÃ­, Rodina, Prodej, KreslenÃ¡ PostaviÄka, MyÅ¡len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260352"/>
            <a:ext cx="1969825" cy="21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133015" y="2720201"/>
            <a:ext cx="1860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https://pixabay.com/cs/illustrations/n%C3%A1kupn%C3%AD-rodina-prodej-2953143/</a:t>
            </a:r>
          </a:p>
        </p:txBody>
      </p:sp>
    </p:spTree>
    <p:extLst>
      <p:ext uri="{BB962C8B-B14F-4D97-AF65-F5344CB8AC3E}">
        <p14:creationId xmlns:p14="http://schemas.microsoft.com/office/powerpoint/2010/main" val="104302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04918"/>
            <a:ext cx="5736609" cy="4530725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bg1"/>
                </a:solidFill>
              </a:rPr>
              <a:t>Obchodník vyhodnocuje: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zprávy o </a:t>
            </a:r>
            <a:r>
              <a:rPr lang="cs-CZ" b="1" dirty="0">
                <a:solidFill>
                  <a:srgbClr val="FFFF66"/>
                </a:solidFill>
              </a:rPr>
              <a:t>evidenci</a:t>
            </a:r>
            <a:r>
              <a:rPr lang="cs-CZ" b="1" dirty="0">
                <a:solidFill>
                  <a:schemeClr val="bg1"/>
                </a:solidFill>
              </a:rPr>
              <a:t> prodaného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zboží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FF66"/>
                </a:solidFill>
              </a:rPr>
              <a:t>informace zaměstnanců </a:t>
            </a:r>
            <a:r>
              <a:rPr lang="cs-CZ" b="1" dirty="0">
                <a:solidFill>
                  <a:schemeClr val="bg1"/>
                </a:solidFill>
              </a:rPr>
              <a:t>prodejny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registrace </a:t>
            </a:r>
            <a:r>
              <a:rPr lang="cs-CZ" b="1" dirty="0">
                <a:solidFill>
                  <a:srgbClr val="FFFF66"/>
                </a:solidFill>
              </a:rPr>
              <a:t>přání</a:t>
            </a:r>
            <a:r>
              <a:rPr lang="cs-CZ" b="1" dirty="0">
                <a:solidFill>
                  <a:schemeClr val="bg1"/>
                </a:solidFill>
              </a:rPr>
              <a:t> zákazníků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úroveň </a:t>
            </a:r>
            <a:r>
              <a:rPr lang="cs-CZ" b="1" dirty="0">
                <a:solidFill>
                  <a:srgbClr val="FFFF66"/>
                </a:solidFill>
              </a:rPr>
              <a:t>reklamací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spotřebitelské </a:t>
            </a:r>
            <a:r>
              <a:rPr lang="cs-CZ" b="1" dirty="0">
                <a:solidFill>
                  <a:srgbClr val="FFFF66"/>
                </a:solidFill>
              </a:rPr>
              <a:t>panely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FF66"/>
                </a:solidFill>
              </a:rPr>
              <a:t>srovnávací </a:t>
            </a:r>
            <a:r>
              <a:rPr lang="cs-CZ" b="1" dirty="0">
                <a:solidFill>
                  <a:schemeClr val="bg1"/>
                </a:solidFill>
              </a:rPr>
              <a:t>nákupy u konkurence</a:t>
            </a:r>
            <a:r>
              <a:rPr lang="cs-CZ" b="1" dirty="0" smtClean="0">
                <a:solidFill>
                  <a:schemeClr val="bg1"/>
                </a:solidFill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mysteryshopping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FFFF66"/>
                </a:solidFill>
              </a:rPr>
              <a:t>výstavy</a:t>
            </a:r>
            <a:r>
              <a:rPr lang="cs-CZ" b="1" dirty="0">
                <a:solidFill>
                  <a:schemeClr val="bg1"/>
                </a:solidFill>
              </a:rPr>
              <a:t>, módní </a:t>
            </a:r>
            <a:r>
              <a:rPr lang="cs-CZ" b="1" dirty="0" smtClean="0">
                <a:solidFill>
                  <a:schemeClr val="bg1"/>
                </a:solidFill>
              </a:rPr>
              <a:t>přehlídky.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7651" name="Oval 7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606352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Analýza potřeb zákazníka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2050" name="Picture 2" descr="NÃ¡kupnÃ­ KoÅ¡Ã­k, NakupovÃ¡nÃ­, NÃ¡kup, BonbÃ³n, VozÃ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98" y="1600201"/>
            <a:ext cx="3185377" cy="33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63694" y="5728178"/>
            <a:ext cx="428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https://pixabay.com/cs/photos/n%C3%A1kupn%C3%AD-ko%C5%A1%C3%ADk-nakupov%C3%A1n%C3%AD-n%C3%A1kup-1080836/</a:t>
            </a:r>
          </a:p>
        </p:txBody>
      </p:sp>
    </p:spTree>
    <p:extLst>
      <p:ext uri="{BB962C8B-B14F-4D97-AF65-F5344CB8AC3E}">
        <p14:creationId xmlns:p14="http://schemas.microsoft.com/office/powerpoint/2010/main" val="229537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752879" y="176521"/>
            <a:ext cx="413302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21669"/>
              </p:ext>
            </p:extLst>
          </p:nvPr>
        </p:nvGraphicFramePr>
        <p:xfrm>
          <a:off x="644999" y="2174752"/>
          <a:ext cx="6985000" cy="2194232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tržbách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počtu sort. druhů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378294" y="1130520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Zboží je kategorizováno do 3 skupin dle jeho podílu na tržbách a podílu na  fyzickém množství zboží:</a:t>
            </a:r>
          </a:p>
        </p:txBody>
      </p:sp>
      <p:sp>
        <p:nvSpPr>
          <p:cNvPr id="28698" name="Text Box 85"/>
          <p:cNvSpPr txBox="1">
            <a:spLocks noChangeArrowheads="1"/>
          </p:cNvSpPr>
          <p:nvPr/>
        </p:nvSpPr>
        <p:spPr bwMode="auto">
          <a:xfrm>
            <a:off x="378294" y="4582219"/>
            <a:ext cx="8885571" cy="1943100"/>
          </a:xfrm>
          <a:prstGeom prst="rect">
            <a:avLst/>
          </a:prstGeom>
          <a:solidFill>
            <a:srgbClr val="CC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Postup zpracování analýzy: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1. Vedení evidence prodejů jednotlivých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    sortimentních druhů</a:t>
            </a:r>
            <a:r>
              <a:rPr lang="cs-CZ" altLang="cs-CZ" sz="2400">
                <a:solidFill>
                  <a:srgbClr val="000066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2. </a:t>
            </a:r>
            <a:r>
              <a:rPr lang="cs-CZ" altLang="cs-CZ" sz="2400" b="1">
                <a:solidFill>
                  <a:srgbClr val="000066"/>
                </a:solidFill>
              </a:rPr>
              <a:t>Seřazení dle příjmu, které přinesly (sestupně).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3. </a:t>
            </a:r>
            <a:r>
              <a:rPr lang="cs-CZ" altLang="cs-CZ" sz="2400" b="1">
                <a:solidFill>
                  <a:srgbClr val="000066"/>
                </a:solidFill>
              </a:rPr>
              <a:t>Rozdělení do 3 skupin ABC.</a:t>
            </a:r>
            <a:r>
              <a:rPr lang="cs-CZ" altLang="cs-CZ" sz="1400" b="1"/>
              <a:t>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771CC0-B0AF-4EF1-B2C2-F0BD229844C3}"/>
              </a:ext>
            </a:extLst>
          </p:cNvPr>
          <p:cNvSpPr txBox="1"/>
          <p:nvPr/>
        </p:nvSpPr>
        <p:spPr>
          <a:xfrm>
            <a:off x="7901127" y="2348538"/>
            <a:ext cx="403934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Analýzu ABC lze spojit s tzv. analýzou XYZ – zboží se rozdělí do tří skupin s volatilitou  prodejů v čase.</a:t>
            </a:r>
          </a:p>
          <a:p>
            <a:endParaRPr lang="cs-CZ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D968DA0-6157-4731-805B-BD54693A0701}"/>
              </a:ext>
            </a:extLst>
          </p:cNvPr>
          <p:cNvSpPr/>
          <p:nvPr/>
        </p:nvSpPr>
        <p:spPr>
          <a:xfrm>
            <a:off x="10129421" y="4687410"/>
            <a:ext cx="798991" cy="1624613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555173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Plánování a rozpočtování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12771" y="1334053"/>
            <a:ext cx="851051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Prodejna bez ohledu na svoji velikost, potřebuje plánování: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aby mohla zajistit </a:t>
            </a:r>
            <a:r>
              <a:rPr lang="cs-CZ" sz="2400" b="1" dirty="0">
                <a:solidFill>
                  <a:srgbClr val="FF0000"/>
                </a:solidFill>
              </a:rPr>
              <a:t>plynulý provoz </a:t>
            </a:r>
            <a:r>
              <a:rPr lang="cs-CZ" sz="2400" b="1" dirty="0">
                <a:solidFill>
                  <a:srgbClr val="008080"/>
                </a:solidFill>
              </a:rPr>
              <a:t>zabezpečující optimální nákupní podmínky pro své zákazníky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aby se </a:t>
            </a:r>
            <a:r>
              <a:rPr lang="cs-CZ" sz="2400" b="1" dirty="0">
                <a:solidFill>
                  <a:srgbClr val="FF0000"/>
                </a:solidFill>
              </a:rPr>
              <a:t>vyhnula ztrátám </a:t>
            </a:r>
            <a:r>
              <a:rPr lang="cs-CZ" sz="2400" b="1" dirty="0">
                <a:solidFill>
                  <a:srgbClr val="008080"/>
                </a:solidFill>
              </a:rPr>
              <a:t>a 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udržela si přiměřený </a:t>
            </a:r>
            <a:r>
              <a:rPr lang="cs-CZ" sz="2400" b="1" dirty="0">
                <a:solidFill>
                  <a:srgbClr val="FF0000"/>
                </a:solidFill>
              </a:rPr>
              <a:t>zisk</a:t>
            </a:r>
            <a:r>
              <a:rPr lang="cs-CZ" sz="2400" b="1" dirty="0">
                <a:solidFill>
                  <a:srgbClr val="008080"/>
                </a:solidFill>
              </a:rPr>
              <a:t>. 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9016" y="3571042"/>
            <a:ext cx="9397622" cy="1477328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chemeClr val="bg1"/>
                </a:solidFill>
              </a:rPr>
              <a:t>Obchodník, který nevěnuje dostatečnou pozornost plánování, se může potýkat na jedné straně s nedostatkem peněz, na straně druhé s nedostatkem zboží.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D9050B-CD29-4290-B4DB-F9AAC2FAFEE2}"/>
              </a:ext>
            </a:extLst>
          </p:cNvPr>
          <p:cNvSpPr txBox="1"/>
          <p:nvPr/>
        </p:nvSpPr>
        <p:spPr>
          <a:xfrm>
            <a:off x="963585" y="5292546"/>
            <a:ext cx="86088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Plán rozpočtu zboží se skládá z pěti kroků, </a:t>
            </a:r>
            <a:r>
              <a:rPr lang="cs-CZ" sz="2400" b="1" dirty="0">
                <a:solidFill>
                  <a:srgbClr val="FF0000"/>
                </a:solidFill>
              </a:rPr>
              <a:t>a to plánování prodeje, plánování úrovně zásob, plánování redukcí, plánování nákupů a plánování ziskových marží.</a:t>
            </a:r>
          </a:p>
        </p:txBody>
      </p:sp>
    </p:spTree>
    <p:extLst>
      <p:ext uri="{BB962C8B-B14F-4D97-AF65-F5344CB8AC3E}">
        <p14:creationId xmlns:p14="http://schemas.microsoft.com/office/powerpoint/2010/main" val="50572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644999" y="78766"/>
            <a:ext cx="679314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ABC+XYZ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58719"/>
              </p:ext>
            </p:extLst>
          </p:nvPr>
        </p:nvGraphicFramePr>
        <p:xfrm>
          <a:off x="378294" y="2920025"/>
          <a:ext cx="11348735" cy="1828472"/>
        </p:xfrm>
        <a:graphic>
          <a:graphicData uri="http://schemas.openxmlformats.org/drawingml/2006/table">
            <a:tbl>
              <a:tblPr/>
              <a:tblGrid>
                <a:gridCol w="137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 pravidelným průběhem spotřeby a s malou amplitudou výkyvů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se středními výkyvy ve spotřebě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 nepravidelnou a v čase rozkolísanou spotřebou.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458193" y="1595075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Analýza XYZ  -  zboží je kategorizováno do 3 skupin dle jeho volatility prodejů v čase  (výkyvy ve spotřebě)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69BFA3-D26A-4E1D-B11B-AFE243A5C07B}"/>
              </a:ext>
            </a:extLst>
          </p:cNvPr>
          <p:cNvSpPr txBox="1"/>
          <p:nvPr/>
        </p:nvSpPr>
        <p:spPr>
          <a:xfrm>
            <a:off x="461639" y="5388746"/>
            <a:ext cx="81620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Seznamte se s tabulkou 10.2 na s. 155, která představuje spojení metody ABC a XYZ</a:t>
            </a:r>
          </a:p>
        </p:txBody>
      </p:sp>
    </p:spTree>
    <p:extLst>
      <p:ext uri="{BB962C8B-B14F-4D97-AF65-F5344CB8AC3E}">
        <p14:creationId xmlns:p14="http://schemas.microsoft.com/office/powerpoint/2010/main" val="1879270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32593" y="189190"/>
            <a:ext cx="4562488" cy="5492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Realizace prodejních cen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91175" y="260350"/>
            <a:ext cx="2952750" cy="457200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cs typeface="Times New Roman" panose="02020603050405020304" pitchFamily="18" charset="0"/>
              </a:rPr>
              <a:t>Cíl společnosti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29470" y="1039296"/>
            <a:ext cx="6480175" cy="712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Cíl cenové tvorby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zvýšení objemů prodeje, návratnost investic …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29469" y="2016126"/>
            <a:ext cx="6480175" cy="719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Orientace cenové tvorby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koncepce prodeje, průnik, ústup z </a:t>
            </a:r>
            <a:r>
              <a:rPr lang="cs-CZ" altLang="cs-CZ" sz="2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trhu…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729469" y="2951163"/>
            <a:ext cx="6481762" cy="105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vnější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stav ekonomiky, zákonodárství, konkurence, spotřebitelé, umístění prodejny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1" y="991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524000" y="11763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/>
            </a: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727882" y="4240096"/>
            <a:ext cx="6481762" cy="715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vnitřní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náklady, vlastnosti zboží, požadovaná </a:t>
            </a:r>
            <a:r>
              <a:rPr lang="cs-CZ" altLang="cs-CZ" sz="2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image</a:t>
            </a:r>
            <a:r>
              <a:rPr lang="cs-CZ" altLang="cs-CZ" sz="1400" b="1" dirty="0" smtClean="0">
                <a:cs typeface="Times New Roman" panose="02020603050405020304" pitchFamily="18" charset="0"/>
              </a:rPr>
              <a:t> </a:t>
            </a:r>
            <a:endParaRPr lang="cs-CZ" altLang="cs-CZ" sz="1800" dirty="0"/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727882" y="5253714"/>
            <a:ext cx="6481762" cy="108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Cenová politika a metody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fixní nebo variabilní tvorba, psychologické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faktory, podpora prodeje, cenový vůdce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… (další metody ve stud. opoře)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1524001" y="2337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1524000" y="25225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/>
            </a: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1524000" y="3362326"/>
            <a:ext cx="184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/>
            </a: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800"/>
          </a:p>
        </p:txBody>
      </p:sp>
      <p:pic>
        <p:nvPicPr>
          <p:cNvPr id="29710" name="Picture 22" descr="j02957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4" y="2430463"/>
            <a:ext cx="2027237" cy="1863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4530703"/>
            <a:ext cx="20875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5" descr="j0424586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270564"/>
            <a:ext cx="18415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7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66" y="0"/>
            <a:ext cx="5658134" cy="4946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Cenová politika a metody</a:t>
            </a:r>
          </a:p>
        </p:txBody>
      </p:sp>
      <p:sp>
        <p:nvSpPr>
          <p:cNvPr id="30723" name="TextovéPole 2"/>
          <p:cNvSpPr txBox="1">
            <a:spLocks noChangeArrowheads="1"/>
          </p:cNvSpPr>
          <p:nvPr/>
        </p:nvSpPr>
        <p:spPr bwMode="auto">
          <a:xfrm>
            <a:off x="232667" y="582067"/>
            <a:ext cx="11726665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fixní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– stejná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pro všechny zákazníky, nevylučuje možnost využití určitých slev z ceny určitým skupinám zákazníků, např. zaměstnancům, důchodcům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Variabilní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využívány dealery a obchodníky se zbožím vyšší ceny. Ceny jsou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flexibilní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a jsou výsledkem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dojednání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 mezi kupujícím a prodávajícím.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psychologických cen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založena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na emocích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a nespoléhá tak na racionální důvody prodeje zboží, číslicové zakončení ceny (např. 4,99 a 5,00).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Prestižní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uplatňují firmy prezentující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vysokou kvalitu zboží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jsou určeny zákazníkům, kteří si potrpí na svoje společenské postavení a tuto vysokou kvalitu vyhledávají.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Cena za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více jednotek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je zvlášť oblíbenou formou podporující prodej, kdy prodejny prodávají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více jednotek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určitého druhu zboží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za sníženou cenu (3 za 1).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Výkupní bonifikace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76" y="108393"/>
            <a:ext cx="3743325" cy="782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Tvorba ceny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8282" y="1384901"/>
            <a:ext cx="5181600" cy="2266052"/>
          </a:xfrm>
          <a:solidFill>
            <a:srgbClr val="008080"/>
          </a:solidFill>
          <a:ln>
            <a:solidFill>
              <a:srgbClr val="CC99FF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Nákladově orientovaná cena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přirážková kalkulace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stanovení cen analýzou bodu zvratu a pomocí cílové rentability.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99908" y="1439253"/>
            <a:ext cx="5181600" cy="3186013"/>
          </a:xfrm>
          <a:solidFill>
            <a:srgbClr val="008080"/>
          </a:solidFill>
          <a:ln>
            <a:solidFill>
              <a:srgbClr val="CC99FF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Poměry na trhu - konkurence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zmenšují prostor pro rozhodování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většinou je zboží „oceněno“ konkurencí a výrobcem.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běžná cena je východiskem pro stanovení stejné ceny, vyšší či nižší (záleží i na pozici firmy na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FFFF66"/>
                </a:solidFill>
              </a:rPr>
              <a:t>Na B2B trhu </a:t>
            </a:r>
            <a:r>
              <a:rPr lang="cs-CZ" dirty="0">
                <a:solidFill>
                  <a:schemeClr val="bg1"/>
                </a:solidFill>
              </a:rPr>
              <a:t>– cena, která se předpokládá (např. u veřejných soutěží)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>
            <a:off x="3070933" y="845167"/>
            <a:ext cx="1366837" cy="144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7529776" y="773730"/>
            <a:ext cx="1152525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CB817DE5-150D-4999-BFED-66DB9B666E0E}"/>
              </a:ext>
            </a:extLst>
          </p:cNvPr>
          <p:cNvSpPr/>
          <p:nvPr/>
        </p:nvSpPr>
        <p:spPr>
          <a:xfrm flipH="1">
            <a:off x="6096001" y="1232693"/>
            <a:ext cx="118368" cy="2939812"/>
          </a:xfrm>
          <a:prstGeom prst="downArrow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FA59F7-7FB3-49B5-8220-31648FFCE2FA}"/>
              </a:ext>
            </a:extLst>
          </p:cNvPr>
          <p:cNvSpPr txBox="1"/>
          <p:nvPr/>
        </p:nvSpPr>
        <p:spPr>
          <a:xfrm>
            <a:off x="1489076" y="4317430"/>
            <a:ext cx="5181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Stanovení cen dle kupujícího, dle jeho vnímání hodnoty</a:t>
            </a:r>
          </a:p>
          <a:p>
            <a:pPr algn="ctr"/>
            <a:r>
              <a:rPr lang="cs-CZ" sz="2000" b="1" dirty="0"/>
              <a:t>Zjišťuje se dle přínosů hodnoty pro zákazníka a nákladů na zakoupení zboží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85779-5FB5-41F5-AB3A-C7C49EEFE022}"/>
              </a:ext>
            </a:extLst>
          </p:cNvPr>
          <p:cNvSpPr txBox="1"/>
          <p:nvPr/>
        </p:nvSpPr>
        <p:spPr>
          <a:xfrm>
            <a:off x="763998" y="6012833"/>
            <a:ext cx="10031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 tvorby může vstupovat také legislativa !!! Zákon č. 526/1990 Sb., nekalé praktiky hospodářské soutěže, cenové </a:t>
            </a:r>
            <a:r>
              <a:rPr lang="cs-CZ">
                <a:solidFill>
                  <a:srgbClr val="FF0000"/>
                </a:solidFill>
              </a:rPr>
              <a:t>kartely</a:t>
            </a:r>
            <a:r>
              <a:rPr lang="cs-CZ" smtClean="0">
                <a:solidFill>
                  <a:srgbClr val="FF0000"/>
                </a:solidFill>
              </a:rPr>
              <a:t>…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40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228531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036" y="2111376"/>
            <a:ext cx="88890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dirty="0"/>
              <a:t>►</a:t>
            </a:r>
            <a:r>
              <a:rPr lang="cs-CZ" altLang="cs-CZ" b="1" dirty="0">
                <a:solidFill>
                  <a:srgbClr val="008080"/>
                </a:solidFill>
              </a:rPr>
              <a:t> rozpočet, plán prodeje, plán zásob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►3 základní podmínky úspěšného podnikání- </a:t>
            </a: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obrat, nákupní cena a obchodní přirážka (marže)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 plánování zásob- za jistoty i nejistoty </a:t>
            </a:r>
            <a:r>
              <a:rPr lang="cs-CZ" altLang="cs-CZ" b="1">
                <a:solidFill>
                  <a:srgbClr val="008080"/>
                </a:solidFill>
              </a:rPr>
              <a:t>(metoda </a:t>
            </a:r>
            <a:r>
              <a:rPr lang="cs-CZ" altLang="cs-CZ" b="1" dirty="0">
                <a:solidFill>
                  <a:srgbClr val="008080"/>
                </a:solidFill>
              </a:rPr>
              <a:t>základní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zásoby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►výběr sortimentu- kritéria výběru, ztráta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zákazníků, analýza potřeb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 analýza ABC a XYZ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►prodejní ceny, cíle organizace, faktory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tvorby ceny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86580"/>
            <a:ext cx="8229600" cy="431800"/>
          </a:xfrm>
          <a:solidFill>
            <a:srgbClr val="008080"/>
          </a:solidFill>
          <a:ln w="3810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bg2"/>
                </a:solidFill>
              </a:rPr>
              <a:t>Základní struktura rozpočtu</a:t>
            </a:r>
            <a:r>
              <a:rPr lang="cs-CZ" altLang="cs-CZ" sz="3600" b="1" dirty="0"/>
              <a:t> </a:t>
            </a:r>
            <a:r>
              <a:rPr lang="cs-CZ" altLang="cs-CZ" sz="3600" b="1" dirty="0">
                <a:solidFill>
                  <a:schemeClr val="bg2"/>
                </a:solidFill>
              </a:rPr>
              <a:t>MOJ</a:t>
            </a:r>
          </a:p>
        </p:txBody>
      </p:sp>
      <p:graphicFrame>
        <p:nvGraphicFramePr>
          <p:cNvPr id="29888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00544"/>
              </p:ext>
            </p:extLst>
          </p:nvPr>
        </p:nvGraphicFramePr>
        <p:xfrm>
          <a:off x="2063750" y="981076"/>
          <a:ext cx="8064500" cy="4786023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Výdaje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Tržby za zboží a služby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prodeje)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 zboží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zásob)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Provozní náklady: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personální náklady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nájem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propagace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ztráty z prodeje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odpisy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daně, úroky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poštovné, telefon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pojištění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otop, elektrická energie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167" name="Text Box 183"/>
          <p:cNvSpPr txBox="1">
            <a:spLocks noChangeArrowheads="1"/>
          </p:cNvSpPr>
          <p:nvPr/>
        </p:nvSpPr>
        <p:spPr bwMode="auto">
          <a:xfrm>
            <a:off x="3874294" y="5938768"/>
            <a:ext cx="4608512" cy="919232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</a:rPr>
              <a:t>Příjmy – výdaje = výsledek hospodaření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599219" y="1628776"/>
            <a:ext cx="891327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Úspěch obchodního podnikání je vyjádřen třemi ekonomickými kategoriemi: </a:t>
            </a:r>
            <a:endParaRPr lang="cs-CZ" altLang="cs-CZ" b="1" dirty="0">
              <a:solidFill>
                <a:srgbClr val="00808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obratem, nákupní cenou a obchodní přirážkou.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latin typeface="+mn-lt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latin typeface="Tahoma" panose="020B0604030504040204" pitchFamily="34" charset="0"/>
              </a:rPr>
              <a:t/>
            </a: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9219" y="311755"/>
            <a:ext cx="854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Čím je dán úspěch obchodního podnikání?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219" y="4488379"/>
            <a:ext cx="888597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Podívejme se nyní, jak můžeme tyto kategorie ovlivnit.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94579" y="5513696"/>
            <a:ext cx="736979" cy="696035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3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461900" y="6117065"/>
            <a:ext cx="274638" cy="457200"/>
          </a:xfrm>
          <a:prstGeom prst="downArrow">
            <a:avLst>
              <a:gd name="adj1" fmla="val 50000"/>
              <a:gd name="adj2" fmla="val 4161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61900" y="505917"/>
            <a:ext cx="5400675" cy="36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Struktura obratu tržeb a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092371" y="6163102"/>
            <a:ext cx="6337300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provozní náklady + zisk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39892" y="5189021"/>
            <a:ext cx="6480175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 prodejní cena -  nákupní cena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461900" y="5314952"/>
            <a:ext cx="365125" cy="2746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latin typeface="Tahoma" panose="020B0604030504040204" pitchFamily="34" charset="0"/>
              </a:rPr>
              <a:t/>
            </a: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graphicFrame>
        <p:nvGraphicFramePr>
          <p:cNvPr id="3079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82710"/>
              </p:ext>
            </p:extLst>
          </p:nvPr>
        </p:nvGraphicFramePr>
        <p:xfrm>
          <a:off x="554983" y="2036764"/>
          <a:ext cx="7489890" cy="2651760"/>
        </p:xfrm>
        <a:graphic>
          <a:graphicData uri="http://schemas.openxmlformats.org/drawingml/2006/table">
            <a:tbl>
              <a:tblPr/>
              <a:tblGrid>
                <a:gridCol w="378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 (NC)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Obchodní přirážka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(OP)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Provozní náklady + zisk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Nákupních cen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+ 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Provozních nákladů a zisku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prodejních cen (PC)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6" name="Text Box 92"/>
          <p:cNvSpPr txBox="1">
            <a:spLocks noChangeArrowheads="1"/>
          </p:cNvSpPr>
          <p:nvPr/>
        </p:nvSpPr>
        <p:spPr bwMode="auto">
          <a:xfrm>
            <a:off x="599219" y="1240257"/>
            <a:ext cx="5327650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2"/>
                </a:solidFill>
                <a:latin typeface="+mn-lt"/>
              </a:rPr>
              <a:t>Prodejní cena (PC)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49259" y="1957557"/>
            <a:ext cx="320722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OP (%) </a:t>
            </a:r>
            <a:r>
              <a:rPr lang="cs-CZ" sz="2400" b="1" dirty="0">
                <a:solidFill>
                  <a:srgbClr val="008080"/>
                </a:solidFill>
              </a:rPr>
              <a:t>- počítá se z nákupní ceny (zdola)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M- marže</a:t>
            </a:r>
            <a:r>
              <a:rPr lang="cs-CZ" sz="2400" b="1" dirty="0">
                <a:solidFill>
                  <a:srgbClr val="008080"/>
                </a:solidFill>
              </a:rPr>
              <a:t> (%) – počítá se z prodejní ceny (shora)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04395" y="5314952"/>
            <a:ext cx="2435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http://www.eaukcebenefico.cz/sleva-marze-obchodni-prirazka/</a:t>
            </a:r>
          </a:p>
        </p:txBody>
      </p:sp>
    </p:spTree>
    <p:extLst>
      <p:ext uri="{BB962C8B-B14F-4D97-AF65-F5344CB8AC3E}">
        <p14:creationId xmlns:p14="http://schemas.microsoft.com/office/powerpoint/2010/main" val="10952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72" y="352474"/>
            <a:ext cx="8865359" cy="713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přirážka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11" y="726955"/>
            <a:ext cx="7224721" cy="36004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008080"/>
                </a:solidFill>
              </a:rPr>
              <a:t>Obchodní přirážka kryje provozní náklady a přináší zisk pro obchodníka, připočítává se k NC (skladová cena)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Obchodní přirážka </a:t>
            </a:r>
            <a:r>
              <a:rPr lang="cs-CZ" sz="2400" dirty="0">
                <a:solidFill>
                  <a:srgbClr val="FF0000"/>
                </a:solidFill>
              </a:rPr>
              <a:t>= (prodejní cena – skladová cena) / skladová cena x 100 </a:t>
            </a:r>
          </a:p>
          <a:p>
            <a:pPr>
              <a:defRPr/>
            </a:pPr>
            <a:r>
              <a:rPr lang="cs-CZ" sz="2400" dirty="0">
                <a:solidFill>
                  <a:srgbClr val="008080"/>
                </a:solidFill>
              </a:rPr>
              <a:t>Pokud chceme vypočítat, jaká má být přirážka, aby bylo dosaženo určitého % marže, použijeme následující vzorec: 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Obchodní přirážka </a:t>
            </a:r>
            <a:r>
              <a:rPr lang="cs-CZ" sz="2400" dirty="0">
                <a:solidFill>
                  <a:srgbClr val="008080"/>
                </a:solidFill>
              </a:rPr>
              <a:t>= Marže x 100 / (100 – Marže) 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33" y="1877071"/>
            <a:ext cx="4312693" cy="36004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365673" y="5668481"/>
            <a:ext cx="2544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http://missouribeginningfarming.blogspot.com/2011_02_01_archive.html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D7120E-3EBB-4AE7-8DD5-A1C1812789ED}"/>
              </a:ext>
            </a:extLst>
          </p:cNvPr>
          <p:cNvSpPr txBox="1"/>
          <p:nvPr/>
        </p:nvSpPr>
        <p:spPr>
          <a:xfrm>
            <a:off x="434910" y="4911282"/>
            <a:ext cx="764690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80"/>
                </a:solidFill>
              </a:rPr>
              <a:t>Marže se počítá shora (z prodejní ceny), čili z ceny utržené za zboží.</a:t>
            </a:r>
          </a:p>
          <a:p>
            <a:endParaRPr lang="cs-CZ" sz="20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Marže</a:t>
            </a:r>
            <a:r>
              <a:rPr lang="cs-CZ" sz="2400" dirty="0">
                <a:solidFill>
                  <a:srgbClr val="FF0000"/>
                </a:solidFill>
              </a:rPr>
              <a:t> = </a:t>
            </a:r>
            <a:r>
              <a:rPr lang="cs-CZ" sz="2400" b="1" dirty="0">
                <a:solidFill>
                  <a:srgbClr val="FF0000"/>
                </a:solidFill>
              </a:rPr>
              <a:t>(prodejní cena – skladová cena) / prodejní cena x 100 </a:t>
            </a:r>
          </a:p>
          <a:p>
            <a:endParaRPr lang="cs-CZ" sz="2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7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2"/>
          <p:cNvSpPr>
            <a:spLocks noChangeShapeType="1"/>
          </p:cNvSpPr>
          <p:nvPr/>
        </p:nvSpPr>
        <p:spPr bwMode="auto">
          <a:xfrm flipH="1">
            <a:off x="3317532" y="1576258"/>
            <a:ext cx="1371600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7480182" y="1569587"/>
            <a:ext cx="1189038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809407" y="2663329"/>
            <a:ext cx="21939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435507" y="2794001"/>
            <a:ext cx="2103438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008080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2906370" y="3266561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8212588" y="3405645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861133" y="3869593"/>
            <a:ext cx="4234649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spotřebitelská poptávka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sortiment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cena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forma prodeje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technická </a:t>
            </a:r>
            <a:r>
              <a:rPr lang="cs-CZ" alt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vybavenost</a:t>
            </a:r>
            <a:endParaRPr lang="cs-CZ" altLang="cs-CZ" sz="24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6989661" y="4271744"/>
            <a:ext cx="4631209" cy="1427722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management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obchodně-provozní pracovníci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67202" y="414339"/>
            <a:ext cx="7412273" cy="65637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obratu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1524000" y="2349501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latin typeface="Tahoma" panose="020B0604030504040204" pitchFamily="34" charset="0"/>
              </a:rPr>
              <a:t/>
            </a: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1524000" y="3159126"/>
            <a:ext cx="195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cs typeface="Times New Roman" panose="02020603050405020304" pitchFamily="18" charset="0"/>
              </a:rPr>
              <a:t>                                    </a:t>
            </a: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10367110" y="2522260"/>
            <a:ext cx="1511300" cy="1223962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20750" y="4075966"/>
            <a:ext cx="2663825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Rabatové systémy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92733" y="3178175"/>
            <a:ext cx="5400675" cy="3604365"/>
          </a:xfrm>
          <a:prstGeom prst="rect">
            <a:avLst/>
          </a:prstGeom>
          <a:solidFill>
            <a:srgbClr val="008080"/>
          </a:solidFill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Množstevní rabaty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Funkční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Časově podmíněné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Sezónní rabaty…..(mimosezónní)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Věrnostní rabaty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219422" y="2706719"/>
            <a:ext cx="5492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524001" y="1957389"/>
            <a:ext cx="227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/>
            </a: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>
                <a:cs typeface="Times New Roman" panose="02020603050405020304" pitchFamily="18" charset="0"/>
              </a:rPr>
              <a:t> </a:t>
            </a: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432683" y="1087984"/>
            <a:ext cx="6320776" cy="682411"/>
          </a:xfrm>
          <a:prstGeom prst="rect">
            <a:avLst/>
          </a:prstGeom>
          <a:solidFill>
            <a:srgbClr val="008080"/>
          </a:solidFill>
          <a:ln w="38100">
            <a:solidFill>
              <a:srgbClr val="9966FF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nákupní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3829442" y="1820061"/>
            <a:ext cx="53292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Výrobní cena, náklady na distribuci zboží a množství odebraného zboží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35924" y="491319"/>
            <a:ext cx="52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Nákupní cena</a:t>
            </a:r>
          </a:p>
        </p:txBody>
      </p:sp>
    </p:spTree>
    <p:extLst>
      <p:ext uri="{BB962C8B-B14F-4D97-AF65-F5344CB8AC3E}">
        <p14:creationId xmlns:p14="http://schemas.microsoft.com/office/powerpoint/2010/main" val="845891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2618</Words>
  <Application>Microsoft Office PowerPoint</Application>
  <PresentationFormat>Širokoúhlá obrazovka</PresentationFormat>
  <Paragraphs>498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Plánování a rozpočtování prodeje</vt:lpstr>
      <vt:lpstr>Základní struktura rozpočtu MOJ</vt:lpstr>
      <vt:lpstr>Prezentace aplikace PowerPoint</vt:lpstr>
      <vt:lpstr>Prezentace aplikace PowerPoint</vt:lpstr>
      <vt:lpstr>Obchodní přirážka </vt:lpstr>
      <vt:lpstr>Prezentace aplikace PowerPoint</vt:lpstr>
      <vt:lpstr>Prezentace aplikace PowerPoint</vt:lpstr>
      <vt:lpstr>Obchodní přirážka a krytí nákladů </vt:lpstr>
      <vt:lpstr>Prezentace aplikace PowerPoint</vt:lpstr>
      <vt:lpstr>Plán prodeje pro novou prodejnu </vt:lpstr>
      <vt:lpstr>Prezentace aplikace PowerPoint</vt:lpstr>
      <vt:lpstr>Prezentace aplikace PowerPoint</vt:lpstr>
      <vt:lpstr>Plán prodeje u zavedené jednotky </vt:lpstr>
      <vt:lpstr> Řízení a plánování a zásob </vt:lpstr>
      <vt:lpstr>Prezentace aplikace PowerPoint</vt:lpstr>
      <vt:lpstr>Prezentace aplikace PowerPoint</vt:lpstr>
      <vt:lpstr>Modely plánování zásob </vt:lpstr>
      <vt:lpstr> Model zásoby za nejistoty - Metoda základní (minimální) zásoby </vt:lpstr>
      <vt:lpstr>Modelová úloha: </vt:lpstr>
      <vt:lpstr>Prezentace aplikace PowerPoint</vt:lpstr>
      <vt:lpstr>Aplikace metody základní zásoby: </vt:lpstr>
      <vt:lpstr>Prezentace aplikace PowerPoint</vt:lpstr>
      <vt:lpstr>Prezentace aplikace PowerPoint</vt:lpstr>
      <vt:lpstr>Prezentace aplikace PowerPoint</vt:lpstr>
      <vt:lpstr>Prezentace aplikace PowerPoint</vt:lpstr>
      <vt:lpstr>Analýza potřeb zákazníka</vt:lpstr>
      <vt:lpstr>Prezentace aplikace PowerPoint</vt:lpstr>
      <vt:lpstr>Prezentace aplikace PowerPoint</vt:lpstr>
      <vt:lpstr>Prezentace aplikace PowerPoint</vt:lpstr>
      <vt:lpstr>Cenová politika a metody</vt:lpstr>
      <vt:lpstr>Tvorba ceny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186</cp:revision>
  <dcterms:created xsi:type="dcterms:W3CDTF">2016-11-25T20:36:16Z</dcterms:created>
  <dcterms:modified xsi:type="dcterms:W3CDTF">2021-12-02T07:23:29Z</dcterms:modified>
</cp:coreProperties>
</file>