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07" r:id="rId4"/>
    <p:sldId id="290" r:id="rId5"/>
    <p:sldId id="292" r:id="rId6"/>
    <p:sldId id="293" r:id="rId7"/>
    <p:sldId id="308" r:id="rId8"/>
    <p:sldId id="309" r:id="rId9"/>
    <p:sldId id="323" r:id="rId10"/>
    <p:sldId id="325" r:id="rId11"/>
    <p:sldId id="316" r:id="rId12"/>
    <p:sldId id="311" r:id="rId13"/>
    <p:sldId id="314" r:id="rId14"/>
    <p:sldId id="310" r:id="rId15"/>
    <p:sldId id="329" r:id="rId16"/>
    <p:sldId id="326" r:id="rId17"/>
    <p:sldId id="327" r:id="rId18"/>
    <p:sldId id="321" r:id="rId19"/>
    <p:sldId id="306" r:id="rId20"/>
    <p:sldId id="294" r:id="rId21"/>
    <p:sldId id="295" r:id="rId22"/>
    <p:sldId id="296" r:id="rId23"/>
    <p:sldId id="297" r:id="rId24"/>
    <p:sldId id="305" r:id="rId25"/>
    <p:sldId id="298" r:id="rId26"/>
    <p:sldId id="304" r:id="rId27"/>
    <p:sldId id="328" r:id="rId28"/>
    <p:sldId id="320" r:id="rId29"/>
    <p:sldId id="299" r:id="rId30"/>
    <p:sldId id="312" r:id="rId31"/>
    <p:sldId id="300" r:id="rId32"/>
    <p:sldId id="318" r:id="rId33"/>
    <p:sldId id="313" r:id="rId34"/>
    <p:sldId id="303" r:id="rId35"/>
    <p:sldId id="322" r:id="rId36"/>
    <p:sldId id="28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479B-8A43-4376-B812-3A6D1DEC111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211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v.cz/veletrhy-brno/spolecnost/histor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15.cz/magazin/v-roce-1920-zacaly-liberecke-veletrhy-fenomen-lvt-ma-90-let-84553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.wikipedia.org/wiki/S%C3%BAbor:Prvn%C3%AD_%C4%8Ceskoslovensk%C3%A1_republika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andenapoli.it/lidl-apre-via-nazionale-delle-puglie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Stručný vývoj čs.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51564" y="2476968"/>
            <a:ext cx="4126750" cy="248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historických souvislostí vývoje obchodu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</a:rPr>
              <a:t>Jak vypadala maloobchodní síť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4673" y="5103782"/>
            <a:ext cx="1040057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řetězcové krámy  - </a:t>
            </a:r>
            <a:r>
              <a:rPr lang="cs-CZ" sz="2400" b="1" dirty="0">
                <a:solidFill>
                  <a:srgbClr val="008080"/>
                </a:solidFill>
              </a:rPr>
              <a:t>specializace zboží  (např. potraviny, obuv, oblečení, drogerii…), vlastnictví i řízení centralizované (obchodní společnosti), prodej decentralizován a rozmístěn po celé republice, ekonomickou výhodou centralizovaný nákup pro celou síť.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36545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BB5B85-7876-45EB-A45B-FDEB96041431}"/>
              </a:ext>
            </a:extLst>
          </p:cNvPr>
          <p:cNvSpPr txBox="1"/>
          <p:nvPr/>
        </p:nvSpPr>
        <p:spPr>
          <a:xfrm>
            <a:off x="354673" y="2534956"/>
            <a:ext cx="10289771" cy="1200329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jednotkové krámy (prodejny) </a:t>
            </a:r>
            <a:r>
              <a:rPr lang="cs-CZ" sz="2400" b="1" dirty="0">
                <a:solidFill>
                  <a:srgbClr val="008080"/>
                </a:solidFill>
              </a:rPr>
              <a:t>– základ distribuce zboží, malé až středně velké prodejny bez členění na oddělení a specializace, vlastnictví jednotlivce či spoluvlastníků rodiny.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620F1-FCA5-4BBF-B2ED-9BAB71775F8B}"/>
              </a:ext>
            </a:extLst>
          </p:cNvPr>
          <p:cNvSpPr txBox="1"/>
          <p:nvPr/>
        </p:nvSpPr>
        <p:spPr>
          <a:xfrm>
            <a:off x="354673" y="3908248"/>
            <a:ext cx="10400571" cy="830997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obchodní domy </a:t>
            </a:r>
            <a:r>
              <a:rPr lang="cs-CZ" sz="2400" b="1" dirty="0">
                <a:solidFill>
                  <a:srgbClr val="008080"/>
                </a:solidFill>
              </a:rPr>
              <a:t>– měly i přes 100 oddělení, dobrovolná kooperace, časté útoky ze strany majitelů menších prodejen.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A262C9-EAD2-4E98-8BB8-5C88E63753BC}"/>
              </a:ext>
            </a:extLst>
          </p:cNvPr>
          <p:cNvSpPr txBox="1"/>
          <p:nvPr/>
        </p:nvSpPr>
        <p:spPr>
          <a:xfrm>
            <a:off x="3094182" y="1402080"/>
            <a:ext cx="34821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Typ prodejen</a:t>
            </a:r>
          </a:p>
        </p:txBody>
      </p:sp>
    </p:spTree>
    <p:extLst>
      <p:ext uri="{BB962C8B-B14F-4D97-AF65-F5344CB8AC3E}">
        <p14:creationId xmlns:p14="http://schemas.microsoft.com/office/powerpoint/2010/main" val="288201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546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Obchodní domy za první republiky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480780"/>
            <a:ext cx="4776716" cy="404656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5908378"/>
            <a:ext cx="4961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https://www.vila-stiassni.cz/cs/akce/39809-obchodni-domy-prvni-republiky-prednaska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1402079"/>
            <a:ext cx="3930556" cy="390689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81934" y="5839037"/>
            <a:ext cx="452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https://stavbaweb.dumabyt.cz/prvorepublikove-obchodni-domy-19730/clanek.html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181230" y="2606722"/>
            <a:ext cx="1624083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Některé fungují dodnes</a:t>
            </a:r>
          </a:p>
        </p:txBody>
      </p:sp>
    </p:spTree>
    <p:extLst>
      <p:ext uri="{BB962C8B-B14F-4D97-AF65-F5344CB8AC3E}">
        <p14:creationId xmlns:p14="http://schemas.microsoft.com/office/powerpoint/2010/main" val="19815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780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329690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Výstavní trhy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praxe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5986" y="1130391"/>
            <a:ext cx="10255973" cy="307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Brněnské výstavní trhy</a:t>
            </a:r>
            <a:r>
              <a:rPr lang="cs-CZ" sz="3200" b="1" dirty="0"/>
              <a:t> </a:t>
            </a:r>
            <a:r>
              <a:rPr lang="cs-CZ" sz="2800" b="1" dirty="0"/>
              <a:t>-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– </a:t>
            </a:r>
            <a:r>
              <a:rPr lang="cs-CZ" sz="3200" dirty="0">
                <a:solidFill>
                  <a:srgbClr val="008080"/>
                </a:solidFill>
              </a:rPr>
              <a:t>1928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Od roku 2001 - </a:t>
            </a:r>
            <a:r>
              <a:rPr lang="cs-CZ" sz="3200" dirty="0">
                <a:solidFill>
                  <a:srgbClr val="008080"/>
                </a:solidFill>
              </a:rPr>
              <a:t>Veletrhy Brno, a.s. (od strojírenství po výstavy psů až po vánoční trhy)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Vlastník – </a:t>
            </a:r>
            <a:r>
              <a:rPr lang="cs-CZ" sz="3200" dirty="0">
                <a:solidFill>
                  <a:srgbClr val="008080"/>
                </a:solidFill>
              </a:rPr>
              <a:t>Město Brno (95% akcií), strategický partner společnost </a:t>
            </a:r>
            <a:r>
              <a:rPr lang="cs-CZ" sz="3200" dirty="0" err="1">
                <a:solidFill>
                  <a:srgbClr val="008080"/>
                </a:solidFill>
              </a:rPr>
              <a:t>Messe</a:t>
            </a:r>
            <a:r>
              <a:rPr lang="cs-CZ" sz="3200" dirty="0">
                <a:solidFill>
                  <a:srgbClr val="008080"/>
                </a:solidFill>
              </a:rPr>
              <a:t> Düsseldorf.</a:t>
            </a:r>
          </a:p>
          <a:p>
            <a:pPr>
              <a:defRPr/>
            </a:pP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33313" y="483278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497885" y="3312572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008080"/>
                </a:solidFill>
                <a:hlinkClick r:id="rId3"/>
              </a:rPr>
              <a:t>https://www.bvv.cz/veletrhy-brno/spolecnost/historie/</a:t>
            </a:r>
            <a:endParaRPr lang="cs-CZ" sz="1000" dirty="0">
              <a:solidFill>
                <a:srgbClr val="008080"/>
              </a:solidFill>
            </a:endParaRPr>
          </a:p>
          <a:p>
            <a:r>
              <a:rPr lang="cs-CZ" sz="1000" dirty="0">
                <a:solidFill>
                  <a:srgbClr val="008080"/>
                </a:solidFill>
              </a:rPr>
              <a:t>https://www.bvv.cz/virtualni-vystaviste/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60692"/>
            <a:ext cx="3442658" cy="23580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4160692"/>
            <a:ext cx="3411940" cy="235804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2" y="4153539"/>
            <a:ext cx="2373428" cy="23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24239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Výstavní trhy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praxe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8388" y="1188215"/>
            <a:ext cx="10255973" cy="29177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Liberecké výstavní trhy –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– </a:t>
            </a:r>
            <a:r>
              <a:rPr lang="cs-CZ" sz="3200" dirty="0">
                <a:solidFill>
                  <a:srgbClr val="008080"/>
                </a:solidFill>
              </a:rPr>
              <a:t>1920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>
                <a:solidFill>
                  <a:srgbClr val="008080"/>
                </a:solidFill>
              </a:rPr>
              <a:t>Prezentace textilních výrobků, módní přehlídky, doprovodné programy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Zánik – v roce 2010</a:t>
            </a:r>
          </a:p>
          <a:p>
            <a:pPr>
              <a:defRPr/>
            </a:pPr>
            <a:r>
              <a:rPr lang="cs-CZ" altLang="cs-CZ" sz="1000" dirty="0">
                <a:solidFill>
                  <a:srgbClr val="008080"/>
                </a:solidFill>
                <a:hlinkClick r:id="rId2"/>
              </a:rPr>
              <a:t>https://www.e15.cz/magazin/v-roce-1920-zacaly-liberecke-veletrhy-fenomen-lvt-ma-90-let-845534</a:t>
            </a:r>
            <a:endParaRPr lang="cs-CZ" altLang="cs-CZ" sz="10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1000" dirty="0">
                <a:solidFill>
                  <a:srgbClr val="008080"/>
                </a:solidFill>
              </a:rPr>
              <a:t>https://www.obrazky.cz/?q=libereck%C3%A9%20v%C3%BDstavn%C3%AD%20trhy&amp;fulltext&amp;mm=2#utm_content=obrazky&amp;utm_term=libereck%C3%A9%20v%C3%BDstavn%C3%AD%20trhy&amp;utm_medium=hint&amp;utm_source=search.seznam.cz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2050" name="Picture 2" descr="Klikněte pro zvětš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97" y="4577525"/>
            <a:ext cx="4064388" cy="2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38" y="4744925"/>
            <a:ext cx="4004623" cy="20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981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Časové a prostorové dimenze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56063" y="1853949"/>
            <a:ext cx="5057633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Maloobchod -</a:t>
            </a:r>
            <a:r>
              <a:rPr lang="cs-CZ" sz="3200" dirty="0">
                <a:solidFill>
                  <a:srgbClr val="008080"/>
                </a:solidFill>
              </a:rPr>
              <a:t>nerovnoměrnost vývoje</a:t>
            </a:r>
            <a:r>
              <a:rPr lang="cs-CZ" sz="2800" dirty="0">
                <a:solidFill>
                  <a:srgbClr val="008080"/>
                </a:solidFill>
              </a:rPr>
              <a:t>:</a:t>
            </a:r>
          </a:p>
          <a:p>
            <a:pPr>
              <a:defRPr/>
            </a:pPr>
            <a:endParaRPr lang="cs-CZ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Mezníky časové:</a:t>
            </a:r>
            <a:r>
              <a:rPr lang="cs-CZ" sz="2800" b="1" dirty="0"/>
              <a:t>           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Druhá polovina 20. let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První polovina 30. let              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Druhá polovina 30. let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788024" y="3949449"/>
            <a:ext cx="2873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778492" y="4986835"/>
            <a:ext cx="2873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805676" y="4467348"/>
            <a:ext cx="287338" cy="217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492147" y="1853949"/>
            <a:ext cx="3480179" cy="3711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Prostorové diference: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Nejvyšší úroveň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Praha,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Liberecko jablonecká oblast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Brněnsko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Nejnižší úroveň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  Ostravská prům. oblast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694542" y="2223271"/>
            <a:ext cx="2367873" cy="2592388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Vývoj v čase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 prostoru</a:t>
            </a:r>
          </a:p>
        </p:txBody>
      </p:sp>
    </p:spTree>
    <p:extLst>
      <p:ext uri="{BB962C8B-B14F-4D97-AF65-F5344CB8AC3E}">
        <p14:creationId xmlns:p14="http://schemas.microsoft.com/office/powerpoint/2010/main" val="7909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330430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180215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Regionální rozdíly obchodní sítě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33313" y="235280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82760B6-67F2-4134-BC8D-5FA87B62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78808"/>
              </p:ext>
            </p:extLst>
          </p:nvPr>
        </p:nvGraphicFramePr>
        <p:xfrm>
          <a:off x="393446" y="716568"/>
          <a:ext cx="8789158" cy="607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243">
                  <a:extLst>
                    <a:ext uri="{9D8B030D-6E8A-4147-A177-3AD203B41FA5}">
                      <a16:colId xmlns:a16="http://schemas.microsoft.com/office/drawing/2014/main" val="995719224"/>
                    </a:ext>
                  </a:extLst>
                </a:gridCol>
                <a:gridCol w="3488106">
                  <a:extLst>
                    <a:ext uri="{9D8B030D-6E8A-4147-A177-3AD203B41FA5}">
                      <a16:colId xmlns:a16="http://schemas.microsoft.com/office/drawing/2014/main" val="2087199936"/>
                    </a:ext>
                  </a:extLst>
                </a:gridCol>
                <a:gridCol w="3800809">
                  <a:extLst>
                    <a:ext uri="{9D8B030D-6E8A-4147-A177-3AD203B41FA5}">
                      <a16:colId xmlns:a16="http://schemas.microsoft.com/office/drawing/2014/main" val="4073725648"/>
                    </a:ext>
                  </a:extLst>
                </a:gridCol>
              </a:tblGrid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Pořadí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Země/Oblast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Obslužný standard – počet obyv./1 pracovník v obchodě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71496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České země (1930)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31,5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7759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Praha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17,09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3257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Liberecko-jablonecká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7992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Brněnská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22,6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1986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Severočeská hnědouhelná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25,8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1579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5.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Severočeská textilně sklářská oblast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28,7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24745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Západočeská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25,8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4842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Plzeňská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27,8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7154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Textilní oblast severovýchodních Čech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35,5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68759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Ostravská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37,0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9391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37F31AF-43DE-481D-86CB-631C66F6F398}"/>
              </a:ext>
            </a:extLst>
          </p:cNvPr>
          <p:cNvSpPr txBox="1"/>
          <p:nvPr/>
        </p:nvSpPr>
        <p:spPr>
          <a:xfrm>
            <a:off x="9473885" y="2900050"/>
            <a:ext cx="232466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Srovnání: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Rakousko 28,6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Německo 25,5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7BC1F35-1A0D-442A-84C7-A2B2D4C9CF07}"/>
              </a:ext>
            </a:extLst>
          </p:cNvPr>
          <p:cNvCxnSpPr/>
          <p:nvPr/>
        </p:nvCxnSpPr>
        <p:spPr>
          <a:xfrm>
            <a:off x="8175009" y="1705143"/>
            <a:ext cx="2115403" cy="669567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8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51198" y="439162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</a:t>
            </a:r>
            <a:r>
              <a:rPr lang="cs-CZ" sz="3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Nehera</a:t>
            </a: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Prostějovský Baťa 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případová studie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36746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A9D69C-2AA9-421E-96F0-F877A909D96E}"/>
              </a:ext>
            </a:extLst>
          </p:cNvPr>
          <p:cNvSpPr txBox="1"/>
          <p:nvPr/>
        </p:nvSpPr>
        <p:spPr>
          <a:xfrm>
            <a:off x="463611" y="1307573"/>
            <a:ext cx="11573301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Prostějov se stal </a:t>
            </a:r>
            <a:r>
              <a:rPr lang="cs-CZ" sz="2400" b="1" dirty="0">
                <a:solidFill>
                  <a:srgbClr val="008080"/>
                </a:solidFill>
              </a:rPr>
              <a:t>největším centrem výroby konfekce </a:t>
            </a:r>
            <a:r>
              <a:rPr lang="cs-CZ" sz="2400" dirty="0">
                <a:solidFill>
                  <a:srgbClr val="008080"/>
                </a:solidFill>
              </a:rPr>
              <a:t>v Rakousku-Uhersku a zdejší zboží bylo známé po celé Evropě, v Rusku, na Blízkém východě i v Jižní Americe. 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Největším zdejším výrobcem byl dlouhou dobu Arnošt </a:t>
            </a:r>
            <a:r>
              <a:rPr lang="cs-CZ" sz="2400" b="1" dirty="0" err="1">
                <a:solidFill>
                  <a:srgbClr val="008080"/>
                </a:solidFill>
              </a:rPr>
              <a:t>Rolný</a:t>
            </a:r>
            <a:r>
              <a:rPr lang="cs-CZ" sz="2400" b="1" dirty="0">
                <a:solidFill>
                  <a:srgbClr val="00808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jehož firma vznikla roku 1862. Po první světové válce se mu ale přímo ve městě objevil velmi silný konkurent – Jan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Roku 1923 se spojil s Jakubem Sekaninou a Františkem Dokoupilem, s nimiž v Prostějově založil malou firmu na výrobu konfekce.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Slogan </a:t>
            </a:r>
            <a:r>
              <a:rPr lang="cs-CZ" sz="2400" b="1" i="1" dirty="0">
                <a:solidFill>
                  <a:srgbClr val="FF0000"/>
                </a:solidFill>
              </a:rPr>
              <a:t>„Od výrobce přímo ke spotřebiteli“ </a:t>
            </a:r>
            <a:r>
              <a:rPr lang="cs-CZ" sz="2400" dirty="0">
                <a:solidFill>
                  <a:srgbClr val="008080"/>
                </a:solidFill>
              </a:rPr>
              <a:t>pak vysvětloval zákazníkům, že bez vysokých marží obchodníků ceny prodávaných výrobků logicky klesnou.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První vlastní prodejnu otevřel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roku 1931 v Praze na Václavském náměstí a v následujících sedmi letech jich uvedl do provozu dalších 130. Rozsahem obchodní sítě se tedy mohl měřit s Baťou, od kterého rovněž opsal prodejní ceny končící na devítku.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Rostoucí počet závodů </a:t>
            </a:r>
            <a:r>
              <a:rPr lang="cs-CZ" sz="2400" dirty="0" err="1">
                <a:solidFill>
                  <a:srgbClr val="008080"/>
                </a:solidFill>
              </a:rPr>
              <a:t>Neheru</a:t>
            </a:r>
            <a:r>
              <a:rPr lang="cs-CZ" sz="2400" dirty="0">
                <a:solidFill>
                  <a:srgbClr val="008080"/>
                </a:solidFill>
              </a:rPr>
              <a:t> nutil, aby se zabýval racionalizací a modernizací výroby. Na základě poznatků ze Spojených států, Holandska, Švédska a Ruska proto vybudoval vlastní výrobní systém.</a:t>
            </a:r>
          </a:p>
        </p:txBody>
      </p:sp>
    </p:spTree>
    <p:extLst>
      <p:ext uri="{BB962C8B-B14F-4D97-AF65-F5344CB8AC3E}">
        <p14:creationId xmlns:p14="http://schemas.microsoft.com/office/powerpoint/2010/main" val="142230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28368" y="126171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</a:t>
            </a:r>
            <a:r>
              <a:rPr lang="cs-CZ" sz="3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Nehera</a:t>
            </a: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Prostějovský Baťa 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případová studie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A9D69C-2AA9-421E-96F0-F877A909D96E}"/>
              </a:ext>
            </a:extLst>
          </p:cNvPr>
          <p:cNvSpPr txBox="1"/>
          <p:nvPr/>
        </p:nvSpPr>
        <p:spPr>
          <a:xfrm>
            <a:off x="251520" y="703189"/>
            <a:ext cx="11940480" cy="618630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Mechanizace</a:t>
            </a:r>
            <a:r>
              <a:rPr lang="cs-CZ" sz="2400" dirty="0">
                <a:solidFill>
                  <a:srgbClr val="008080"/>
                </a:solidFill>
              </a:rPr>
              <a:t> zlevnila a zároveň </a:t>
            </a:r>
            <a:r>
              <a:rPr lang="cs-CZ" sz="2400" b="1" dirty="0">
                <a:solidFill>
                  <a:srgbClr val="008080"/>
                </a:solidFill>
              </a:rPr>
              <a:t>zlepšila kvalitu </a:t>
            </a:r>
            <a:r>
              <a:rPr lang="cs-CZ" sz="2400" dirty="0">
                <a:solidFill>
                  <a:srgbClr val="008080"/>
                </a:solidFill>
              </a:rPr>
              <a:t>zpracování oděvů. To mělo za následek, že se skupina kupujících rozrostla o nižší příjmové vrstvy. Firma byla schopna nabídnout oděvy v několika kvalitativních i cenových hladinách a prodejny byly koncipovány tak, aby zákazníkovi předložily vše, co mohl potřebovat. Šlo tedy nejen o nabídku samotných oděvů, ale i různých doplňků a obuvi. Samozřejmostí pak byla také možnost využití dalších služeb, jakými byly úpravna, správkárna či žehlírna.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Zaměstnanci se stávali spolupracovníky </a:t>
            </a:r>
            <a:r>
              <a:rPr lang="cs-CZ" sz="2400" dirty="0">
                <a:solidFill>
                  <a:srgbClr val="008080"/>
                </a:solidFill>
              </a:rPr>
              <a:t>a podnik jim poskytoval </a:t>
            </a:r>
            <a:r>
              <a:rPr lang="cs-CZ" sz="2400" b="1" dirty="0">
                <a:solidFill>
                  <a:srgbClr val="008080"/>
                </a:solidFill>
              </a:rPr>
              <a:t>mnohé sociální vymože</a:t>
            </a:r>
            <a:r>
              <a:rPr lang="cs-CZ" sz="2400" dirty="0">
                <a:solidFill>
                  <a:srgbClr val="008080"/>
                </a:solidFill>
              </a:rPr>
              <a:t>nosti. Stavěl pro ně byty, vznikala rekreační zařízení a bylo postaráno i o výchovu mládeže.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Firma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sice kopírovala Baťovu obchodní strategii s velkou pečlivostí, vždy ale zůstala samostatným, na Baťových závodech nezávislým podnikem.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dokonce Baťu v některých ohledech předčil. 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O </a:t>
            </a:r>
            <a:r>
              <a:rPr lang="cs-CZ" sz="2400" b="1" dirty="0">
                <a:solidFill>
                  <a:srgbClr val="008080"/>
                </a:solidFill>
              </a:rPr>
              <a:t>oživení značky </a:t>
            </a:r>
            <a:r>
              <a:rPr lang="cs-CZ" sz="2400" b="1" dirty="0" err="1">
                <a:solidFill>
                  <a:srgbClr val="008080"/>
                </a:solidFill>
              </a:rPr>
              <a:t>Nehera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začal usilovat v roce 2008 Ladislav </a:t>
            </a:r>
            <a:r>
              <a:rPr lang="cs-CZ" sz="2400" dirty="0" err="1">
                <a:solidFill>
                  <a:srgbClr val="008080"/>
                </a:solidFill>
              </a:rPr>
              <a:t>Zdút</a:t>
            </a:r>
            <a:r>
              <a:rPr lang="cs-CZ" sz="2400" dirty="0">
                <a:solidFill>
                  <a:srgbClr val="008080"/>
                </a:solidFill>
              </a:rPr>
              <a:t>. S malým československým týmem vytvořili nultou kolekci. Zaměstnali francouzského stylistu. Cílem byla tvorba oděvů, které se nosí delší dobu. Sen předvést </a:t>
            </a:r>
            <a:r>
              <a:rPr lang="cs-CZ" sz="2400" dirty="0" err="1">
                <a:solidFill>
                  <a:srgbClr val="008080"/>
                </a:solidFill>
              </a:rPr>
              <a:t>Neheru</a:t>
            </a:r>
            <a:r>
              <a:rPr lang="cs-CZ" sz="2400" dirty="0">
                <a:solidFill>
                  <a:srgbClr val="008080"/>
                </a:solidFill>
              </a:rPr>
              <a:t> na světových molech se uskutečnil v roce 2015. Kolekce jaro-léto s názvem </a:t>
            </a:r>
            <a:r>
              <a:rPr lang="cs-CZ" sz="2400" dirty="0" err="1">
                <a:solidFill>
                  <a:srgbClr val="008080"/>
                </a:solidFill>
              </a:rPr>
              <a:t>Blank-Canvas</a:t>
            </a:r>
            <a:r>
              <a:rPr lang="cs-CZ" sz="2400" dirty="0">
                <a:solidFill>
                  <a:srgbClr val="008080"/>
                </a:solidFill>
              </a:rPr>
              <a:t> se dostala na pařížský týden módy, kde měla velký úspěch. </a:t>
            </a:r>
            <a:endParaRPr lang="cs-CZ" sz="2400" dirty="0"/>
          </a:p>
          <a:p>
            <a:r>
              <a:rPr lang="cs-CZ" sz="1200" dirty="0"/>
              <a:t>p-fashion.sk/</a:t>
            </a:r>
            <a:r>
              <a:rPr lang="cs-CZ" sz="1200" dirty="0" err="1"/>
              <a:t>moda</a:t>
            </a:r>
            <a:r>
              <a:rPr lang="cs-CZ" sz="1200" dirty="0"/>
              <a:t>/made-in-</a:t>
            </a:r>
            <a:r>
              <a:rPr lang="cs-CZ" sz="1200" dirty="0" err="1"/>
              <a:t>czech</a:t>
            </a:r>
            <a:r>
              <a:rPr lang="cs-CZ" sz="1200" dirty="0"/>
              <a:t>-</a:t>
            </a:r>
            <a:r>
              <a:rPr lang="cs-CZ" sz="1200" dirty="0" err="1"/>
              <a:t>slovakia</a:t>
            </a:r>
            <a:r>
              <a:rPr lang="cs-CZ" sz="1200" dirty="0"/>
              <a:t>/5521-nehera-nekonvencna-moda-so-silnym-pribehom</a:t>
            </a:r>
          </a:p>
        </p:txBody>
      </p:sp>
    </p:spTree>
    <p:extLst>
      <p:ext uri="{BB962C8B-B14F-4D97-AF65-F5344CB8AC3E}">
        <p14:creationId xmlns:p14="http://schemas.microsoft.com/office/powerpoint/2010/main" val="238595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36879181"/>
              </p:ext>
            </p:extLst>
          </p:nvPr>
        </p:nvGraphicFramePr>
        <p:xfrm>
          <a:off x="341194" y="629320"/>
          <a:ext cx="10106477" cy="5708918"/>
        </p:xfrm>
        <a:graphic>
          <a:graphicData uri="http://schemas.openxmlformats.org/drawingml/2006/table">
            <a:tbl>
              <a:tblPr/>
              <a:tblGrid>
                <a:gridCol w="296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První republika (1918-1939)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tržní ekonomika, prostor pro svobodné obchodní podnikání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od relativního liberalismu k zesílenému intervencionismu dle fáze hospodářského cyklu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trh výrobce, konkurenční prostředí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roztříštěná velikostní struktura, pomalý růst středně velkých a velkých prodejen, převaha pultových prodejen, omezeně volný výběr, zásilkový obchod, výstavba obchodních domů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první samoobsluhy, supermarkety, první nákupní centra, rozšiřování sítí obchodních domů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zaostávání ŽC MOJ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275042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1194" y="44209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 hodnocení obchodu za první republiky</a:t>
            </a:r>
          </a:p>
        </p:txBody>
      </p:sp>
    </p:spTree>
    <p:extLst>
      <p:ext uri="{BB962C8B-B14F-4D97-AF65-F5344CB8AC3E}">
        <p14:creationId xmlns:p14="http://schemas.microsoft.com/office/powerpoint/2010/main" val="33727792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Přechodné období 1945-1948…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2589" y="1402080"/>
            <a:ext cx="972499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Změny ve vlastnických vztazích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1945 </a:t>
            </a:r>
            <a:r>
              <a:rPr lang="cs-CZ" sz="3200" b="1" dirty="0"/>
              <a:t>– znárodnění klíčového průmyslu – v tom prodejny výrobců (Košický vládní program)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1948</a:t>
            </a:r>
            <a:r>
              <a:rPr lang="cs-CZ" sz="3200" b="1" dirty="0"/>
              <a:t> -  zásadní vlastnické změny v odvětví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organizaci velkoobchodu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státní organizaci zahraničního obchodu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znárodnění obchodních podniků nad 50 zaměstnanců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1949</a:t>
            </a:r>
            <a:r>
              <a:rPr lang="cs-CZ" sz="3200" b="1" dirty="0"/>
              <a:t> -  další vlastnické změny – etapa vyvlastňování a přesvědčování na zákonný rámec.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Stručný vývoj čs.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45371" y="1716735"/>
            <a:ext cx="6326956" cy="4312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Období naší pozornosti: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První republika (1918-1938-39)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CPE (1948-1989)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Období transformace (1989-2004)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U všech období bude hodnoceno: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makroprostředí a specifika obchodu a maloobchodu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Podíly jednotlivých druhů obchodu na maloobchodním obratu v % …přechodné období - počátek CPE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961313"/>
              </p:ext>
            </p:extLst>
          </p:nvPr>
        </p:nvGraphicFramePr>
        <p:xfrm>
          <a:off x="404343" y="2826476"/>
          <a:ext cx="9980319" cy="3342312"/>
        </p:xfrm>
        <a:graphic>
          <a:graphicData uri="http://schemas.openxmlformats.org/drawingml/2006/table">
            <a:tbl>
              <a:tblPr/>
              <a:tblGrid>
                <a:gridCol w="185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7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obchodu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státní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16,8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79,9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91,7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99,8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soukr.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83,2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450393" y="518523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15FE6B9-240C-468A-BCCB-56AA0E4C5B1B}"/>
              </a:ext>
            </a:extLst>
          </p:cNvPr>
          <p:cNvSpPr/>
          <p:nvPr/>
        </p:nvSpPr>
        <p:spPr>
          <a:xfrm>
            <a:off x="6250675" y="2156346"/>
            <a:ext cx="423080" cy="45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69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4149" y="576523"/>
            <a:ext cx="894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Počátek CPE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01645" y="1603891"/>
            <a:ext cx="11335429" cy="4619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Národní správy nad majetkem obchodu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Lístkový systém na trhu po válce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(zásobování obyvatel)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Intenzívní zestátňování a restrukturalizace obchodní sítě – administrativní  koncentrace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Dvojí trh 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(od r. 1949-1953, trh vázaný na lístky, trh volný)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Změny ve struktuře pracovníků</a:t>
            </a:r>
          </a:p>
          <a:p>
            <a:pPr>
              <a:defRPr/>
            </a:pPr>
            <a:r>
              <a:rPr lang="cs-CZ" sz="3200" b="1" dirty="0"/>
              <a:t>úbytek - podnikatelé, pomáhající členové rodiny, prodavači</a:t>
            </a:r>
            <a:endParaRPr lang="cs-CZ" sz="3200" dirty="0"/>
          </a:p>
          <a:p>
            <a:pPr>
              <a:defRPr/>
            </a:pPr>
            <a:r>
              <a:rPr lang="cs-CZ" sz="3200" b="1" dirty="0"/>
              <a:t>přírůstek - administrativní pracovníci a dělníci ve skladech.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399673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r>
              <a:rPr lang="cs-CZ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6524" y="1776852"/>
            <a:ext cx="10120779" cy="4286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Totalitní politický systém </a:t>
            </a:r>
            <a:r>
              <a:rPr lang="cs-CZ" sz="2400" b="1" dirty="0">
                <a:solidFill>
                  <a:srgbClr val="FF0000"/>
                </a:solidFill>
              </a:rPr>
              <a:t>(v podstatě jedna vládnoucí strana)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Příkazová ekonomika </a:t>
            </a:r>
            <a:r>
              <a:rPr lang="cs-CZ" sz="2400" b="1" dirty="0">
                <a:solidFill>
                  <a:srgbClr val="FF0000"/>
                </a:solidFill>
              </a:rPr>
              <a:t>(rozpor mezi nominálním a reálným systémem,  měkké rozpočtové omezení, neexistence konkurenčního prostředí…)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Rozhodující státní vlastnická struktura s menším podílem družstevního vlastnictví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Růst spotřeby obyvatel – růst osobní spotřeby (mzdy a platy) a podíl na tzv. společenské spotřebě (levná kultura, sport, zdarma školství, zdravotnictví)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(reálné příjmy na úrovni 75% Rakouska a na 50 % Německa)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Permanentní rozpor mezi růstem mezd a platů (koupěschopností) a produktivitou práce </a:t>
            </a:r>
            <a:r>
              <a:rPr lang="cs-CZ" sz="2400" b="1" dirty="0">
                <a:solidFill>
                  <a:srgbClr val="FF0000"/>
                </a:solidFill>
              </a:rPr>
              <a:t>(efektivností ekonomiky), </a:t>
            </a:r>
            <a:r>
              <a:rPr lang="cs-CZ" sz="2400" b="1" dirty="0">
                <a:solidFill>
                  <a:srgbClr val="008080"/>
                </a:solidFill>
              </a:rPr>
              <a:t>tj. mezi poptávkou a nabídkou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93561"/>
            <a:ext cx="10255973" cy="423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Ztráta </a:t>
            </a:r>
            <a:r>
              <a:rPr lang="cs-CZ" sz="2400" b="1" dirty="0">
                <a:solidFill>
                  <a:srgbClr val="FF0000"/>
                </a:solidFill>
              </a:rPr>
              <a:t>prestiže </a:t>
            </a:r>
            <a:r>
              <a:rPr lang="cs-CZ" sz="2400" b="1" dirty="0">
                <a:solidFill>
                  <a:srgbClr val="008080"/>
                </a:solidFill>
              </a:rPr>
              <a:t>obchodu ve prospěch těžkého průmyslu (úkol země v rámci RVHP)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Silné centralizované řízení </a:t>
            </a:r>
            <a:r>
              <a:rPr lang="cs-CZ" sz="2400" b="1" dirty="0">
                <a:solidFill>
                  <a:srgbClr val="008080"/>
                </a:solidFill>
              </a:rPr>
              <a:t>s výjimkou dobových reformních snah, nadřazenost kvantitativních ukazatelů (2. polovina 50. let, konec 60. let min. stol.)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Řízení </a:t>
            </a:r>
            <a:r>
              <a:rPr lang="cs-CZ" sz="2400" b="1" dirty="0">
                <a:solidFill>
                  <a:srgbClr val="FF0000"/>
                </a:solidFill>
              </a:rPr>
              <a:t>zúženo </a:t>
            </a:r>
            <a:r>
              <a:rPr lang="cs-CZ" sz="2400" b="1" dirty="0">
                <a:solidFill>
                  <a:srgbClr val="008080"/>
                </a:solidFill>
              </a:rPr>
              <a:t>na soustavné zabezpečování zásobování obyvatelstva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Dominantní postavení výroby </a:t>
            </a:r>
            <a:r>
              <a:rPr lang="cs-CZ" sz="2400" b="1" dirty="0">
                <a:solidFill>
                  <a:srgbClr val="008080"/>
                </a:solidFill>
              </a:rPr>
              <a:t>vymezující podmínky obchodu (“trh výrobce “)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Podřízená role zákazníka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Podpora prodeje –</a:t>
            </a:r>
            <a:r>
              <a:rPr lang="cs-CZ" sz="2400" b="1" dirty="0">
                <a:solidFill>
                  <a:srgbClr val="6633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vznik dalších výstav (Země živitelka, pokračování LVT, BVT….).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Specifika obchodu a maloobchodu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72080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Úroveň MOS </a:t>
            </a:r>
            <a:r>
              <a:rPr lang="cs-CZ" sz="3200" b="1" dirty="0">
                <a:solidFill>
                  <a:srgbClr val="008080"/>
                </a:solidFill>
              </a:rPr>
              <a:t>jedna z nejvyšších v rámci RVHP (spolu s NDR), přesto zaostávající hustota maloobchodní sítě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</a:t>
            </a:r>
            <a:r>
              <a:rPr lang="cs-CZ" sz="3200" b="1" dirty="0">
                <a:solidFill>
                  <a:srgbClr val="008080"/>
                </a:solidFill>
              </a:rPr>
              <a:t>– pokles počtu potravinářských prodejen bez odpovídající koncentrace, významný podíl samoobsluh /SO/ (první v roce 1955), růst počtu OD Prior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Zaostávání druhů MOJ, </a:t>
            </a:r>
            <a:r>
              <a:rPr lang="cs-CZ" sz="3200" b="1" dirty="0">
                <a:solidFill>
                  <a:srgbClr val="008080"/>
                </a:solidFill>
              </a:rPr>
              <a:t>jejich životní cyklus, nízký podíl velkoplošných prodejen, nižší rozsah prodejních ploch i vybavenost ve srovnání se světem. 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Specifika obchodu a maloobchodu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72080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rozdíly mezi západní Evropou, zejména v podílu mezi potravinářskými a nepotravinářskými prodejnami (české země - cca 34 % nepotravinářských, západní Evropa – cca 2 krát více)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Plošný standard </a:t>
            </a:r>
            <a:r>
              <a:rPr lang="cs-CZ" sz="3200" b="1" dirty="0">
                <a:solidFill>
                  <a:srgbClr val="008080"/>
                </a:solidFill>
              </a:rPr>
              <a:t>-  Československo cca 300 m2, Německo (SRN) – 773 m2, Francie 664 m2 na 1000 obyv., obslužný standard zaostávající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Nedostatečný průzkum trhu,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kopírování moderních prvků vývoje obchodu v zahraničí </a:t>
            </a:r>
            <a:r>
              <a:rPr lang="cs-CZ" sz="3200" b="1" dirty="0">
                <a:solidFill>
                  <a:srgbClr val="FF0000"/>
                </a:solidFill>
              </a:rPr>
              <a:t>(Výzkumný ústav obchodu).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1796869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Prostorové dimenze maloobchodu </a:t>
            </a:r>
          </a:p>
          <a:p>
            <a:pPr lvl="0">
              <a:defRPr/>
            </a:pP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- </a:t>
            </a:r>
            <a:r>
              <a:rPr lang="cs-CZ" sz="3600" b="1" kern="0" dirty="0">
                <a:solidFill>
                  <a:srgbClr val="008080"/>
                </a:solidFill>
              </a:rPr>
              <a:t>s</a:t>
            </a: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tírání rozdílů v obslužnosti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7404873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cs-CZ" sz="3200" b="1" dirty="0">
                <a:solidFill>
                  <a:srgbClr val="FF0000"/>
                </a:solidFill>
              </a:rPr>
              <a:t>Nejvyšší úroveň –   </a:t>
            </a:r>
            <a:r>
              <a:rPr lang="cs-CZ" sz="3200" b="1" dirty="0"/>
              <a:t>Praha</a:t>
            </a:r>
            <a:r>
              <a:rPr lang="cs-CZ" sz="3200" b="1" dirty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25000"/>
              </a:spcBef>
              <a:defRPr/>
            </a:pPr>
            <a:r>
              <a:rPr lang="cs-CZ" sz="3200" b="1" dirty="0"/>
              <a:t>                               -   Západočeský kraj</a:t>
            </a:r>
          </a:p>
          <a:p>
            <a:pPr>
              <a:spcBef>
                <a:spcPct val="25000"/>
              </a:spcBef>
              <a:defRPr/>
            </a:pP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Střední úroveň   -   </a:t>
            </a:r>
            <a:r>
              <a:rPr lang="cs-CZ" sz="3200" b="1" dirty="0"/>
              <a:t>Severočeský kraj</a:t>
            </a:r>
          </a:p>
          <a:p>
            <a:pPr>
              <a:defRPr/>
            </a:pPr>
            <a:r>
              <a:rPr lang="cs-CZ" sz="3200" b="1" dirty="0"/>
              <a:t>                               -   Jihočeský  kraj</a:t>
            </a:r>
          </a:p>
          <a:p>
            <a:pPr>
              <a:defRPr/>
            </a:pPr>
            <a:r>
              <a:rPr lang="cs-CZ" sz="3200" b="1" dirty="0"/>
              <a:t>                                -  Východočeský kraj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Nejnižší úroveň    </a:t>
            </a:r>
            <a:r>
              <a:rPr lang="cs-CZ" sz="3200" b="1" dirty="0"/>
              <a:t>-  Severomoravský kraj</a:t>
            </a:r>
          </a:p>
          <a:p>
            <a:pPr>
              <a:defRPr/>
            </a:pPr>
            <a:r>
              <a:rPr lang="cs-CZ" sz="3200" b="1" dirty="0"/>
              <a:t>                                -  Středočeský kraj</a:t>
            </a:r>
          </a:p>
          <a:p>
            <a:pPr>
              <a:defRPr/>
            </a:pPr>
            <a:r>
              <a:rPr lang="cs-CZ" sz="3200" b="1" dirty="0"/>
              <a:t>                                -  Jihomoravský kraj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83188" y="576523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8461612" y="1705970"/>
            <a:ext cx="696036" cy="4012442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0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41524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Regionální úroveň obchodu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93212" y="333857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10FA6F8-3733-418A-9E85-BD6963C00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19053"/>
              </p:ext>
            </p:extLst>
          </p:nvPr>
        </p:nvGraphicFramePr>
        <p:xfrm>
          <a:off x="401645" y="887855"/>
          <a:ext cx="7746067" cy="5293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063">
                  <a:extLst>
                    <a:ext uri="{9D8B030D-6E8A-4147-A177-3AD203B41FA5}">
                      <a16:colId xmlns:a16="http://schemas.microsoft.com/office/drawing/2014/main" val="1257826571"/>
                    </a:ext>
                  </a:extLst>
                </a:gridCol>
                <a:gridCol w="2510979">
                  <a:extLst>
                    <a:ext uri="{9D8B030D-6E8A-4147-A177-3AD203B41FA5}">
                      <a16:colId xmlns:a16="http://schemas.microsoft.com/office/drawing/2014/main" val="780319461"/>
                    </a:ext>
                  </a:extLst>
                </a:gridCol>
                <a:gridCol w="3898025">
                  <a:extLst>
                    <a:ext uri="{9D8B030D-6E8A-4147-A177-3AD203B41FA5}">
                      <a16:colId xmlns:a16="http://schemas.microsoft.com/office/drawing/2014/main" val="4243442731"/>
                    </a:ext>
                  </a:extLst>
                </a:gridCol>
              </a:tblGrid>
              <a:tr h="27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Pořadí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Země/Kraj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Obslužný standard – počet obyv./1 pracovník v obchodě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75740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Československo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31,9 /1953, 21,09 /1989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02198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Praha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17,04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5432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Západočeský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22,15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49541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Severočeský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24,18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14832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4.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Jihočeský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25,05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77653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Východočeský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25,18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86677"/>
                  </a:ext>
                </a:extLst>
              </a:tr>
              <a:tr h="453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6.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Severomoravský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26,47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9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7.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Středočeský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27/23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66811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8.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Jihomoravský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27,48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8325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F33F711-6227-43E3-86A4-88A81F863B0B}"/>
              </a:ext>
            </a:extLst>
          </p:cNvPr>
          <p:cNvSpPr txBox="1"/>
          <p:nvPr/>
        </p:nvSpPr>
        <p:spPr>
          <a:xfrm>
            <a:off x="8733256" y="2684673"/>
            <a:ext cx="3057099" cy="39703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Srovnání (1980)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Rakousko 17,5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Německo 13,9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NDR 18,0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Švýcarsko 10,7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Japonsko 9,3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USA 11,3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Polsko 25,4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Rumunsko 35,9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49FD31A-ED39-4F26-BAB9-DFCF7CE7D8F7}"/>
              </a:ext>
            </a:extLst>
          </p:cNvPr>
          <p:cNvCxnSpPr/>
          <p:nvPr/>
        </p:nvCxnSpPr>
        <p:spPr>
          <a:xfrm>
            <a:off x="7996305" y="2281643"/>
            <a:ext cx="2511188" cy="43672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15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68328"/>
              </p:ext>
            </p:extLst>
          </p:nvPr>
        </p:nvGraphicFramePr>
        <p:xfrm>
          <a:off x="464023" y="838133"/>
          <a:ext cx="9913441" cy="5789831"/>
        </p:xfrm>
        <a:graphic>
          <a:graphicData uri="http://schemas.openxmlformats.org/drawingml/2006/table">
            <a:tbl>
              <a:tblPr/>
              <a:tblGrid>
                <a:gridCol w="290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CPE (1948-1989)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příkazová ekonomika, ztráta prestiže obchodu, likvidace soukromého obchodu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silné centralistické řízení s dobovým uvolňováním díky reformním snahám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„trh výrobce“ v podmínkách příkazové ekonomiky, bezkonkurenční prostředí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nedostatečná hustota MOS,pokles počtu prodejen, rozvoj samoobsluh, pomalá provozní koncentrace, nízký podíl velkokapacitních jednotek, OD, NS, pomalý rozvoj MO mimo prodejní plochy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boom SO, výstavba nákupních center, MO mimo prodejní plochy na okrajích měst, opuštění městských center, 60. léta počátek koncentrace obchodu, internacionalizace, počátek elektronizace obchodu (70. léta)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zaostávání životních cyklů MOJ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023" y="274187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hodnocení obchodu v období CPE</a:t>
            </a:r>
          </a:p>
        </p:txBody>
      </p:sp>
    </p:spTree>
    <p:extLst>
      <p:ext uri="{BB962C8B-B14F-4D97-AF65-F5344CB8AC3E}">
        <p14:creationId xmlns:p14="http://schemas.microsoft.com/office/powerpoint/2010/main" val="15447046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3552" y="2157889"/>
            <a:ext cx="9566736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Obnovení pluralitního systému, soutěž širokého spektra politických stran, většinou  problematické výsledky voleb </a:t>
            </a:r>
            <a:r>
              <a:rPr lang="cs-CZ" sz="2800" b="1" dirty="0">
                <a:solidFill>
                  <a:srgbClr val="FF0000"/>
                </a:solidFill>
              </a:rPr>
              <a:t>(praxe: složité vytváření vládních koalic – problematické budování podnikatelského prostředí)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/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Změna ekonomického systému, přechod na tržní ekonomiku, resp. smíšenou ekonomiku, základ změny: </a:t>
            </a:r>
            <a:r>
              <a:rPr lang="cs-CZ" sz="2800" b="1" dirty="0">
                <a:solidFill>
                  <a:srgbClr val="FF0000"/>
                </a:solidFill>
              </a:rPr>
              <a:t>změna hodnotových vztahů trhu (uvolnění cen r. 1991, nárůst inflace), postupná změna vlastnických vztahů (velká privatizace, malá privatizace, restituce).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96524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617263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879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První republika – základní charakteristika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3594"/>
            <a:ext cx="7025076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Tržní ekonomika, trh výrobce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rozpadem Rakouska-Uherska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Specifické prostředí po 1. světové válce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Nový stát - potřeba nových ústředních institucí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 středně vyspělý 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Zemědělství nadprůměrné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Terciární sféra zaostávající </a:t>
            </a:r>
            <a:r>
              <a:rPr lang="cs-CZ" sz="3200" b="1" dirty="0">
                <a:solidFill>
                  <a:srgbClr val="008080"/>
                </a:solidFill>
              </a:rPr>
              <a:t>(v ní obchod)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Dobré podmínky pro svobodné podnikání.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130AEB-8CA9-4788-85C2-3F120CBC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7539" y="2268976"/>
            <a:ext cx="4644787" cy="23602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0A04D7-56A5-4422-9E8C-84BEF3D6D48B}"/>
              </a:ext>
            </a:extLst>
          </p:cNvPr>
          <p:cNvSpPr txBox="1"/>
          <p:nvPr/>
        </p:nvSpPr>
        <p:spPr>
          <a:xfrm>
            <a:off x="8052178" y="4598513"/>
            <a:ext cx="413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7054" y="1971791"/>
            <a:ext cx="999794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Počátek transformace: </a:t>
            </a:r>
            <a:r>
              <a:rPr lang="cs-CZ" sz="3200" b="1" dirty="0">
                <a:solidFill>
                  <a:srgbClr val="008080"/>
                </a:solidFill>
              </a:rPr>
              <a:t>Pokles ekonomické výkonnosti NH v důsledku transformace a základní restrukturalizace s promítnutím do snížení životní úrovně obyvatelstva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Nedokonalá pravidla </a:t>
            </a:r>
            <a:r>
              <a:rPr lang="cs-CZ" sz="3200" b="1" dirty="0">
                <a:solidFill>
                  <a:srgbClr val="008080"/>
                </a:solidFill>
              </a:rPr>
              <a:t>pro chování podnikatelských subjektů, legislativa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Postupná stratifikace společnosti</a:t>
            </a:r>
            <a:r>
              <a:rPr lang="cs-CZ" sz="3200" b="1" dirty="0">
                <a:solidFill>
                  <a:srgbClr val="008080"/>
                </a:solidFill>
              </a:rPr>
              <a:t>, výrazné postavení domácností ekonomicky samostatně činných, změny spotřebních zvyklostí.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176923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005254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 vývojové trendy </a:t>
            </a:r>
            <a:r>
              <a:rPr lang="cs-CZ" sz="3200" b="1" dirty="0">
                <a:solidFill>
                  <a:srgbClr val="008080"/>
                </a:solidFill>
              </a:rPr>
              <a:t>– internacionalizace, koncentrace, sílící konkurence, diverzifikace </a:t>
            </a:r>
            <a:r>
              <a:rPr lang="cs-CZ" sz="3200" b="1" dirty="0">
                <a:solidFill>
                  <a:srgbClr val="FF0000"/>
                </a:solidFill>
              </a:rPr>
              <a:t>(Kaufland,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Lidl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Macro</a:t>
            </a:r>
            <a:r>
              <a:rPr lang="cs-CZ" sz="3200" b="1" dirty="0">
                <a:solidFill>
                  <a:srgbClr val="FF0000"/>
                </a:solidFill>
              </a:rPr>
              <a:t>…)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</a:t>
            </a:r>
            <a:r>
              <a:rPr lang="cs-CZ" sz="3200" b="1" dirty="0">
                <a:solidFill>
                  <a:srgbClr val="008080"/>
                </a:solidFill>
              </a:rPr>
              <a:t>- provozní a prostorová koncentrace, přibývání velkokapacitních jednotek </a:t>
            </a:r>
            <a:r>
              <a:rPr lang="cs-CZ" sz="3200" b="1" dirty="0">
                <a:solidFill>
                  <a:srgbClr val="FF0000"/>
                </a:solidFill>
              </a:rPr>
              <a:t>(jádro maloobchodní sítě: supermarkety /SM/, hypermarkety /HM/,  diskonty /DIS/)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 klesá podíl potravinářských prodejen </a:t>
            </a:r>
            <a:r>
              <a:rPr lang="cs-CZ" sz="3200" b="1" dirty="0">
                <a:solidFill>
                  <a:srgbClr val="FF0000"/>
                </a:solidFill>
              </a:rPr>
              <a:t>(ty se zvětšují) </a:t>
            </a:r>
            <a:r>
              <a:rPr lang="cs-CZ" sz="3200" b="1" dirty="0">
                <a:solidFill>
                  <a:srgbClr val="008080"/>
                </a:solidFill>
              </a:rPr>
              <a:t>a roste podíl nepotravinářských.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49893" y="391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95013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Dominantní firmy na trhu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9884" y="1313819"/>
            <a:ext cx="930777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80" y="2279232"/>
            <a:ext cx="4064000" cy="3048000"/>
          </a:xfrm>
          <a:prstGeom prst="rect">
            <a:avLst/>
          </a:prstGeom>
        </p:spPr>
      </p:pic>
      <p:pic>
        <p:nvPicPr>
          <p:cNvPr id="9" name="Obrázek 8" descr="Radnička priča iz istarskog Kauflanda - zašto nism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5" y="2279232"/>
            <a:ext cx="3404153" cy="304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CADFDE0-E212-4606-B5BD-7C81E4AAA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1520" y="2235416"/>
            <a:ext cx="3632884" cy="30480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8DA39D-96B3-4988-8FA7-AC8E6579E5E7}"/>
              </a:ext>
            </a:extLst>
          </p:cNvPr>
          <p:cNvSpPr txBox="1"/>
          <p:nvPr/>
        </p:nvSpPr>
        <p:spPr>
          <a:xfrm>
            <a:off x="4922615" y="8080854"/>
            <a:ext cx="363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grandenapoli.it/lidl-apre-via-nazionale-delle-pugli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66361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509727"/>
            <a:ext cx="7033701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Plošný standard </a:t>
            </a:r>
            <a:r>
              <a:rPr lang="cs-CZ" sz="3200" b="1" dirty="0">
                <a:solidFill>
                  <a:srgbClr val="008080"/>
                </a:solidFill>
              </a:rPr>
              <a:t>– roste, 1330 m² /1000 obyv. (2002)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Obslužný standard </a:t>
            </a:r>
            <a:r>
              <a:rPr lang="cs-CZ" sz="3200" b="1" dirty="0">
                <a:solidFill>
                  <a:srgbClr val="008080"/>
                </a:solidFill>
              </a:rPr>
              <a:t>–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14,9 (2015)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Stírání rozdílů se západoevropskými zeměmi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Polovina 90. let- </a:t>
            </a:r>
            <a:r>
              <a:rPr lang="cs-CZ" sz="3200" b="1" dirty="0">
                <a:solidFill>
                  <a:srgbClr val="008080"/>
                </a:solidFill>
              </a:rPr>
              <a:t>přechod z trhu výrobce na trh spotřebitele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49893" y="391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pic>
        <p:nvPicPr>
          <p:cNvPr id="3" name="Obrázek 2" descr="File:LIDL prodejna - drogerie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84" y="1761932"/>
            <a:ext cx="3023525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5071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008080"/>
                </a:solidFill>
              </a:rPr>
              <a:t>Postavení obchodu v NH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22627" y="3029108"/>
            <a:ext cx="6572361" cy="375487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HDP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tvorbě fixního kapitálu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počtu podnikatelských jednotek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zaměstnanosti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průměrné mzdě v NH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Vývoj maloobchodního obratu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51665" y="1735799"/>
            <a:ext cx="2376487" cy="720725"/>
          </a:xfrm>
          <a:prstGeom prst="leftRightArrow">
            <a:avLst>
              <a:gd name="adj1" fmla="val 50000"/>
              <a:gd name="adj2" fmla="val 6594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/>
          <p:cNvSpPr txBox="1"/>
          <p:nvPr/>
        </p:nvSpPr>
        <p:spPr>
          <a:xfrm>
            <a:off x="477563" y="1473797"/>
            <a:ext cx="2548328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Podíl na funkcích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78626" y="1350687"/>
            <a:ext cx="3893998" cy="1200329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Podíl na makroekonomických ukazatelích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1F72D9-BC3C-4F8D-8DD5-517DE916556E}"/>
              </a:ext>
            </a:extLst>
          </p:cNvPr>
          <p:cNvSpPr txBox="1"/>
          <p:nvPr/>
        </p:nvSpPr>
        <p:spPr>
          <a:xfrm>
            <a:off x="477563" y="3047411"/>
            <a:ext cx="357447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Překlenovací</a:t>
            </a:r>
          </a:p>
          <a:p>
            <a:r>
              <a:rPr lang="cs-CZ" sz="2800" dirty="0">
                <a:solidFill>
                  <a:srgbClr val="008080"/>
                </a:solidFill>
              </a:rPr>
              <a:t>Uspokojování potřeb</a:t>
            </a:r>
          </a:p>
          <a:p>
            <a:r>
              <a:rPr lang="cs-CZ" sz="2800" dirty="0">
                <a:solidFill>
                  <a:srgbClr val="008080"/>
                </a:solidFill>
              </a:rPr>
              <a:t>Aktivizující</a:t>
            </a:r>
          </a:p>
        </p:txBody>
      </p:sp>
    </p:spTree>
    <p:extLst>
      <p:ext uri="{BB962C8B-B14F-4D97-AF65-F5344CB8AC3E}">
        <p14:creationId xmlns:p14="http://schemas.microsoft.com/office/powerpoint/2010/main" val="2306542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44337"/>
              </p:ext>
            </p:extLst>
          </p:nvPr>
        </p:nvGraphicFramePr>
        <p:xfrm>
          <a:off x="313900" y="495135"/>
          <a:ext cx="10161068" cy="5841830"/>
        </p:xfrm>
        <a:graphic>
          <a:graphicData uri="http://schemas.openxmlformats.org/drawingml/2006/table">
            <a:tbl>
              <a:tblPr/>
              <a:tblGrid>
                <a:gridCol w="297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Období transformace (1989 - 2004)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transformace na tržní ekonomiku, resp. sociálně tržní s pluralitními vlastnickými vztahy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liberální přístup k rozvoji obchodu, od nekoordinovanosti k určité míře regulačních prvků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změna trhu výrobce na trh spotřebitele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nárůst počtu prodejních jednotek spojený s provozní a prostorovou koncentrací, nástup sítí SM, diskontů, HM, NC, rozvoj MO mimo prodejní plochy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vysoká koncentrace, megafúze, internacionalizace, globalizace atd., vznik nových moderních konceptů, diskonty, odborné trhy, růst významu MO mimo prodejní plochy, sílící elektronizace obchodu, internetový prodej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postupující vyrovnávání rozdílů s vyspělými tržními ekonomikami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19595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2193" y="33470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hodnocení obchodu v období transformace</a:t>
            </a:r>
          </a:p>
        </p:txBody>
      </p:sp>
    </p:spTree>
    <p:extLst>
      <p:ext uri="{BB962C8B-B14F-4D97-AF65-F5344CB8AC3E}">
        <p14:creationId xmlns:p14="http://schemas.microsoft.com/office/powerpoint/2010/main" val="102743859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667" y="576523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1482517" y="2120093"/>
            <a:ext cx="8521700" cy="2806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Znalost charakteristiky období první republiky, CPE a období transformace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Charakteristika odvětví obchodu a maloobchodu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Postavení obchodu v NH (podíl na HDP, na zaměstnanosti, na investicích atd.)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Znalost makroekonomického </a:t>
            </a:r>
            <a:r>
              <a:rPr lang="cs-CZ" sz="3200" b="1">
                <a:solidFill>
                  <a:srgbClr val="008080"/>
                </a:solidFill>
              </a:rPr>
              <a:t>prostředí  </a:t>
            </a:r>
            <a:r>
              <a:rPr lang="cs-CZ" sz="3200" b="1" dirty="0">
                <a:solidFill>
                  <a:srgbClr val="008080"/>
                </a:solidFill>
              </a:rPr>
              <a:t>informativně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329359"/>
            <a:ext cx="755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9433" y="1657296"/>
            <a:ext cx="11450471" cy="4253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Pluralitní politický systém, prosazování zájmů různých sociálně profesních skupin </a:t>
            </a:r>
            <a:r>
              <a:rPr lang="cs-CZ" sz="2800" b="1" dirty="0">
                <a:solidFill>
                  <a:srgbClr val="FF0000"/>
                </a:solidFill>
              </a:rPr>
              <a:t>(praxe: např. velký kapitál – pravicové strany, zaměstnanci – levicové)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Pluralitní vlastnická struktura ekonomiky, soukromé, státní, družstevní, komunální podniky </a:t>
            </a:r>
            <a:r>
              <a:rPr lang="cs-CZ" sz="2800" b="1" dirty="0">
                <a:solidFill>
                  <a:srgbClr val="FF0000"/>
                </a:solidFill>
              </a:rPr>
              <a:t>(platilo i v obchodě)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Hledání optimálních forem regulace podnikání a chování podnikatelských subjektů ze strany státu </a:t>
            </a:r>
            <a:r>
              <a:rPr lang="cs-CZ" sz="2800" b="1" dirty="0">
                <a:solidFill>
                  <a:srgbClr val="FF0000"/>
                </a:solidFill>
              </a:rPr>
              <a:t>(zohledňování hospodářských cyklů)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Relativně rozvinutá koupěschopnost obyvatel, regionální rozdíly a přechodné poklesy poptávky v době krizí.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008080"/>
                </a:solidFill>
              </a:rPr>
              <a:t>Životní úroveň a kupní síla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29581" y="391857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19639"/>
              </p:ext>
            </p:extLst>
          </p:nvPr>
        </p:nvGraphicFramePr>
        <p:xfrm>
          <a:off x="368490" y="1084226"/>
          <a:ext cx="8416065" cy="549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Země</a:t>
                      </a:r>
                    </a:p>
                  </a:txBody>
                  <a:tcPr marL="91442" marR="91442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HDP na 1 obyv. v USD</a:t>
                      </a:r>
                    </a:p>
                  </a:txBody>
                  <a:tcPr marL="91442" marR="91442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USA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4 220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Nizozemí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3 348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Belgie 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3 314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Velká Británie 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3 303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Francie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2 770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Německo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2 253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ČSR</a:t>
                      </a:r>
                    </a:p>
                  </a:txBody>
                  <a:tcPr marL="91442" marR="9144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2 025</a:t>
                      </a:r>
                    </a:p>
                  </a:txBody>
                  <a:tcPr marL="91442" marR="9144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Itálie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1 915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Španělsko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1713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Maďarsko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1 295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143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Polsko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1 167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68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37300"/>
            <a:ext cx="11720806" cy="5521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Růst úlohy obchodu, vyvíjející se výroba i trh</a:t>
            </a: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Státní politika </a:t>
            </a:r>
            <a:r>
              <a:rPr lang="cs-CZ" sz="2800" b="1" dirty="0">
                <a:solidFill>
                  <a:srgbClr val="008080"/>
                </a:solidFill>
              </a:rPr>
              <a:t>- </a:t>
            </a:r>
            <a:r>
              <a:rPr lang="cs-CZ" sz="2800" b="1" dirty="0" err="1">
                <a:solidFill>
                  <a:srgbClr val="008080"/>
                </a:solidFill>
              </a:rPr>
              <a:t>protekcionářská</a:t>
            </a:r>
            <a:r>
              <a:rPr lang="cs-CZ" sz="2800" b="1" dirty="0">
                <a:solidFill>
                  <a:srgbClr val="008080"/>
                </a:solidFill>
              </a:rPr>
              <a:t> obchodní politika, regulace vnitřního i zahraničního  obchodu po 1. světové válce </a:t>
            </a:r>
            <a:r>
              <a:rPr lang="cs-CZ" sz="2800" b="1" dirty="0">
                <a:solidFill>
                  <a:srgbClr val="FF0000"/>
                </a:solidFill>
              </a:rPr>
              <a:t>(praxe: ochrana proti zahraničnímu zboží, silná expanze zboží z USA po 1. svět. válce)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Uvolňování prostoru pro  svobodné podnikání ve 20. letech min. stol., opětná zesílená intervence v obchodě ve 30. letech – vliv hospodářského cyklu </a:t>
            </a:r>
            <a:r>
              <a:rPr lang="cs-CZ" sz="2800" b="1" dirty="0">
                <a:solidFill>
                  <a:srgbClr val="FF0000"/>
                </a:solidFill>
              </a:rPr>
              <a:t>(praxe: v době krize např. organizování různých šetření o trhu, dočasný zákaz vzniku větších prodejen či výrobních prodejen)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Různorodá národnostní skladba podniků </a:t>
            </a:r>
            <a:r>
              <a:rPr lang="cs-CZ" sz="2800" b="1" dirty="0">
                <a:solidFill>
                  <a:srgbClr val="FF0000"/>
                </a:solidFill>
              </a:rPr>
              <a:t>(rakouská, německá, francouzská…)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Kapitálová labilita nejmenších obchodních podniků, růst jejich počtu za meziválečných krizí.</a:t>
            </a:r>
            <a:r>
              <a:rPr lang="cs-CZ" altLang="cs-CZ" sz="2800" b="1" dirty="0"/>
              <a:t> 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23" y="88466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26171"/>
            <a:ext cx="696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647" y="772502"/>
            <a:ext cx="8865184" cy="581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- volná živnost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roztříštěná  </a:t>
            </a:r>
            <a:r>
              <a:rPr lang="cs-CZ" sz="3200" b="1" dirty="0">
                <a:solidFill>
                  <a:srgbClr val="008080"/>
                </a:solidFill>
              </a:rPr>
              <a:t>(172 339 obchodů s 338 923 zaměstnanci, z toho 165 812 do 5 zaměstnanců – 96,2 %)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 převaha potravinářského a textilního sortimentu a trafik, růst šířky a hloubky sortimentu, nízká specializace sortimentu </a:t>
            </a:r>
            <a:r>
              <a:rPr lang="cs-CZ" sz="3200" b="1" dirty="0">
                <a:solidFill>
                  <a:srgbClr val="FF0000"/>
                </a:solidFill>
              </a:rPr>
              <a:t>(praxe: hokynářství, koloniály, spousta „trafik“)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Pozvolný růst středně velkých obchodních jednotek, výroba v obchodě na velmi dobré úrovni </a:t>
            </a:r>
            <a:r>
              <a:rPr lang="cs-CZ" sz="3200" b="1" dirty="0">
                <a:solidFill>
                  <a:srgbClr val="FF0000"/>
                </a:solidFill>
              </a:rPr>
              <a:t>(praxe: </a:t>
            </a:r>
            <a:r>
              <a:rPr lang="cs-CZ" sz="3200" b="1" dirty="0" err="1">
                <a:solidFill>
                  <a:srgbClr val="FF0000"/>
                </a:solidFill>
              </a:rPr>
              <a:t>Nehera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Rolný</a:t>
            </a:r>
            <a:r>
              <a:rPr lang="cs-CZ" sz="3200" b="1" dirty="0">
                <a:solidFill>
                  <a:srgbClr val="FF0000"/>
                </a:solidFill>
              </a:rPr>
              <a:t>, Baťa, ve světě již supermarkety, malá nákupní centra…).</a:t>
            </a: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20" y="0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26525" y="175344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1028" name="Picture 4" descr="Image result for koloniál">
            <a:extLst>
              <a:ext uri="{FF2B5EF4-FFF2-40B4-BE49-F238E27FC236}">
                <a16:creationId xmlns:a16="http://schemas.microsoft.com/office/drawing/2014/main" id="{4E38E572-EC41-433C-9E52-18088FEC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00" y="1433512"/>
            <a:ext cx="2505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kynářství">
            <a:extLst>
              <a:ext uri="{FF2B5EF4-FFF2-40B4-BE49-F238E27FC236}">
                <a16:creationId xmlns:a16="http://schemas.microsoft.com/office/drawing/2014/main" id="{7404E9CB-6977-4073-9543-96CC379C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18" y="3831539"/>
            <a:ext cx="2836838" cy="18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0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87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103417" cy="4819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Převaha pultových prodejen, ojediněle volný výběr, prodej na zakázku (objednávku), specializované obchodní domy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OD Bílá labuť, OD Brouk a babka)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Vzestupná tendence obslužného standardu </a:t>
            </a:r>
            <a:r>
              <a:rPr lang="cs-CZ" sz="3200" b="1" dirty="0">
                <a:solidFill>
                  <a:srgbClr val="FF0000"/>
                </a:solidFill>
              </a:rPr>
              <a:t>(počet obyvatel na jednoho pracovníka v obchodě)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Rozvoj spotřebních družstev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např. Včela – existence až do roku 1997)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Podpora prodeje (veletrhy, výstavy a burzy se zbožím)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BVT, LVT…).</a:t>
            </a: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372614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</a:rPr>
              <a:t>Jak vypadala maloobchodní síť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1481" y="5057885"/>
            <a:ext cx="11321138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velké a největší prodejny </a:t>
            </a:r>
            <a:r>
              <a:rPr lang="cs-CZ" sz="2400" b="1" dirty="0">
                <a:solidFill>
                  <a:srgbClr val="008080"/>
                </a:solidFill>
              </a:rPr>
              <a:t>– nejrozvinutější dělba práce i organizace prodeje, často ve vlastnictví výrobců, provoz i menších prodejen (např. Baťa – fungování </a:t>
            </a:r>
            <a:r>
              <a:rPr lang="cs-CZ" sz="2400" b="1" i="1" dirty="0">
                <a:solidFill>
                  <a:srgbClr val="008080"/>
                </a:solidFill>
              </a:rPr>
              <a:t>prodejní skupiny </a:t>
            </a:r>
            <a:r>
              <a:rPr lang="cs-CZ" sz="2400" b="1" dirty="0">
                <a:solidFill>
                  <a:srgbClr val="008080"/>
                </a:solidFill>
              </a:rPr>
              <a:t>– prodejní oddělení, pronajímací oddělení, reklamní a rozpisovací oddělení, orientace na zákazníky, uplatnění některých prvků marketingu).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BB5B85-7876-45EB-A45B-FDEB96041431}"/>
              </a:ext>
            </a:extLst>
          </p:cNvPr>
          <p:cNvSpPr txBox="1"/>
          <p:nvPr/>
        </p:nvSpPr>
        <p:spPr>
          <a:xfrm>
            <a:off x="381481" y="2437330"/>
            <a:ext cx="9934287" cy="1200329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malé obchůdky </a:t>
            </a:r>
            <a:r>
              <a:rPr lang="cs-CZ" sz="2400" b="1" dirty="0">
                <a:solidFill>
                  <a:srgbClr val="008080"/>
                </a:solidFill>
              </a:rPr>
              <a:t>– desetitisíce obchůdků, účast majitele v provozu, nízká specializace, málo finančních prostředků, nižší úroveň vybavení prodejen a úroveň podnikání, užší vztahy se zákazníky.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620F1-FCA5-4BBF-B2ED-9BAB71775F8B}"/>
              </a:ext>
            </a:extLst>
          </p:cNvPr>
          <p:cNvSpPr txBox="1"/>
          <p:nvPr/>
        </p:nvSpPr>
        <p:spPr>
          <a:xfrm>
            <a:off x="381481" y="3925711"/>
            <a:ext cx="11267189" cy="830997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středně velké prodejny </a:t>
            </a:r>
            <a:r>
              <a:rPr lang="cs-CZ" sz="2400" b="1" dirty="0">
                <a:solidFill>
                  <a:srgbClr val="008080"/>
                </a:solidFill>
              </a:rPr>
              <a:t>– větší obce a města, orientace na různé cílové skupiny zákazníků i zámožnější, vnitřní  vybavení na vyšší úrovni, lepší finanční možnosti.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4416822-0805-4140-81BF-6D6E49298D62}"/>
              </a:ext>
            </a:extLst>
          </p:cNvPr>
          <p:cNvSpPr txBox="1"/>
          <p:nvPr/>
        </p:nvSpPr>
        <p:spPr>
          <a:xfrm>
            <a:off x="3094182" y="1402080"/>
            <a:ext cx="34821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Velikost</a:t>
            </a:r>
          </a:p>
        </p:txBody>
      </p:sp>
    </p:spTree>
    <p:extLst>
      <p:ext uri="{BB962C8B-B14F-4D97-AF65-F5344CB8AC3E}">
        <p14:creationId xmlns:p14="http://schemas.microsoft.com/office/powerpoint/2010/main" val="2658072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2936</Words>
  <Application>Microsoft Office PowerPoint</Application>
  <PresentationFormat>Širokoúhlá obrazovka</PresentationFormat>
  <Paragraphs>418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205</cp:revision>
  <dcterms:created xsi:type="dcterms:W3CDTF">2016-11-25T20:36:16Z</dcterms:created>
  <dcterms:modified xsi:type="dcterms:W3CDTF">2022-09-28T05:23:34Z</dcterms:modified>
</cp:coreProperties>
</file>