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8" r:id="rId2"/>
    <p:sldId id="263" r:id="rId3"/>
    <p:sldId id="361" r:id="rId4"/>
    <p:sldId id="371" r:id="rId5"/>
    <p:sldId id="350" r:id="rId6"/>
    <p:sldId id="344" r:id="rId7"/>
    <p:sldId id="345" r:id="rId8"/>
    <p:sldId id="353" r:id="rId9"/>
    <p:sldId id="329" r:id="rId10"/>
    <p:sldId id="330" r:id="rId11"/>
    <p:sldId id="351" r:id="rId12"/>
    <p:sldId id="331" r:id="rId13"/>
    <p:sldId id="328" r:id="rId14"/>
    <p:sldId id="359" r:id="rId15"/>
    <p:sldId id="349" r:id="rId16"/>
    <p:sldId id="352" r:id="rId17"/>
    <p:sldId id="355" r:id="rId18"/>
    <p:sldId id="354" r:id="rId19"/>
    <p:sldId id="332" r:id="rId20"/>
    <p:sldId id="348" r:id="rId21"/>
    <p:sldId id="357" r:id="rId22"/>
    <p:sldId id="334" r:id="rId23"/>
    <p:sldId id="335" r:id="rId24"/>
    <p:sldId id="336" r:id="rId25"/>
    <p:sldId id="337" r:id="rId26"/>
    <p:sldId id="338" r:id="rId27"/>
    <p:sldId id="339" r:id="rId28"/>
    <p:sldId id="346" r:id="rId29"/>
    <p:sldId id="347" r:id="rId30"/>
    <p:sldId id="341" r:id="rId31"/>
    <p:sldId id="342" r:id="rId32"/>
    <p:sldId id="343" r:id="rId33"/>
    <p:sldId id="358" r:id="rId34"/>
    <p:sldId id="333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9999"/>
    <a:srgbClr val="FFFF66"/>
    <a:srgbClr val="339966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D54BC-7FAC-49B7-9425-EB336D083BA5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4D035-BD31-4622-8C4A-F04BCE233C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7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859E886-71DA-467D-96C2-1947CA5912A9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9977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859E886-71DA-467D-96C2-1947CA5912A9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3771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859E886-71DA-467D-96C2-1947CA5912A9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8901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859E886-71DA-467D-96C2-1947CA5912A9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1118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828801"/>
            <a:ext cx="10972800" cy="4302125"/>
          </a:xfrm>
        </p:spPr>
        <p:txBody>
          <a:bodyPr/>
          <a:lstStyle/>
          <a:p>
            <a:pPr lvl="0"/>
            <a:endParaRPr lang="cs-CZ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3BCD8-5F7A-41F7-A836-3C9B79B9E0F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192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92931" y="210830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50000"/>
              </a:spcBef>
              <a:buNone/>
            </a:pPr>
            <a:endParaRPr lang="cs-CZ" altLang="cs-CZ" b="1" i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545690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cs-CZ" sz="4000" b="1" cap="all" dirty="0"/>
          </a:p>
          <a:p>
            <a:pPr>
              <a:defRPr/>
            </a:pPr>
            <a:r>
              <a:rPr lang="cs-CZ" sz="4000" dirty="0">
                <a:latin typeface="+mn-lt"/>
              </a:rPr>
              <a:t>Velkoobchod </a:t>
            </a:r>
          </a:p>
          <a:p>
            <a:pPr>
              <a:defRPr/>
            </a:pPr>
            <a:r>
              <a:rPr lang="cs-CZ" sz="4000" dirty="0">
                <a:latin typeface="+mn-lt"/>
              </a:rPr>
              <a:t>a skladování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65770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991366" y="2552131"/>
            <a:ext cx="4203511" cy="20621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3200" b="1" i="1" dirty="0">
                <a:solidFill>
                  <a:srgbClr val="008080"/>
                </a:solidFill>
              </a:rPr>
              <a:t>Cílem přednášky je pochopení  opodstatnění  existence velkoobchodu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57618" y="451513"/>
            <a:ext cx="8569325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Počet kontaktů: transakční náklady (TN)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7618" y="1730991"/>
            <a:ext cx="8229600" cy="47688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Bez prostředníka: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TN = m x 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S prostředníkem: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TN = m + n</a:t>
            </a:r>
          </a:p>
          <a:p>
            <a:pPr eaLnBrk="1" hangingPunct="1"/>
            <a:r>
              <a:rPr lang="cs-CZ" altLang="cs-CZ" b="1" dirty="0" err="1">
                <a:solidFill>
                  <a:srgbClr val="008080"/>
                </a:solidFill>
              </a:rPr>
              <a:t>TNu</a:t>
            </a:r>
            <a:r>
              <a:rPr lang="cs-CZ" altLang="cs-CZ" b="1" dirty="0">
                <a:solidFill>
                  <a:srgbClr val="008080"/>
                </a:solidFill>
              </a:rPr>
              <a:t> = úspora transakčních nákladů (dána počtem cest)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TN u  = (m x n) – (</a:t>
            </a:r>
            <a:r>
              <a:rPr lang="cs-CZ" altLang="cs-CZ" b="1" dirty="0" err="1">
                <a:solidFill>
                  <a:srgbClr val="008080"/>
                </a:solidFill>
              </a:rPr>
              <a:t>m+n</a:t>
            </a:r>
            <a:r>
              <a:rPr lang="cs-CZ" altLang="cs-CZ" b="1" dirty="0">
                <a:solidFill>
                  <a:srgbClr val="008080"/>
                </a:solidFill>
              </a:rPr>
              <a:t>)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m=výrobce, n= maloobchod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23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3365310" cy="83587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Řešená úloha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38199" y="1624084"/>
            <a:ext cx="9493155" cy="46782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</a:rPr>
              <a:t>Zadání:</a:t>
            </a:r>
          </a:p>
          <a:p>
            <a:r>
              <a:rPr lang="cs-CZ" sz="2800" dirty="0">
                <a:solidFill>
                  <a:srgbClr val="008080"/>
                </a:solidFill>
              </a:rPr>
              <a:t>V lokalitě působí 10 výrobců a 100 maloobchodníků. Jaká bude teoretická úspora nákladů, jestliže zprostředkovatelskou funkci zde bude zajišťovat 1 velkoobchod?</a:t>
            </a:r>
          </a:p>
          <a:p>
            <a:r>
              <a:rPr lang="cs-CZ" sz="28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800" dirty="0">
                <a:solidFill>
                  <a:srgbClr val="008080"/>
                </a:solidFill>
              </a:rPr>
              <a:t>TN= 10 x 100 = 1000</a:t>
            </a:r>
          </a:p>
          <a:p>
            <a:r>
              <a:rPr lang="cs-CZ" sz="2800" dirty="0" err="1">
                <a:solidFill>
                  <a:srgbClr val="008080"/>
                </a:solidFill>
              </a:rPr>
              <a:t>TN</a:t>
            </a:r>
            <a:r>
              <a:rPr lang="cs-CZ" sz="2800" baseline="-25000" dirty="0" err="1">
                <a:solidFill>
                  <a:srgbClr val="008080"/>
                </a:solidFill>
              </a:rPr>
              <a:t>u</a:t>
            </a:r>
            <a:r>
              <a:rPr lang="cs-CZ" sz="2800" dirty="0">
                <a:solidFill>
                  <a:srgbClr val="008080"/>
                </a:solidFill>
              </a:rPr>
              <a:t>= (10x100)-(10+100) = 1 000 - 110 = 890 uspořených cest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Odpověď</a:t>
            </a:r>
            <a:r>
              <a:rPr lang="cs-CZ" sz="2800" dirty="0">
                <a:solidFill>
                  <a:srgbClr val="008080"/>
                </a:solidFill>
              </a:rPr>
              <a:t>: Teoretická úspora nákladů bude 890 cest.</a:t>
            </a:r>
          </a:p>
          <a:p>
            <a:r>
              <a:rPr lang="cs-CZ" sz="2800" dirty="0">
                <a:solidFill>
                  <a:srgbClr val="008080"/>
                </a:solidFill>
              </a:rPr>
              <a:t>Odhad ekonomického vyčíslení úspory je pak odvozeno od průměrné hodnoty jedné cesty.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785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776" name="Group 2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650717"/>
              </p:ext>
            </p:extLst>
          </p:nvPr>
        </p:nvGraphicFramePr>
        <p:xfrm>
          <a:off x="368491" y="1568451"/>
          <a:ext cx="9759758" cy="4832349"/>
        </p:xfrm>
        <a:graphic>
          <a:graphicData uri="http://schemas.openxmlformats.org/drawingml/2006/table">
            <a:tbl>
              <a:tblPr/>
              <a:tblGrid>
                <a:gridCol w="1760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1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9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66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87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výrobce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 bez VO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 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 s VO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m+n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 </a:t>
                      </a:r>
                      <a:r>
                        <a:rPr kumimoji="0" lang="cs-CZ" sz="24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uspořené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(m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n)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-(m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10 000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9 800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100 000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1 100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98 900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7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3" marB="4572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1562" name="Text Box 268"/>
          <p:cNvSpPr txBox="1">
            <a:spLocks noChangeArrowheads="1"/>
          </p:cNvSpPr>
          <p:nvPr/>
        </p:nvSpPr>
        <p:spPr bwMode="auto">
          <a:xfrm>
            <a:off x="204716" y="274187"/>
            <a:ext cx="1009282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Úspory transakčních nákladů při rostoucím počtu výrobců a maloobchodů – teoretické předpoklady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380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41445" y="760413"/>
            <a:ext cx="5994305" cy="86836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Velkoobchod a jeho funkce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859" y="1997075"/>
            <a:ext cx="5599634" cy="3871462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FFFF0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prodej a propagace, </a:t>
            </a:r>
          </a:p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nákup a tvorba sortimentu, </a:t>
            </a:r>
          </a:p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dělení celkového množství, skladování, </a:t>
            </a:r>
          </a:p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doprava, financování, </a:t>
            </a:r>
          </a:p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přebírání rizika,</a:t>
            </a:r>
          </a:p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 informace o trhu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1026" name="Picture 2" descr="Box, Krabice, Sklad, Palety, Paleta, Populace, StÃ¡ÄenÃ­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127" y="1997075"/>
            <a:ext cx="2953366" cy="363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7450922" y="6029416"/>
            <a:ext cx="37889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/>
              <a:t>https://pixabay.com/cs/photos/box-krabice-sklad-palety-paleta-15287/</a:t>
            </a:r>
          </a:p>
        </p:txBody>
      </p:sp>
    </p:spTree>
    <p:extLst>
      <p:ext uri="{BB962C8B-B14F-4D97-AF65-F5344CB8AC3E}">
        <p14:creationId xmlns:p14="http://schemas.microsoft.com/office/powerpoint/2010/main" val="774542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41859" y="159912"/>
            <a:ext cx="5994305" cy="86836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Velkoobchod a jeho funkce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859" y="1158039"/>
            <a:ext cx="9748553" cy="5229113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FFFF00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Prodej a propagace </a:t>
            </a:r>
            <a:r>
              <a:rPr lang="cs-CZ" dirty="0">
                <a:solidFill>
                  <a:srgbClr val="008080"/>
                </a:solidFill>
              </a:rPr>
              <a:t>-  cíl dosáhnout na velké množství zákazníků při relativně malých nákladech. To je umožněno velkým množstvím kontaktů.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Nákup a tvorba obchodního sortimentu</a:t>
            </a:r>
            <a:r>
              <a:rPr lang="cs-CZ" b="1" dirty="0">
                <a:solidFill>
                  <a:srgbClr val="008080"/>
                </a:solidFill>
              </a:rPr>
              <a:t> </a:t>
            </a:r>
            <a:r>
              <a:rPr lang="cs-CZ" dirty="0">
                <a:solidFill>
                  <a:srgbClr val="008080"/>
                </a:solidFill>
              </a:rPr>
              <a:t>šetří práci MO. Tvorba ucelených sortimentních nabídek dle marketingových hledisek a požadavků jednotlivých maloobchodníků.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Nákup ve velkém</a:t>
            </a:r>
            <a:r>
              <a:rPr lang="cs-CZ" b="1" dirty="0">
                <a:solidFill>
                  <a:srgbClr val="008080"/>
                </a:solidFill>
              </a:rPr>
              <a:t> - </a:t>
            </a:r>
            <a:r>
              <a:rPr lang="cs-CZ" dirty="0">
                <a:solidFill>
                  <a:srgbClr val="008080"/>
                </a:solidFill>
              </a:rPr>
              <a:t>nakupovat velká množství zboží, která dělí na menší jednotky dle potřeb spotřebitelů a tím šetří náklady na fyzickou distribuci zboží. Část práce maloobchodu se tak přesunuje již na úroveň VO.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Skladování</a:t>
            </a:r>
            <a:r>
              <a:rPr lang="cs-CZ" dirty="0">
                <a:solidFill>
                  <a:srgbClr val="008080"/>
                </a:solidFill>
              </a:rPr>
              <a:t> zboží snižuje riziko a skladovací náklady u dodavatelů i zákazníků.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3014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465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41859" y="159912"/>
            <a:ext cx="5994305" cy="86836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Velkoobchod a jeho funkce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5380" y="1158038"/>
            <a:ext cx="11208863" cy="5229113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FFFF00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Přeprava</a:t>
            </a:r>
            <a:r>
              <a:rPr lang="cs-CZ" dirty="0">
                <a:solidFill>
                  <a:srgbClr val="008080"/>
                </a:solidFill>
              </a:rPr>
              <a:t> - zrychluje dodávky pro MO, protože VO je k MO obvykle blíže než výrobce.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Financování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008080"/>
                </a:solidFill>
              </a:rPr>
              <a:t>– poskytnutí zákazníkům tzv. obchodní úvěr na objednávané zboží.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Přenos rizika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008080"/>
                </a:solidFill>
              </a:rPr>
              <a:t>- VO přebírá zboží do svého vlastnictví, nese náklady za krádeže nebo poškození zboží.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Tržní informace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008080"/>
                </a:solidFill>
              </a:rPr>
              <a:t>zrychlují kontakty mezi V a MO prostřednictvím VO a elektronizace pohybu zboží, zejména o nových výrobcích, cenových změnách, aktivitách konkurence atd..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8080"/>
                </a:solidFill>
              </a:rPr>
              <a:t>Manažer</a:t>
            </a:r>
            <a:r>
              <a:rPr lang="cs-CZ" b="1" dirty="0">
                <a:solidFill>
                  <a:srgbClr val="FF0000"/>
                </a:solidFill>
              </a:rPr>
              <a:t>ské služby a poradenství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008080"/>
                </a:solidFill>
              </a:rPr>
              <a:t>- úzká spolupráce s MO, zájem VO na dobrém prodeji či odbytu svých výrobků, organizují se školení pro prodejní sily (techniky prodeje, systémů řízení zásob atd.).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3014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352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437281" cy="753991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Služby VO nabízené maloobchodníkům - </a:t>
            </a:r>
            <a:r>
              <a:rPr lang="cs-CZ" sz="3600" b="1" dirty="0">
                <a:solidFill>
                  <a:srgbClr val="FF0000"/>
                </a:solidFill>
                <a:latin typeface="+mn-lt"/>
              </a:rPr>
              <a:t>praxe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365125"/>
            <a:ext cx="1464833" cy="1127893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06188" y="1119116"/>
            <a:ext cx="9669293" cy="55399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Pomoc klientovi při práci s nákupčími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Pravidelné dodávání informací a doporučení týkajících se výrobků, výrobkových řad, módních trendů a podpory prodeje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Zajištění objednávání zboží za spolupracující firmu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Sledování objednávkového procesu , pečování o reklamace, úpravy zboží apod.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Pomoc sítím maloobchodních prodejen při jejich propagaci při jejich otevření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Nabídka poradenských služeb ohledně zásob a jejich kontroly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Sjednávání schůzek pro maloobchodníky s různými zprostředkovateli prodeje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Sjednávání návštěv ve výrobě ve výstavních síních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Plánování a pořádání seminářů o módě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Pomoc při vyhledávání zaměstnanců. (zdroj: skripta)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20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7923663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Technologie ve službách velkoobchodu </a:t>
            </a:r>
            <a:r>
              <a:rPr lang="cs-CZ" sz="3600" b="1" dirty="0">
                <a:solidFill>
                  <a:srgbClr val="FF0000"/>
                </a:solidFill>
              </a:rPr>
              <a:t>- praxe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845" y="269590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95784" y="1586917"/>
            <a:ext cx="11327643" cy="45858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Moderní ERP systémy pro VO a distribuci se vyznačují integrací nových technologií do svých modulů a svou komplexností se začínají přibližovat robustním řešením pro "</a:t>
            </a:r>
            <a:r>
              <a:rPr lang="cs-CZ" sz="2400" dirty="0" err="1">
                <a:solidFill>
                  <a:srgbClr val="008080"/>
                </a:solidFill>
              </a:rPr>
              <a:t>automotive</a:t>
            </a:r>
            <a:r>
              <a:rPr lang="cs-CZ" sz="2400" dirty="0">
                <a:solidFill>
                  <a:srgbClr val="008080"/>
                </a:solidFill>
              </a:rPr>
              <a:t>." Jednou z technologií, která posouvá procesy řízení skladu na novou kvalitativní úroveň, je tzv. </a:t>
            </a:r>
            <a:r>
              <a:rPr lang="cs-CZ" sz="2400" b="1" dirty="0">
                <a:solidFill>
                  <a:srgbClr val="008080"/>
                </a:solidFill>
              </a:rPr>
              <a:t>systém hlasem řízených operací. </a:t>
            </a:r>
            <a:r>
              <a:rPr lang="cs-CZ" sz="2400" dirty="0">
                <a:solidFill>
                  <a:srgbClr val="008080"/>
                </a:solidFill>
              </a:rPr>
              <a:t>Využívá se hlavně při kompletaci vyskladňovaných zásilek, doplňování zboží a inventurách ve velkoskladech a distribučních centrech. Vhodným prostředím pro aplikaci jsou i chladírny, mrazírny a prostředí s extrémní prašností či vlhkostí.</a:t>
            </a:r>
            <a:br>
              <a:rPr lang="cs-CZ" sz="2400" dirty="0">
                <a:solidFill>
                  <a:srgbClr val="008080"/>
                </a:solidFill>
              </a:rPr>
            </a:br>
            <a:r>
              <a:rPr lang="cs-CZ" sz="2400" dirty="0">
                <a:solidFill>
                  <a:srgbClr val="008080"/>
                </a:solidFill>
              </a:rPr>
              <a:t>Tvoří ho hardwarové a softwarové vybavení, které je vhodné integrovat v ucelené podobě do nadřazeného podnikového informačního systému. Bezdrátový terminál umožňuje pracovníkovi skladu volný pohyb a využití největšího přínosu této technologie, principu volné ruky, volné oči, což znamená, že skladník při pohybu ve skladu a manipulaci se zbožím může volně používat obě ruce, nemusí neustále odkládat papír (zdroj: skripta)</a:t>
            </a:r>
          </a:p>
        </p:txBody>
      </p:sp>
    </p:spTree>
    <p:extLst>
      <p:ext uri="{BB962C8B-B14F-4D97-AF65-F5344CB8AC3E}">
        <p14:creationId xmlns:p14="http://schemas.microsoft.com/office/powerpoint/2010/main" val="914690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9143" y="0"/>
            <a:ext cx="8428630" cy="876821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Jaké druhy velkoobchodníků známe?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27156" y="674360"/>
            <a:ext cx="9280477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V odborné literatuře se setkáváme s různými druhy či označováním velkoobchodníků: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Třídění dle charakteru činností (Mulač, Mulačová,2013)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Třídění dle úplnosti nabízených služeb (</a:t>
            </a:r>
            <a:r>
              <a:rPr lang="cs-CZ" sz="2400" dirty="0" err="1">
                <a:solidFill>
                  <a:srgbClr val="008080"/>
                </a:solidFill>
              </a:rPr>
              <a:t>Kotler</a:t>
            </a:r>
            <a:r>
              <a:rPr lang="cs-CZ" sz="2400" dirty="0">
                <a:solidFill>
                  <a:srgbClr val="008080"/>
                </a:solidFill>
              </a:rPr>
              <a:t>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23082" y="2298611"/>
            <a:ext cx="11549244" cy="4401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Dodávkový VO </a:t>
            </a:r>
            <a:r>
              <a:rPr lang="cs-CZ" sz="2800" dirty="0">
                <a:solidFill>
                  <a:srgbClr val="008080"/>
                </a:solidFill>
              </a:rPr>
              <a:t>– klasický model VO, samostatný subjekt nebo součást určité kooperace s V nebo MO, udržují potřebný stav zásob ve skladech pro MO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Agenturní VO </a:t>
            </a:r>
            <a:r>
              <a:rPr lang="cs-CZ" sz="2800" dirty="0">
                <a:solidFill>
                  <a:srgbClr val="008080"/>
                </a:solidFill>
              </a:rPr>
              <a:t>– spojovací můstek, spíše zprostředkování, kompletní organizační zajištění toku zboží, peněz a informací, ne fyzický pohyb zboží přes vlastní sklady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Samoobslužný</a:t>
            </a:r>
            <a:r>
              <a:rPr lang="cs-CZ" sz="2800" b="1" dirty="0">
                <a:solidFill>
                  <a:srgbClr val="008080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VO</a:t>
            </a:r>
            <a:r>
              <a:rPr lang="cs-CZ" sz="2800" dirty="0">
                <a:solidFill>
                  <a:srgbClr val="008080"/>
                </a:solidFill>
              </a:rPr>
              <a:t> - Cash and </a:t>
            </a:r>
            <a:r>
              <a:rPr lang="cs-CZ" sz="2800" dirty="0" err="1">
                <a:solidFill>
                  <a:srgbClr val="008080"/>
                </a:solidFill>
              </a:rPr>
              <a:t>carry</a:t>
            </a:r>
            <a:r>
              <a:rPr lang="cs-CZ" sz="2800" dirty="0">
                <a:solidFill>
                  <a:srgbClr val="008080"/>
                </a:solidFill>
              </a:rPr>
              <a:t>, menší odběry vlastním vozem (vhodný pro menší podnikatele (služby, prodejci řemeslníci), okamžité platby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Regálový VO </a:t>
            </a:r>
            <a:r>
              <a:rPr lang="cs-CZ" sz="2800" dirty="0">
                <a:solidFill>
                  <a:srgbClr val="008080"/>
                </a:solidFill>
              </a:rPr>
              <a:t>– zvláštní zapojení do maloobchodní činnosti, MO prodává na velkoobchodníkovo riziko jeho zboží ve vyhrazených regálech, VO se celkově o zboží stará (doplňování, propagace…).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7724633" y="1733266"/>
            <a:ext cx="1787857" cy="510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5501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45910" y="1052016"/>
            <a:ext cx="9403307" cy="447675"/>
          </a:xfrm>
        </p:spPr>
        <p:txBody>
          <a:bodyPr>
            <a:no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9999"/>
                </a:solidFill>
                <a:latin typeface="+mn-lt"/>
              </a:rPr>
              <a:t>Druhy velkoobchodníků dle úplnosti služeb (</a:t>
            </a:r>
            <a:r>
              <a:rPr lang="cs-CZ" altLang="cs-CZ" sz="3600" b="1" dirty="0" err="1">
                <a:solidFill>
                  <a:srgbClr val="009999"/>
                </a:solidFill>
                <a:latin typeface="+mn-lt"/>
              </a:rPr>
              <a:t>Kotler</a:t>
            </a:r>
            <a:r>
              <a:rPr lang="cs-CZ" altLang="cs-CZ" sz="3600" b="1" dirty="0">
                <a:solidFill>
                  <a:srgbClr val="009999"/>
                </a:solidFill>
                <a:latin typeface="+mn-lt"/>
              </a:rPr>
              <a:t>)</a:t>
            </a:r>
          </a:p>
        </p:txBody>
      </p:sp>
      <p:graphicFrame>
        <p:nvGraphicFramePr>
          <p:cNvPr id="35071" name="Group 25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216855995"/>
              </p:ext>
            </p:extLst>
          </p:nvPr>
        </p:nvGraphicFramePr>
        <p:xfrm>
          <a:off x="545911" y="2150661"/>
          <a:ext cx="9664889" cy="3123676"/>
        </p:xfrm>
        <a:graphic>
          <a:graphicData uri="http://schemas.openxmlformats.org/drawingml/2006/table">
            <a:tbl>
              <a:tblPr/>
              <a:tblGrid>
                <a:gridCol w="2774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2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8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9518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1. 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řekupní VO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 plnými službami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 překupníci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99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Průmysloví distributoři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99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49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 omezenými službami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9999"/>
                        </a:solidFill>
                        <a:effectLst/>
                        <a:latin typeface="+mn-lt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Cash and Carry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Přepravní VO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Komisionáři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Zásilkový VO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99"/>
                        </a:solidFill>
                        <a:effectLst/>
                        <a:latin typeface="+mn-lt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818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>
              <a:defRPr/>
            </a:pPr>
            <a:r>
              <a:rPr lang="cs-CZ" sz="4000" b="1"/>
              <a:t>Velkoobchod </a:t>
            </a:r>
          </a:p>
          <a:p>
            <a:pPr>
              <a:defRPr/>
            </a:pPr>
            <a:r>
              <a:rPr lang="cs-CZ" sz="4000" b="1"/>
              <a:t>a </a:t>
            </a:r>
            <a:r>
              <a:rPr lang="cs-CZ" sz="4000" b="1" dirty="0"/>
              <a:t>skladování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77442" y="1812269"/>
            <a:ext cx="5462467" cy="44485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Velkoobchod, význam  a funkce</a:t>
            </a:r>
          </a:p>
          <a:p>
            <a:pPr marL="0" indent="0">
              <a:buNone/>
            </a:pPr>
            <a:r>
              <a:rPr lang="cs-CZ" altLang="cs-CZ" b="1" dirty="0" err="1">
                <a:solidFill>
                  <a:srgbClr val="008080"/>
                </a:solidFill>
              </a:rPr>
              <a:t>Transakcionální</a:t>
            </a:r>
            <a:r>
              <a:rPr lang="cs-CZ" altLang="cs-CZ" b="1" dirty="0">
                <a:solidFill>
                  <a:srgbClr val="008080"/>
                </a:solidFill>
              </a:rPr>
              <a:t> teorie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Druhy velkoobchodníků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Členění skladů 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Volba skladu dle cílového trhu</a:t>
            </a:r>
          </a:p>
          <a:p>
            <a:pPr marL="0" indent="0"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Doprava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2262" y="614295"/>
            <a:ext cx="9294125" cy="44767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Druhy velkoobchodníků dle úplnosti služeb (</a:t>
            </a:r>
            <a:r>
              <a:rPr lang="cs-CZ" altLang="cs-CZ" sz="3600" b="1" dirty="0" err="1">
                <a:solidFill>
                  <a:srgbClr val="008080"/>
                </a:solidFill>
                <a:latin typeface="+mn-lt"/>
              </a:rPr>
              <a:t>Kotler</a:t>
            </a: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)</a:t>
            </a:r>
          </a:p>
        </p:txBody>
      </p:sp>
      <p:graphicFrame>
        <p:nvGraphicFramePr>
          <p:cNvPr id="35071" name="Group 25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18073227"/>
              </p:ext>
            </p:extLst>
          </p:nvPr>
        </p:nvGraphicFramePr>
        <p:xfrm>
          <a:off x="532263" y="2191604"/>
          <a:ext cx="9678537" cy="2724675"/>
        </p:xfrm>
        <a:graphic>
          <a:graphicData uri="http://schemas.openxmlformats.org/drawingml/2006/table">
            <a:tbl>
              <a:tblPr/>
              <a:tblGrid>
                <a:gridCol w="2787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2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8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73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2. Dohodci a zástupci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Dohodci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+mn-lt"/>
                        </a:rPr>
                        <a:t>Z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ástupci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+mn-lt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z. výrobců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z. pro prodej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z. pro nákup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z. provizní obchodníci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+mn-lt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07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3. Pobočky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 a kanceláře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Prodejní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Nákupní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+mn-lt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90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9"/>
          <p:cNvSpPr txBox="1">
            <a:spLocks noChangeArrowheads="1"/>
          </p:cNvSpPr>
          <p:nvPr/>
        </p:nvSpPr>
        <p:spPr bwMode="auto">
          <a:xfrm>
            <a:off x="830656" y="1742416"/>
            <a:ext cx="3341899" cy="5715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Využívání kapacit</a:t>
            </a:r>
            <a:endParaRPr lang="cs-CZ" altLang="cs-CZ" sz="2000" dirty="0">
              <a:solidFill>
                <a:schemeClr val="tx1"/>
              </a:solidFill>
            </a:endParaRPr>
          </a:p>
        </p:txBody>
      </p:sp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830656" y="5065391"/>
            <a:ext cx="3341899" cy="890756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Hlasová technologie</a:t>
            </a:r>
            <a:endParaRPr lang="cs-CZ" altLang="cs-CZ" sz="2000" dirty="0">
              <a:solidFill>
                <a:schemeClr val="tx1"/>
              </a:solidFill>
            </a:endParaRP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5872356" y="2775335"/>
            <a:ext cx="4476467" cy="785017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Účelné vnitřní členění skladů</a:t>
            </a:r>
            <a:endParaRPr lang="cs-CZ" altLang="cs-CZ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5872357" y="1747230"/>
            <a:ext cx="4476467" cy="5715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prostorové, strojové a lidské</a:t>
            </a:r>
            <a:endParaRPr lang="cs-CZ" altLang="cs-CZ" sz="2000" dirty="0">
              <a:solidFill>
                <a:schemeClr val="tx1"/>
              </a:solidFill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849671" y="3935209"/>
            <a:ext cx="3341899" cy="750492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Racionální dialog s počítačem</a:t>
            </a:r>
            <a:endParaRPr lang="cs-CZ" altLang="cs-CZ" sz="2000" dirty="0">
              <a:solidFill>
                <a:schemeClr val="tx1"/>
              </a:solidFill>
            </a:endParaRPr>
          </a:p>
        </p:txBody>
      </p:sp>
      <p:sp>
        <p:nvSpPr>
          <p:cNvPr id="5127" name="Text Box 4"/>
          <p:cNvSpPr txBox="1">
            <a:spLocks noChangeArrowheads="1"/>
          </p:cNvSpPr>
          <p:nvPr/>
        </p:nvSpPr>
        <p:spPr bwMode="auto">
          <a:xfrm>
            <a:off x="830656" y="2761681"/>
            <a:ext cx="3341899" cy="793838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Účelné dispoziční členění skladu</a:t>
            </a: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  <a:endParaRPr lang="cs-CZ" altLang="cs-CZ" sz="2000" dirty="0">
              <a:solidFill>
                <a:schemeClr val="tx1"/>
              </a:solidFill>
            </a:endParaRPr>
          </a:p>
        </p:txBody>
      </p:sp>
      <p:sp>
        <p:nvSpPr>
          <p:cNvPr id="5129" name="Rectangle 18"/>
          <p:cNvSpPr>
            <a:spLocks noChangeArrowheads="1"/>
          </p:cNvSpPr>
          <p:nvPr/>
        </p:nvSpPr>
        <p:spPr bwMode="auto">
          <a:xfrm>
            <a:off x="3695700" y="1838326"/>
            <a:ext cx="18415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200">
                <a:solidFill>
                  <a:schemeClr val="tx1"/>
                </a:solidFill>
                <a:cs typeface="Times New Roman" panose="02020603050405020304" pitchFamily="18" charset="0"/>
              </a:rPr>
            </a:br>
            <a:endParaRPr lang="cs-CZ" altLang="cs-CZ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5130" name="Text Box 23"/>
          <p:cNvSpPr txBox="1">
            <a:spLocks noChangeArrowheads="1"/>
          </p:cNvSpPr>
          <p:nvPr/>
        </p:nvSpPr>
        <p:spPr bwMode="auto">
          <a:xfrm>
            <a:off x="5872356" y="3906371"/>
            <a:ext cx="4515453" cy="638334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tx1"/>
                </a:solidFill>
                <a:latin typeface="+mn-lt"/>
              </a:rPr>
              <a:t>Elektronizace pohybu zboží</a:t>
            </a:r>
          </a:p>
        </p:txBody>
      </p:sp>
      <p:sp>
        <p:nvSpPr>
          <p:cNvPr id="5131" name="Text Box 24"/>
          <p:cNvSpPr txBox="1">
            <a:spLocks noChangeArrowheads="1"/>
          </p:cNvSpPr>
          <p:nvPr/>
        </p:nvSpPr>
        <p:spPr bwMode="auto">
          <a:xfrm>
            <a:off x="1900838" y="398174"/>
            <a:ext cx="6911975" cy="64633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Progresivní </a:t>
            </a:r>
            <a:r>
              <a:rPr lang="cs-CZ" altLang="cs-CZ" sz="3600" b="1">
                <a:solidFill>
                  <a:srgbClr val="008080"/>
                </a:solidFill>
                <a:latin typeface="+mn-lt"/>
              </a:rPr>
              <a:t>technologie skladu</a:t>
            </a:r>
            <a:endParaRPr lang="cs-CZ" altLang="cs-CZ" sz="3600" b="1" dirty="0">
              <a:solidFill>
                <a:srgbClr val="008080"/>
              </a:solidFill>
              <a:latin typeface="+mn-lt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Šipka doprava 1"/>
          <p:cNvSpPr/>
          <p:nvPr/>
        </p:nvSpPr>
        <p:spPr>
          <a:xfrm>
            <a:off x="4688086" y="1838326"/>
            <a:ext cx="668740" cy="38584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4688086" y="2974919"/>
            <a:ext cx="668740" cy="38584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>
            <a:off x="4697593" y="4128578"/>
            <a:ext cx="668740" cy="38584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>
            <a:off x="4711321" y="5282237"/>
            <a:ext cx="668740" cy="38584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918826" y="5150044"/>
            <a:ext cx="4468983" cy="890756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tx1"/>
                </a:solidFill>
                <a:latin typeface="+mn-lt"/>
              </a:rPr>
              <a:t>Zrychlení činností</a:t>
            </a:r>
          </a:p>
        </p:txBody>
      </p:sp>
    </p:spTree>
    <p:extLst>
      <p:ext uri="{BB962C8B-B14F-4D97-AF65-F5344CB8AC3E}">
        <p14:creationId xmlns:p14="http://schemas.microsoft.com/office/powerpoint/2010/main" val="2571319545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735584" y="3330383"/>
            <a:ext cx="4682578" cy="5715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Racionální průtok zboží skladem</a:t>
            </a:r>
            <a:endParaRPr lang="cs-CZ" altLang="cs-CZ" sz="20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chemeClr val="tx1"/>
              </a:solidFill>
            </a:endParaRP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735583" y="1838324"/>
            <a:ext cx="4682578" cy="918523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Rovnoměrnost denního výkonu</a:t>
            </a:r>
            <a:r>
              <a:rPr lang="cs-CZ" altLang="cs-CZ" sz="2000" b="1" dirty="0">
                <a:solidFill>
                  <a:srgbClr val="000000"/>
                </a:solidFill>
              </a:rPr>
              <a:t>, </a:t>
            </a:r>
            <a:r>
              <a:rPr lang="cs-CZ" altLang="cs-CZ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spolehlivost</a:t>
            </a:r>
            <a:endParaRPr lang="cs-CZ" altLang="cs-CZ" sz="20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>
              <a:solidFill>
                <a:schemeClr val="tx1"/>
              </a:solidFill>
            </a:endParaRPr>
          </a:p>
        </p:txBody>
      </p:sp>
      <p:sp>
        <p:nvSpPr>
          <p:cNvPr id="5128" name="Rectangle 16"/>
          <p:cNvSpPr>
            <a:spLocks noChangeArrowheads="1"/>
          </p:cNvSpPr>
          <p:nvPr/>
        </p:nvSpPr>
        <p:spPr bwMode="auto">
          <a:xfrm>
            <a:off x="3695700" y="938213"/>
            <a:ext cx="18415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200">
                <a:solidFill>
                  <a:schemeClr val="tx1"/>
                </a:solidFill>
                <a:cs typeface="Times New Roman" panose="02020603050405020304" pitchFamily="18" charset="0"/>
              </a:rPr>
            </a:br>
            <a:endParaRPr lang="cs-CZ" altLang="cs-CZ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5130" name="Text Box 23"/>
          <p:cNvSpPr txBox="1">
            <a:spLocks noChangeArrowheads="1"/>
          </p:cNvSpPr>
          <p:nvPr/>
        </p:nvSpPr>
        <p:spPr bwMode="auto">
          <a:xfrm>
            <a:off x="735583" y="4475419"/>
            <a:ext cx="4682578" cy="5715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tx1"/>
                </a:solidFill>
                <a:latin typeface="+mn-lt"/>
              </a:rPr>
              <a:t>Důraz na horizontální dopravu</a:t>
            </a:r>
          </a:p>
        </p:txBody>
      </p:sp>
      <p:sp>
        <p:nvSpPr>
          <p:cNvPr id="5131" name="Text Box 24"/>
          <p:cNvSpPr txBox="1">
            <a:spLocks noChangeArrowheads="1"/>
          </p:cNvSpPr>
          <p:nvPr/>
        </p:nvSpPr>
        <p:spPr bwMode="auto">
          <a:xfrm>
            <a:off x="735583" y="521838"/>
            <a:ext cx="6911975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Progresivní technologie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6210610" y="1838325"/>
            <a:ext cx="4682578" cy="918522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tx1"/>
                </a:solidFill>
                <a:latin typeface="+mn-lt"/>
              </a:rPr>
              <a:t>Optimální využití kapacit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6210610" y="3330383"/>
            <a:ext cx="4682578" cy="5715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tx1"/>
                </a:solidFill>
                <a:latin typeface="+mn-lt"/>
              </a:rPr>
              <a:t>Optimální cesty zboží</a:t>
            </a: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6210610" y="4475419"/>
            <a:ext cx="4682578" cy="5715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tx1"/>
                </a:solidFill>
                <a:latin typeface="+mn-lt"/>
              </a:rPr>
              <a:t>Křížení pohybu zpomaluje pohyb</a:t>
            </a:r>
          </a:p>
        </p:txBody>
      </p:sp>
    </p:spTree>
    <p:extLst>
      <p:ext uri="{BB962C8B-B14F-4D97-AF65-F5344CB8AC3E}">
        <p14:creationId xmlns:p14="http://schemas.microsoft.com/office/powerpoint/2010/main" val="139626151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46162" y="457200"/>
            <a:ext cx="9210652" cy="884238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cs-CZ" altLang="cs-CZ" sz="2400" b="1" dirty="0"/>
            </a:br>
            <a:r>
              <a:rPr lang="cs-CZ" altLang="cs-CZ" sz="4000" b="1" dirty="0">
                <a:solidFill>
                  <a:srgbClr val="008080"/>
                </a:solidFill>
                <a:latin typeface="+mn-lt"/>
              </a:rPr>
              <a:t>Druhy VOS dle stupně mechanizace</a:t>
            </a:r>
            <a:br>
              <a:rPr lang="cs-CZ" altLang="cs-CZ" sz="4000" b="1" dirty="0">
                <a:solidFill>
                  <a:srgbClr val="008080"/>
                </a:solidFill>
                <a:latin typeface="+mn-lt"/>
              </a:rPr>
            </a:br>
            <a:r>
              <a:rPr lang="cs-CZ" altLang="cs-CZ" sz="4000" b="1" dirty="0">
                <a:solidFill>
                  <a:srgbClr val="008080"/>
                </a:solidFill>
                <a:latin typeface="+mn-lt"/>
              </a:rPr>
              <a:t>Rychlost pohybu zboží, frekvence poptávky</a:t>
            </a:r>
            <a:br>
              <a:rPr lang="cs-CZ" altLang="cs-CZ" sz="4000" b="1" dirty="0">
                <a:solidFill>
                  <a:srgbClr val="008080"/>
                </a:solidFill>
                <a:latin typeface="+mn-lt"/>
              </a:rPr>
            </a:br>
            <a:endParaRPr lang="cs-CZ" altLang="cs-CZ" sz="40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983255" y="1882775"/>
            <a:ext cx="2592388" cy="466725"/>
          </a:xfrm>
          <a:prstGeom prst="rect">
            <a:avLst/>
          </a:prstGeom>
          <a:noFill/>
          <a:ln w="38100">
            <a:solidFill>
              <a:srgbClr val="0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Ruční sklad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983255" y="2519647"/>
            <a:ext cx="2592388" cy="466725"/>
          </a:xfrm>
          <a:prstGeom prst="rect">
            <a:avLst/>
          </a:prstGeom>
          <a:noFill/>
          <a:ln w="38100">
            <a:solidFill>
              <a:srgbClr val="00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Mechanizovaný</a:t>
            </a: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983255" y="3151948"/>
            <a:ext cx="2592388" cy="1196975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</a:rPr>
              <a:t>Vysoce mechanizovaný sklad</a:t>
            </a: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983255" y="4600576"/>
            <a:ext cx="2592388" cy="466725"/>
          </a:xfrm>
          <a:prstGeom prst="rect">
            <a:avLst/>
          </a:prstGeom>
          <a:noFill/>
          <a:ln w="38100">
            <a:solidFill>
              <a:srgbClr val="00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Automatizovaný</a:t>
            </a:r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983255" y="5200651"/>
            <a:ext cx="2592388" cy="831850"/>
          </a:xfrm>
          <a:prstGeom prst="rect">
            <a:avLst/>
          </a:prstGeom>
          <a:noFill/>
          <a:ln w="38100">
            <a:solidFill>
              <a:srgbClr val="00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Plně automatizovaný</a:t>
            </a:r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5519738" y="2565400"/>
            <a:ext cx="3960812" cy="431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Jednotlivé</a:t>
            </a:r>
            <a:r>
              <a:rPr lang="cs-CZ" altLang="cs-CZ" sz="2000" b="1" dirty="0">
                <a:solidFill>
                  <a:schemeClr val="bg1"/>
                </a:solidFill>
              </a:rPr>
              <a:t> </a:t>
            </a:r>
            <a:r>
              <a:rPr lang="cs-CZ" altLang="cs-CZ" sz="2000" b="1" dirty="0">
                <a:solidFill>
                  <a:srgbClr val="008080"/>
                </a:solidFill>
              </a:rPr>
              <a:t>manipulační</a:t>
            </a:r>
            <a:r>
              <a:rPr lang="cs-CZ" altLang="cs-CZ" sz="2000" dirty="0">
                <a:solidFill>
                  <a:srgbClr val="008080"/>
                </a:solidFill>
              </a:rPr>
              <a:t> </a:t>
            </a:r>
            <a:r>
              <a:rPr lang="cs-CZ" altLang="cs-CZ" sz="2000" b="1" dirty="0">
                <a:solidFill>
                  <a:srgbClr val="008080"/>
                </a:solidFill>
              </a:rPr>
              <a:t>prvky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6153" name="Text Box 11"/>
          <p:cNvSpPr txBox="1">
            <a:spLocks noChangeArrowheads="1"/>
          </p:cNvSpPr>
          <p:nvPr/>
        </p:nvSpPr>
        <p:spPr bwMode="auto">
          <a:xfrm>
            <a:off x="5519739" y="3357564"/>
            <a:ext cx="3889375" cy="8604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Prvky automatizace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Progresivní technologie</a:t>
            </a:r>
          </a:p>
        </p:txBody>
      </p:sp>
      <p:sp>
        <p:nvSpPr>
          <p:cNvPr id="6154" name="Text Box 12"/>
          <p:cNvSpPr txBox="1">
            <a:spLocks noChangeArrowheads="1"/>
          </p:cNvSpPr>
          <p:nvPr/>
        </p:nvSpPr>
        <p:spPr bwMode="auto">
          <a:xfrm>
            <a:off x="5016501" y="4581525"/>
            <a:ext cx="5040313" cy="431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Řízení pohybu zboží a skladování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6155" name="Text Box 13"/>
          <p:cNvSpPr txBox="1">
            <a:spLocks noChangeArrowheads="1"/>
          </p:cNvSpPr>
          <p:nvPr/>
        </p:nvSpPr>
        <p:spPr bwMode="auto">
          <a:xfrm>
            <a:off x="5016501" y="5300663"/>
            <a:ext cx="5040313" cy="7921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off-line systém, nepropojený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on-line systém, propojený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6156" name="AutoShape 14"/>
          <p:cNvSpPr>
            <a:spLocks noChangeArrowheads="1"/>
          </p:cNvSpPr>
          <p:nvPr/>
        </p:nvSpPr>
        <p:spPr bwMode="auto">
          <a:xfrm>
            <a:off x="3766286" y="2565400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6157" name="AutoShape 15"/>
          <p:cNvSpPr>
            <a:spLocks noChangeArrowheads="1"/>
          </p:cNvSpPr>
          <p:nvPr/>
        </p:nvSpPr>
        <p:spPr bwMode="auto">
          <a:xfrm>
            <a:off x="3766286" y="3598935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6158" name="AutoShape 16"/>
          <p:cNvSpPr>
            <a:spLocks noChangeArrowheads="1"/>
          </p:cNvSpPr>
          <p:nvPr/>
        </p:nvSpPr>
        <p:spPr bwMode="auto">
          <a:xfrm>
            <a:off x="3766286" y="4527550"/>
            <a:ext cx="918735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6159" name="AutoShape 17"/>
          <p:cNvSpPr>
            <a:spLocks noChangeArrowheads="1"/>
          </p:cNvSpPr>
          <p:nvPr/>
        </p:nvSpPr>
        <p:spPr bwMode="auto">
          <a:xfrm>
            <a:off x="3766287" y="5373688"/>
            <a:ext cx="918734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0040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1"/>
          <p:cNvSpPr txBox="1">
            <a:spLocks noChangeArrowheads="1"/>
          </p:cNvSpPr>
          <p:nvPr/>
        </p:nvSpPr>
        <p:spPr bwMode="auto">
          <a:xfrm>
            <a:off x="1524000" y="3068639"/>
            <a:ext cx="914400" cy="1368425"/>
          </a:xfrm>
          <a:prstGeom prst="rect">
            <a:avLst/>
          </a:prstGeom>
          <a:solidFill>
            <a:srgbClr val="008080"/>
          </a:solidFill>
          <a:ln w="25400">
            <a:solidFill>
              <a:srgbClr val="FFCC99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VOS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sp>
        <p:nvSpPr>
          <p:cNvPr id="7171" name="Line 12"/>
          <p:cNvSpPr>
            <a:spLocks noChangeShapeType="1"/>
          </p:cNvSpPr>
          <p:nvPr/>
        </p:nvSpPr>
        <p:spPr bwMode="auto">
          <a:xfrm flipV="1">
            <a:off x="2635250" y="2420939"/>
            <a:ext cx="1371600" cy="549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2" name="Line 9"/>
          <p:cNvSpPr>
            <a:spLocks noChangeShapeType="1"/>
          </p:cNvSpPr>
          <p:nvPr/>
        </p:nvSpPr>
        <p:spPr bwMode="auto">
          <a:xfrm flipV="1">
            <a:off x="2782888" y="3213100"/>
            <a:ext cx="1371600" cy="90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3" name="Line 8"/>
          <p:cNvSpPr>
            <a:spLocks noChangeShapeType="1"/>
          </p:cNvSpPr>
          <p:nvPr/>
        </p:nvSpPr>
        <p:spPr bwMode="auto">
          <a:xfrm>
            <a:off x="2855914" y="3789363"/>
            <a:ext cx="1279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2855914" y="4221163"/>
            <a:ext cx="1189037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5" name="Line 6"/>
          <p:cNvSpPr>
            <a:spLocks noChangeShapeType="1"/>
          </p:cNvSpPr>
          <p:nvPr/>
        </p:nvSpPr>
        <p:spPr bwMode="auto">
          <a:xfrm>
            <a:off x="2711450" y="4724401"/>
            <a:ext cx="1189038" cy="823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6" name="Text Box 16"/>
          <p:cNvSpPr txBox="1">
            <a:spLocks noChangeArrowheads="1"/>
          </p:cNvSpPr>
          <p:nvPr/>
        </p:nvSpPr>
        <p:spPr bwMode="auto">
          <a:xfrm>
            <a:off x="8205184" y="1577976"/>
            <a:ext cx="1079500" cy="365125"/>
          </a:xfrm>
          <a:prstGeom prst="rect">
            <a:avLst/>
          </a:prstGeom>
          <a:solidFill>
            <a:srgbClr val="0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bg1"/>
                </a:solidFill>
                <a:cs typeface="Times New Roman" panose="02020603050405020304" pitchFamily="18" charset="0"/>
              </a:rPr>
              <a:t>MOJ</a:t>
            </a: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7177" name="Text Box 15"/>
          <p:cNvSpPr txBox="1">
            <a:spLocks noChangeArrowheads="1"/>
          </p:cNvSpPr>
          <p:nvPr/>
        </p:nvSpPr>
        <p:spPr bwMode="auto">
          <a:xfrm>
            <a:off x="8328025" y="2420939"/>
            <a:ext cx="1081088" cy="365125"/>
          </a:xfrm>
          <a:prstGeom prst="rect">
            <a:avLst/>
          </a:prstGeom>
          <a:solidFill>
            <a:srgbClr val="0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bg1"/>
                </a:solidFill>
                <a:cs typeface="Times New Roman" panose="02020603050405020304" pitchFamily="18" charset="0"/>
              </a:rPr>
              <a:t>MOJ</a:t>
            </a: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7178" name="Text Box 13"/>
          <p:cNvSpPr txBox="1">
            <a:spLocks noChangeArrowheads="1"/>
          </p:cNvSpPr>
          <p:nvPr/>
        </p:nvSpPr>
        <p:spPr bwMode="auto">
          <a:xfrm>
            <a:off x="8759825" y="3213101"/>
            <a:ext cx="1081088" cy="365125"/>
          </a:xfrm>
          <a:prstGeom prst="rect">
            <a:avLst/>
          </a:prstGeom>
          <a:solidFill>
            <a:srgbClr val="0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bg1"/>
                </a:solidFill>
                <a:cs typeface="Times New Roman" panose="02020603050405020304" pitchFamily="18" charset="0"/>
              </a:rPr>
              <a:t>MOJ</a:t>
            </a: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8904289" y="4005264"/>
            <a:ext cx="1152525" cy="365125"/>
          </a:xfrm>
          <a:prstGeom prst="rect">
            <a:avLst/>
          </a:prstGeom>
          <a:solidFill>
            <a:srgbClr val="0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MOJ</a:t>
            </a:r>
            <a:endParaRPr lang="cs-CZ" altLang="cs-CZ" sz="1800" dirty="0">
              <a:solidFill>
                <a:schemeClr val="bg1"/>
              </a:solidFill>
            </a:endParaRPr>
          </a:p>
        </p:txBody>
      </p:sp>
      <p:sp>
        <p:nvSpPr>
          <p:cNvPr id="7180" name="Text Box 5"/>
          <p:cNvSpPr txBox="1">
            <a:spLocks noChangeArrowheads="1"/>
          </p:cNvSpPr>
          <p:nvPr/>
        </p:nvSpPr>
        <p:spPr bwMode="auto">
          <a:xfrm>
            <a:off x="8904288" y="4797425"/>
            <a:ext cx="1223962" cy="342900"/>
          </a:xfrm>
          <a:prstGeom prst="rect">
            <a:avLst/>
          </a:prstGeom>
          <a:solidFill>
            <a:srgbClr val="0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bg1"/>
                </a:solidFill>
                <a:cs typeface="Times New Roman" panose="02020603050405020304" pitchFamily="18" charset="0"/>
              </a:rPr>
              <a:t>MOJ</a:t>
            </a: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7181" name="Text Box 4"/>
          <p:cNvSpPr txBox="1">
            <a:spLocks noChangeArrowheads="1"/>
          </p:cNvSpPr>
          <p:nvPr/>
        </p:nvSpPr>
        <p:spPr bwMode="auto">
          <a:xfrm>
            <a:off x="8832851" y="5661025"/>
            <a:ext cx="1223963" cy="342900"/>
          </a:xfrm>
          <a:prstGeom prst="rect">
            <a:avLst/>
          </a:prstGeom>
          <a:solidFill>
            <a:srgbClr val="00808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cs typeface="Times New Roman" panose="02020603050405020304" pitchFamily="18" charset="0"/>
              </a:rPr>
              <a:t>MOJ</a:t>
            </a:r>
            <a:endParaRPr lang="cs-CZ" altLang="cs-CZ" sz="2000">
              <a:solidFill>
                <a:schemeClr val="bg1"/>
              </a:solidFill>
            </a:endParaRPr>
          </a:p>
        </p:txBody>
      </p:sp>
      <p:sp>
        <p:nvSpPr>
          <p:cNvPr id="7182" name="Rectangle 17"/>
          <p:cNvSpPr>
            <a:spLocks noChangeArrowheads="1"/>
          </p:cNvSpPr>
          <p:nvPr/>
        </p:nvSpPr>
        <p:spPr bwMode="auto">
          <a:xfrm>
            <a:off x="1524001" y="-88951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7183" name="Rectangle 18"/>
          <p:cNvSpPr>
            <a:spLocks noChangeArrowheads="1"/>
          </p:cNvSpPr>
          <p:nvPr/>
        </p:nvSpPr>
        <p:spPr bwMode="auto">
          <a:xfrm>
            <a:off x="1524000" y="-704850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>
                <a:solidFill>
                  <a:schemeClr val="tx1"/>
                </a:solidFill>
              </a:rPr>
            </a:br>
            <a:endParaRPr lang="cs-CZ" altLang="cs-CZ" sz="18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7184" name="Rectangle 19"/>
          <p:cNvSpPr>
            <a:spLocks noChangeArrowheads="1"/>
          </p:cNvSpPr>
          <p:nvPr/>
        </p:nvSpPr>
        <p:spPr bwMode="auto">
          <a:xfrm>
            <a:off x="1524000" y="10477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7185" name="Rectangle 20"/>
          <p:cNvSpPr>
            <a:spLocks noChangeArrowheads="1"/>
          </p:cNvSpPr>
          <p:nvPr/>
        </p:nvSpPr>
        <p:spPr bwMode="auto">
          <a:xfrm>
            <a:off x="4583114" y="5373688"/>
            <a:ext cx="12858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solidFill>
                  <a:srgbClr val="000000"/>
                </a:solidFill>
              </a:rPr>
              <a:t>                                                    </a:t>
            </a:r>
            <a:r>
              <a:rPr lang="cs-CZ" altLang="cs-CZ" sz="2000" b="1">
                <a:solidFill>
                  <a:schemeClr val="tx1"/>
                </a:solidFill>
              </a:rPr>
              <a:t>investice</a:t>
            </a:r>
            <a:endParaRPr lang="cs-CZ" altLang="cs-CZ" sz="2000">
              <a:solidFill>
                <a:schemeClr val="tx1"/>
              </a:solidFill>
            </a:endParaRPr>
          </a:p>
        </p:txBody>
      </p:sp>
      <p:sp>
        <p:nvSpPr>
          <p:cNvPr id="7186" name="Rectangle 21"/>
          <p:cNvSpPr>
            <a:spLocks noChangeArrowheads="1"/>
          </p:cNvSpPr>
          <p:nvPr/>
        </p:nvSpPr>
        <p:spPr bwMode="auto">
          <a:xfrm>
            <a:off x="1524000" y="1538289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>
                <a:solidFill>
                  <a:schemeClr val="tx1"/>
                </a:solidFill>
              </a:rPr>
            </a:br>
            <a:endParaRPr lang="cs-CZ" altLang="cs-CZ" sz="18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7187" name="Rectangle 22"/>
          <p:cNvSpPr>
            <a:spLocks noChangeArrowheads="1"/>
          </p:cNvSpPr>
          <p:nvPr/>
        </p:nvSpPr>
        <p:spPr bwMode="auto">
          <a:xfrm>
            <a:off x="4151314" y="1366839"/>
            <a:ext cx="2160587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solidFill>
                  <a:srgbClr val="000000"/>
                </a:solidFill>
                <a:cs typeface="Times New Roman" panose="02020603050405020304" pitchFamily="18" charset="0"/>
              </a:rPr>
              <a:t>                                                            </a:t>
            </a:r>
            <a:r>
              <a:rPr lang="cs-CZ" altLang="cs-CZ" sz="2000" b="1">
                <a:solidFill>
                  <a:schemeClr val="tx1"/>
                </a:solidFill>
                <a:cs typeface="Times New Roman" panose="02020603050405020304" pitchFamily="18" charset="0"/>
              </a:rPr>
              <a:t>typ</a:t>
            </a:r>
            <a:r>
              <a:rPr lang="cs-CZ" altLang="cs-CZ" sz="2000" b="1">
                <a:solidFill>
                  <a:schemeClr val="tx1"/>
                </a:solidFill>
              </a:rPr>
              <a:t> </a:t>
            </a:r>
            <a:r>
              <a:rPr lang="cs-CZ" altLang="cs-CZ" sz="2000" b="1">
                <a:solidFill>
                  <a:schemeClr val="tx1"/>
                </a:solidFill>
                <a:cs typeface="Times New Roman" panose="02020603050405020304" pitchFamily="18" charset="0"/>
              </a:rPr>
              <a:t>(druh) MOJ</a:t>
            </a:r>
            <a:endParaRPr lang="cs-CZ" altLang="cs-CZ" sz="20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7188" name="Rectangle 23"/>
          <p:cNvSpPr>
            <a:spLocks noChangeArrowheads="1"/>
          </p:cNvSpPr>
          <p:nvPr/>
        </p:nvSpPr>
        <p:spPr bwMode="auto">
          <a:xfrm>
            <a:off x="1524000" y="2927351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>
                <a:solidFill>
                  <a:schemeClr val="tx1"/>
                </a:solidFill>
              </a:rPr>
            </a:br>
            <a:endParaRPr lang="cs-CZ" altLang="cs-CZ" sz="18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7189" name="Rectangle 24"/>
          <p:cNvSpPr>
            <a:spLocks noChangeArrowheads="1"/>
          </p:cNvSpPr>
          <p:nvPr/>
        </p:nvSpPr>
        <p:spPr bwMode="auto">
          <a:xfrm>
            <a:off x="1524000" y="373697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7190" name="Rectangle 25"/>
          <p:cNvSpPr>
            <a:spLocks noChangeArrowheads="1"/>
          </p:cNvSpPr>
          <p:nvPr/>
        </p:nvSpPr>
        <p:spPr bwMode="auto">
          <a:xfrm>
            <a:off x="4511676" y="2951164"/>
            <a:ext cx="24479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rgbClr val="000000"/>
                </a:solidFill>
              </a:rPr>
              <a:t>                                                             </a:t>
            </a:r>
            <a:r>
              <a:rPr lang="cs-CZ" altLang="cs-CZ" sz="2000" b="1" dirty="0">
                <a:solidFill>
                  <a:schemeClr val="tx1"/>
                </a:solidFill>
              </a:rPr>
              <a:t>charakter dodávky</a:t>
            </a:r>
            <a:endParaRPr lang="cs-CZ" altLang="cs-CZ" sz="20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chemeClr val="tx1"/>
              </a:solidFill>
            </a:endParaRPr>
          </a:p>
        </p:txBody>
      </p:sp>
      <p:sp>
        <p:nvSpPr>
          <p:cNvPr id="7191" name="Rectangle 26"/>
          <p:cNvSpPr>
            <a:spLocks noChangeArrowheads="1"/>
          </p:cNvSpPr>
          <p:nvPr/>
        </p:nvSpPr>
        <p:spPr bwMode="auto">
          <a:xfrm>
            <a:off x="4511675" y="3670300"/>
            <a:ext cx="2592388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solidFill>
                  <a:srgbClr val="000000"/>
                </a:solidFill>
                <a:cs typeface="Times New Roman" panose="02020603050405020304" pitchFamily="18" charset="0"/>
              </a:rPr>
              <a:t>                                                             </a:t>
            </a:r>
            <a:r>
              <a:rPr lang="cs-CZ" altLang="cs-CZ" sz="2000" b="1">
                <a:solidFill>
                  <a:schemeClr val="tx1"/>
                </a:solidFill>
                <a:cs typeface="Times New Roman" panose="02020603050405020304" pitchFamily="18" charset="0"/>
              </a:rPr>
              <a:t>počet druhů</a:t>
            </a:r>
            <a:r>
              <a:rPr lang="cs-CZ" altLang="cs-CZ" sz="2000" b="1">
                <a:solidFill>
                  <a:schemeClr val="tx1"/>
                </a:solidFill>
              </a:rPr>
              <a:t> </a:t>
            </a:r>
            <a:r>
              <a:rPr lang="cs-CZ" altLang="cs-CZ" sz="2000" b="1">
                <a:solidFill>
                  <a:schemeClr val="tx1"/>
                </a:solidFill>
                <a:cs typeface="Times New Roman" panose="02020603050405020304" pitchFamily="18" charset="0"/>
              </a:rPr>
              <a:t>zboží</a:t>
            </a:r>
            <a:endParaRPr lang="cs-CZ" altLang="cs-CZ" sz="20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7192" name="Rectangle 27"/>
          <p:cNvSpPr>
            <a:spLocks noChangeArrowheads="1"/>
          </p:cNvSpPr>
          <p:nvPr/>
        </p:nvSpPr>
        <p:spPr bwMode="auto">
          <a:xfrm>
            <a:off x="4511674" y="4410179"/>
            <a:ext cx="2930526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 dirty="0">
                <a:solidFill>
                  <a:schemeClr val="tx1"/>
                </a:solidFill>
              </a:rPr>
            </a:br>
            <a:r>
              <a:rPr lang="cs-CZ" altLang="cs-CZ" sz="1400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cs-CZ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rozměr, balení zboží</a:t>
            </a:r>
            <a:endParaRPr lang="cs-CZ" altLang="cs-CZ" sz="20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chemeClr val="tx1"/>
              </a:solidFill>
            </a:endParaRPr>
          </a:p>
        </p:txBody>
      </p:sp>
      <p:sp>
        <p:nvSpPr>
          <p:cNvPr id="7193" name="Rectangle 28"/>
          <p:cNvSpPr>
            <a:spLocks noChangeArrowheads="1"/>
          </p:cNvSpPr>
          <p:nvPr/>
        </p:nvSpPr>
        <p:spPr bwMode="auto">
          <a:xfrm>
            <a:off x="4440239" y="1767721"/>
            <a:ext cx="244792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rgbClr val="000000"/>
                </a:solidFill>
              </a:rPr>
              <a:t>                                                           </a:t>
            </a:r>
            <a:r>
              <a:rPr lang="cs-CZ" altLang="cs-CZ" sz="2000" b="1" dirty="0">
                <a:solidFill>
                  <a:schemeClr val="tx1"/>
                </a:solidFill>
              </a:rPr>
              <a:t>rychlost systému</a:t>
            </a:r>
            <a:endParaRPr lang="cs-CZ" altLang="cs-CZ" sz="20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chemeClr val="tx1"/>
              </a:solidFill>
            </a:endParaRPr>
          </a:p>
        </p:txBody>
      </p:sp>
      <p:sp>
        <p:nvSpPr>
          <p:cNvPr id="7194" name="Rectangle 30"/>
          <p:cNvSpPr>
            <a:spLocks noChangeArrowheads="1"/>
          </p:cNvSpPr>
          <p:nvPr/>
        </p:nvSpPr>
        <p:spPr bwMode="auto">
          <a:xfrm>
            <a:off x="883242" y="515033"/>
            <a:ext cx="6336423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Hlediska mechanizace skladu</a:t>
            </a:r>
          </a:p>
        </p:txBody>
      </p:sp>
      <p:pic>
        <p:nvPicPr>
          <p:cNvPr id="27" name="Obrázek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27372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8739" y="457202"/>
            <a:ext cx="9689911" cy="69215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Druhy VOS dle jejich funkce v distribučním systému</a:t>
            </a:r>
          </a:p>
        </p:txBody>
      </p:sp>
      <p:sp>
        <p:nvSpPr>
          <p:cNvPr id="8195" name="Text Box 37"/>
          <p:cNvSpPr txBox="1">
            <a:spLocks noChangeArrowheads="1"/>
          </p:cNvSpPr>
          <p:nvPr/>
        </p:nvSpPr>
        <p:spPr bwMode="auto">
          <a:xfrm>
            <a:off x="2162874" y="1467645"/>
            <a:ext cx="2133600" cy="1081087"/>
          </a:xfrm>
          <a:prstGeom prst="rect">
            <a:avLst/>
          </a:prstGeom>
          <a:solidFill>
            <a:srgbClr val="008080"/>
          </a:solidFill>
          <a:ln w="381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Odbytový sklad</a:t>
            </a:r>
            <a:endParaRPr lang="cs-CZ" altLang="cs-CZ" sz="2000" dirty="0">
              <a:solidFill>
                <a:schemeClr val="bg1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(výrobní)</a:t>
            </a:r>
            <a:r>
              <a:rPr lang="cs-CZ" altLang="cs-CZ" sz="16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chemeClr val="bg1"/>
                </a:solidFill>
              </a:rPr>
              <a:t>(</a:t>
            </a: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sortiment)</a:t>
            </a:r>
            <a:endParaRPr lang="cs-CZ" altLang="cs-CZ" sz="2000" dirty="0">
              <a:solidFill>
                <a:schemeClr val="bg1"/>
              </a:solidFill>
            </a:endParaRPr>
          </a:p>
        </p:txBody>
      </p:sp>
      <p:sp>
        <p:nvSpPr>
          <p:cNvPr id="8196" name="Oval 35"/>
          <p:cNvSpPr>
            <a:spLocks noChangeArrowheads="1"/>
          </p:cNvSpPr>
          <p:nvPr/>
        </p:nvSpPr>
        <p:spPr bwMode="auto">
          <a:xfrm>
            <a:off x="1487014" y="1808162"/>
            <a:ext cx="457200" cy="4572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>
                <a:solidFill>
                  <a:schemeClr val="bg1"/>
                </a:solidFill>
                <a:cs typeface="Times New Roman" panose="02020603050405020304" pitchFamily="18" charset="0"/>
              </a:rPr>
              <a:t>V</a:t>
            </a:r>
            <a:endParaRPr lang="cs-CZ" altLang="cs-CZ" sz="1800" dirty="0">
              <a:solidFill>
                <a:srgbClr val="008080"/>
              </a:solidFill>
            </a:endParaRPr>
          </a:p>
        </p:txBody>
      </p:sp>
      <p:sp>
        <p:nvSpPr>
          <p:cNvPr id="8197" name="Line 34"/>
          <p:cNvSpPr>
            <a:spLocks noChangeShapeType="1"/>
          </p:cNvSpPr>
          <p:nvPr/>
        </p:nvSpPr>
        <p:spPr bwMode="auto">
          <a:xfrm>
            <a:off x="1118832" y="2030413"/>
            <a:ext cx="1143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8198" name="Group 49"/>
          <p:cNvGrpSpPr>
            <a:grpSpLocks/>
          </p:cNvGrpSpPr>
          <p:nvPr/>
        </p:nvGrpSpPr>
        <p:grpSpPr bwMode="auto">
          <a:xfrm>
            <a:off x="4772026" y="1642269"/>
            <a:ext cx="342900" cy="685800"/>
            <a:chOff x="4657" y="5808"/>
            <a:chExt cx="540" cy="1080"/>
          </a:xfrm>
        </p:grpSpPr>
        <p:sp>
          <p:nvSpPr>
            <p:cNvPr id="8247" name="Line 54"/>
            <p:cNvSpPr>
              <a:spLocks noChangeShapeType="1"/>
            </p:cNvSpPr>
            <p:nvPr/>
          </p:nvSpPr>
          <p:spPr bwMode="auto">
            <a:xfrm flipV="1">
              <a:off x="4657" y="5988"/>
              <a:ext cx="360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48" name="Line 53"/>
            <p:cNvSpPr>
              <a:spLocks noChangeShapeType="1"/>
            </p:cNvSpPr>
            <p:nvPr/>
          </p:nvSpPr>
          <p:spPr bwMode="auto">
            <a:xfrm>
              <a:off x="4657" y="6348"/>
              <a:ext cx="360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49" name="Line 52"/>
            <p:cNvSpPr>
              <a:spLocks noChangeShapeType="1"/>
            </p:cNvSpPr>
            <p:nvPr/>
          </p:nvSpPr>
          <p:spPr bwMode="auto">
            <a:xfrm>
              <a:off x="4657" y="6348"/>
              <a:ext cx="5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50" name="Line 51"/>
            <p:cNvSpPr>
              <a:spLocks noChangeShapeType="1"/>
            </p:cNvSpPr>
            <p:nvPr/>
          </p:nvSpPr>
          <p:spPr bwMode="auto">
            <a:xfrm>
              <a:off x="4657" y="6348"/>
              <a:ext cx="0" cy="5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51" name="Line 50"/>
            <p:cNvSpPr>
              <a:spLocks noChangeShapeType="1"/>
            </p:cNvSpPr>
            <p:nvPr/>
          </p:nvSpPr>
          <p:spPr bwMode="auto">
            <a:xfrm flipV="1">
              <a:off x="4657" y="5808"/>
              <a:ext cx="0" cy="5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199" name="Text Box 36"/>
          <p:cNvSpPr txBox="1">
            <a:spLocks noChangeArrowheads="1"/>
          </p:cNvSpPr>
          <p:nvPr/>
        </p:nvSpPr>
        <p:spPr bwMode="auto">
          <a:xfrm>
            <a:off x="6527800" y="1516063"/>
            <a:ext cx="2808288" cy="800100"/>
          </a:xfrm>
          <a:prstGeom prst="rect">
            <a:avLst/>
          </a:prstGeom>
          <a:solidFill>
            <a:srgbClr val="008080"/>
          </a:solidFill>
          <a:ln w="381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Tranzitní sklad</a:t>
            </a:r>
            <a:endParaRPr lang="cs-CZ" altLang="cs-CZ" sz="2000" dirty="0">
              <a:solidFill>
                <a:schemeClr val="bg1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(překládky)</a:t>
            </a:r>
            <a:endParaRPr lang="cs-CZ" altLang="cs-CZ" sz="2000" dirty="0">
              <a:solidFill>
                <a:schemeClr val="bg1"/>
              </a:solidFill>
            </a:endParaRPr>
          </a:p>
        </p:txBody>
      </p:sp>
      <p:grpSp>
        <p:nvGrpSpPr>
          <p:cNvPr id="8200" name="Group 38"/>
          <p:cNvGrpSpPr>
            <a:grpSpLocks/>
          </p:cNvGrpSpPr>
          <p:nvPr/>
        </p:nvGrpSpPr>
        <p:grpSpPr bwMode="auto">
          <a:xfrm>
            <a:off x="5994400" y="1687513"/>
            <a:ext cx="342900" cy="571500"/>
            <a:chOff x="6637" y="5988"/>
            <a:chExt cx="540" cy="900"/>
          </a:xfrm>
        </p:grpSpPr>
        <p:sp>
          <p:nvSpPr>
            <p:cNvPr id="8243" name="Line 42"/>
            <p:cNvSpPr>
              <a:spLocks noChangeShapeType="1"/>
            </p:cNvSpPr>
            <p:nvPr/>
          </p:nvSpPr>
          <p:spPr bwMode="auto">
            <a:xfrm>
              <a:off x="6637" y="6348"/>
              <a:ext cx="5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44" name="Line 41"/>
            <p:cNvSpPr>
              <a:spLocks noChangeShapeType="1"/>
            </p:cNvSpPr>
            <p:nvPr/>
          </p:nvSpPr>
          <p:spPr bwMode="auto">
            <a:xfrm>
              <a:off x="7177" y="5988"/>
              <a:ext cx="0" cy="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45" name="Line 40"/>
            <p:cNvSpPr>
              <a:spLocks noChangeShapeType="1"/>
            </p:cNvSpPr>
            <p:nvPr/>
          </p:nvSpPr>
          <p:spPr bwMode="auto">
            <a:xfrm flipH="1" flipV="1">
              <a:off x="6817" y="5988"/>
              <a:ext cx="360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46" name="Line 39"/>
            <p:cNvSpPr>
              <a:spLocks noChangeShapeType="1"/>
            </p:cNvSpPr>
            <p:nvPr/>
          </p:nvSpPr>
          <p:spPr bwMode="auto">
            <a:xfrm flipH="1">
              <a:off x="6817" y="6348"/>
              <a:ext cx="360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01" name="Text Box 21"/>
          <p:cNvSpPr txBox="1">
            <a:spLocks noChangeArrowheads="1"/>
          </p:cNvSpPr>
          <p:nvPr/>
        </p:nvSpPr>
        <p:spPr bwMode="auto">
          <a:xfrm>
            <a:off x="2170980" y="2922985"/>
            <a:ext cx="2124797" cy="1008062"/>
          </a:xfrm>
          <a:prstGeom prst="rect">
            <a:avLst/>
          </a:prstGeom>
          <a:solidFill>
            <a:srgbClr val="008080"/>
          </a:solidFill>
          <a:ln w="381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Obchodní sklad</a:t>
            </a:r>
            <a:endParaRPr lang="cs-CZ" altLang="cs-CZ" sz="2000" dirty="0">
              <a:solidFill>
                <a:schemeClr val="bg1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(obchodní sortiment)</a:t>
            </a:r>
            <a:endParaRPr lang="cs-CZ" altLang="cs-CZ" sz="2000" dirty="0">
              <a:solidFill>
                <a:schemeClr val="bg1"/>
              </a:solidFill>
            </a:endParaRPr>
          </a:p>
        </p:txBody>
      </p:sp>
      <p:sp>
        <p:nvSpPr>
          <p:cNvPr id="8202" name="Text Box 33"/>
          <p:cNvSpPr txBox="1">
            <a:spLocks noChangeArrowheads="1"/>
          </p:cNvSpPr>
          <p:nvPr/>
        </p:nvSpPr>
        <p:spPr bwMode="auto">
          <a:xfrm>
            <a:off x="6600826" y="3141663"/>
            <a:ext cx="2735263" cy="944562"/>
          </a:xfrm>
          <a:prstGeom prst="rect">
            <a:avLst/>
          </a:prstGeom>
          <a:solidFill>
            <a:srgbClr val="008080"/>
          </a:solidFill>
          <a:ln w="381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Konsignační</a:t>
            </a:r>
            <a:endParaRPr lang="cs-CZ" altLang="cs-CZ" sz="2000" dirty="0">
              <a:solidFill>
                <a:schemeClr val="bg1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(náhradní díly, auta, počítače)</a:t>
            </a:r>
            <a:endParaRPr lang="cs-CZ" altLang="cs-CZ" sz="2000" dirty="0">
              <a:solidFill>
                <a:schemeClr val="bg1"/>
              </a:solidFill>
            </a:endParaRPr>
          </a:p>
        </p:txBody>
      </p:sp>
      <p:sp>
        <p:nvSpPr>
          <p:cNvPr id="8203" name="Oval 19"/>
          <p:cNvSpPr>
            <a:spLocks noChangeArrowheads="1"/>
          </p:cNvSpPr>
          <p:nvPr/>
        </p:nvSpPr>
        <p:spPr bwMode="auto">
          <a:xfrm>
            <a:off x="5880100" y="3284538"/>
            <a:ext cx="457200" cy="4572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>
                <a:solidFill>
                  <a:srgbClr val="008080"/>
                </a:solidFill>
                <a:cs typeface="Times New Roman" panose="02020603050405020304" pitchFamily="18" charset="0"/>
              </a:rPr>
              <a:t>V</a:t>
            </a:r>
            <a:endParaRPr lang="cs-CZ" altLang="cs-CZ" sz="1800" dirty="0">
              <a:solidFill>
                <a:srgbClr val="008080"/>
              </a:solidFill>
            </a:endParaRPr>
          </a:p>
        </p:txBody>
      </p:sp>
      <p:sp>
        <p:nvSpPr>
          <p:cNvPr id="8204" name="Line 18"/>
          <p:cNvSpPr>
            <a:spLocks noChangeShapeType="1"/>
          </p:cNvSpPr>
          <p:nvPr/>
        </p:nvSpPr>
        <p:spPr bwMode="auto">
          <a:xfrm>
            <a:off x="6051550" y="535651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5" name="Line 17"/>
          <p:cNvSpPr>
            <a:spLocks noChangeShapeType="1"/>
          </p:cNvSpPr>
          <p:nvPr/>
        </p:nvSpPr>
        <p:spPr bwMode="auto">
          <a:xfrm>
            <a:off x="9702280" y="5096669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6" name="Oval 20"/>
          <p:cNvSpPr>
            <a:spLocks noChangeArrowheads="1"/>
          </p:cNvSpPr>
          <p:nvPr/>
        </p:nvSpPr>
        <p:spPr bwMode="auto">
          <a:xfrm>
            <a:off x="9551988" y="3213100"/>
            <a:ext cx="457200" cy="4572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solidFill>
                  <a:srgbClr val="008080"/>
                </a:solidFill>
                <a:cs typeface="Times New Roman" panose="02020603050405020304" pitchFamily="18" charset="0"/>
              </a:rPr>
              <a:t>O</a:t>
            </a:r>
            <a:endParaRPr lang="cs-CZ" altLang="cs-CZ" sz="1800">
              <a:solidFill>
                <a:srgbClr val="008080"/>
              </a:solidFill>
            </a:endParaRPr>
          </a:p>
        </p:txBody>
      </p:sp>
      <p:sp>
        <p:nvSpPr>
          <p:cNvPr id="8207" name="Text Box 5"/>
          <p:cNvSpPr txBox="1">
            <a:spLocks noChangeArrowheads="1"/>
          </p:cNvSpPr>
          <p:nvPr/>
        </p:nvSpPr>
        <p:spPr bwMode="auto">
          <a:xfrm>
            <a:off x="2207740" y="4535488"/>
            <a:ext cx="2044702" cy="1008062"/>
          </a:xfrm>
          <a:prstGeom prst="rect">
            <a:avLst/>
          </a:prstGeom>
          <a:solidFill>
            <a:srgbClr val="008080"/>
          </a:solidFill>
          <a:ln w="381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Veřejný sklad</a:t>
            </a:r>
            <a:endParaRPr lang="cs-CZ" altLang="cs-CZ" sz="2000" dirty="0">
              <a:solidFill>
                <a:schemeClr val="bg1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(služba, pronájem)</a:t>
            </a:r>
            <a:endParaRPr lang="cs-CZ" altLang="cs-CZ" sz="2000" dirty="0">
              <a:solidFill>
                <a:schemeClr val="bg1"/>
              </a:solidFill>
            </a:endParaRPr>
          </a:p>
        </p:txBody>
      </p:sp>
      <p:sp>
        <p:nvSpPr>
          <p:cNvPr id="8208" name="Text Box 4"/>
          <p:cNvSpPr txBox="1">
            <a:spLocks noChangeArrowheads="1"/>
          </p:cNvSpPr>
          <p:nvPr/>
        </p:nvSpPr>
        <p:spPr bwMode="auto">
          <a:xfrm>
            <a:off x="6600826" y="4669630"/>
            <a:ext cx="2735262" cy="1008062"/>
          </a:xfrm>
          <a:prstGeom prst="rect">
            <a:avLst/>
          </a:prstGeom>
          <a:solidFill>
            <a:srgbClr val="008080"/>
          </a:solidFill>
          <a:ln w="381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Celní sklad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Pro země mimo EU</a:t>
            </a:r>
            <a:endParaRPr lang="cs-CZ" altLang="cs-CZ" sz="2000" dirty="0">
              <a:solidFill>
                <a:schemeClr val="bg1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>
              <a:solidFill>
                <a:schemeClr val="bg1"/>
              </a:solidFill>
            </a:endParaRPr>
          </a:p>
        </p:txBody>
      </p:sp>
      <p:grpSp>
        <p:nvGrpSpPr>
          <p:cNvPr id="8209" name="Group 12"/>
          <p:cNvGrpSpPr>
            <a:grpSpLocks/>
          </p:cNvGrpSpPr>
          <p:nvPr/>
        </p:nvGrpSpPr>
        <p:grpSpPr bwMode="auto">
          <a:xfrm>
            <a:off x="1544164" y="4753769"/>
            <a:ext cx="342900" cy="571500"/>
            <a:chOff x="6637" y="5988"/>
            <a:chExt cx="540" cy="900"/>
          </a:xfrm>
        </p:grpSpPr>
        <p:sp>
          <p:nvSpPr>
            <p:cNvPr id="8239" name="Line 16"/>
            <p:cNvSpPr>
              <a:spLocks noChangeShapeType="1"/>
            </p:cNvSpPr>
            <p:nvPr/>
          </p:nvSpPr>
          <p:spPr bwMode="auto">
            <a:xfrm>
              <a:off x="6637" y="6348"/>
              <a:ext cx="5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40" name="Line 15"/>
            <p:cNvSpPr>
              <a:spLocks noChangeShapeType="1"/>
            </p:cNvSpPr>
            <p:nvPr/>
          </p:nvSpPr>
          <p:spPr bwMode="auto">
            <a:xfrm>
              <a:off x="7177" y="5988"/>
              <a:ext cx="0" cy="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41" name="Line 14"/>
            <p:cNvSpPr>
              <a:spLocks noChangeShapeType="1"/>
            </p:cNvSpPr>
            <p:nvPr/>
          </p:nvSpPr>
          <p:spPr bwMode="auto">
            <a:xfrm flipH="1" flipV="1">
              <a:off x="6817" y="5988"/>
              <a:ext cx="360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42" name="Line 13"/>
            <p:cNvSpPr>
              <a:spLocks noChangeShapeType="1"/>
            </p:cNvSpPr>
            <p:nvPr/>
          </p:nvSpPr>
          <p:spPr bwMode="auto">
            <a:xfrm flipH="1">
              <a:off x="6817" y="6348"/>
              <a:ext cx="360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8210" name="Group 28"/>
          <p:cNvGrpSpPr>
            <a:grpSpLocks/>
          </p:cNvGrpSpPr>
          <p:nvPr/>
        </p:nvGrpSpPr>
        <p:grpSpPr bwMode="auto">
          <a:xfrm>
            <a:off x="1531939" y="3091657"/>
            <a:ext cx="342900" cy="571500"/>
            <a:chOff x="6637" y="5988"/>
            <a:chExt cx="540" cy="900"/>
          </a:xfrm>
        </p:grpSpPr>
        <p:sp>
          <p:nvSpPr>
            <p:cNvPr id="8235" name="Line 32"/>
            <p:cNvSpPr>
              <a:spLocks noChangeShapeType="1"/>
            </p:cNvSpPr>
            <p:nvPr/>
          </p:nvSpPr>
          <p:spPr bwMode="auto">
            <a:xfrm>
              <a:off x="6637" y="6348"/>
              <a:ext cx="5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6" name="Line 31"/>
            <p:cNvSpPr>
              <a:spLocks noChangeShapeType="1"/>
            </p:cNvSpPr>
            <p:nvPr/>
          </p:nvSpPr>
          <p:spPr bwMode="auto">
            <a:xfrm>
              <a:off x="7177" y="5988"/>
              <a:ext cx="0" cy="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7" name="Line 30"/>
            <p:cNvSpPr>
              <a:spLocks noChangeShapeType="1"/>
            </p:cNvSpPr>
            <p:nvPr/>
          </p:nvSpPr>
          <p:spPr bwMode="auto">
            <a:xfrm flipH="1" flipV="1">
              <a:off x="6817" y="5988"/>
              <a:ext cx="360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8" name="Line 29"/>
            <p:cNvSpPr>
              <a:spLocks noChangeShapeType="1"/>
            </p:cNvSpPr>
            <p:nvPr/>
          </p:nvSpPr>
          <p:spPr bwMode="auto">
            <a:xfrm flipH="1">
              <a:off x="6817" y="6348"/>
              <a:ext cx="360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8211" name="Group 43"/>
          <p:cNvGrpSpPr>
            <a:grpSpLocks/>
          </p:cNvGrpSpPr>
          <p:nvPr/>
        </p:nvGrpSpPr>
        <p:grpSpPr bwMode="auto">
          <a:xfrm>
            <a:off x="9609138" y="1516063"/>
            <a:ext cx="342900" cy="685800"/>
            <a:chOff x="4657" y="5808"/>
            <a:chExt cx="540" cy="1080"/>
          </a:xfrm>
        </p:grpSpPr>
        <p:sp>
          <p:nvSpPr>
            <p:cNvPr id="8230" name="Line 48"/>
            <p:cNvSpPr>
              <a:spLocks noChangeShapeType="1"/>
            </p:cNvSpPr>
            <p:nvPr/>
          </p:nvSpPr>
          <p:spPr bwMode="auto">
            <a:xfrm flipV="1">
              <a:off x="4657" y="5988"/>
              <a:ext cx="360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1" name="Line 47"/>
            <p:cNvSpPr>
              <a:spLocks noChangeShapeType="1"/>
            </p:cNvSpPr>
            <p:nvPr/>
          </p:nvSpPr>
          <p:spPr bwMode="auto">
            <a:xfrm>
              <a:off x="4657" y="6348"/>
              <a:ext cx="360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2" name="Line 46"/>
            <p:cNvSpPr>
              <a:spLocks noChangeShapeType="1"/>
            </p:cNvSpPr>
            <p:nvPr/>
          </p:nvSpPr>
          <p:spPr bwMode="auto">
            <a:xfrm>
              <a:off x="4657" y="6348"/>
              <a:ext cx="5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3" name="Line 45"/>
            <p:cNvSpPr>
              <a:spLocks noChangeShapeType="1"/>
            </p:cNvSpPr>
            <p:nvPr/>
          </p:nvSpPr>
          <p:spPr bwMode="auto">
            <a:xfrm>
              <a:off x="4657" y="6348"/>
              <a:ext cx="0" cy="5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4" name="Line 44"/>
            <p:cNvSpPr>
              <a:spLocks noChangeShapeType="1"/>
            </p:cNvSpPr>
            <p:nvPr/>
          </p:nvSpPr>
          <p:spPr bwMode="auto">
            <a:xfrm flipV="1">
              <a:off x="4657" y="5808"/>
              <a:ext cx="0" cy="5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8212" name="Group 22"/>
          <p:cNvGrpSpPr>
            <a:grpSpLocks/>
          </p:cNvGrpSpPr>
          <p:nvPr/>
        </p:nvGrpSpPr>
        <p:grpSpPr bwMode="auto">
          <a:xfrm>
            <a:off x="4772026" y="3065064"/>
            <a:ext cx="342900" cy="685800"/>
            <a:chOff x="4657" y="5808"/>
            <a:chExt cx="540" cy="1080"/>
          </a:xfrm>
        </p:grpSpPr>
        <p:sp>
          <p:nvSpPr>
            <p:cNvPr id="8225" name="Line 27"/>
            <p:cNvSpPr>
              <a:spLocks noChangeShapeType="1"/>
            </p:cNvSpPr>
            <p:nvPr/>
          </p:nvSpPr>
          <p:spPr bwMode="auto">
            <a:xfrm flipV="1">
              <a:off x="4657" y="5988"/>
              <a:ext cx="360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26" name="Line 26"/>
            <p:cNvSpPr>
              <a:spLocks noChangeShapeType="1"/>
            </p:cNvSpPr>
            <p:nvPr/>
          </p:nvSpPr>
          <p:spPr bwMode="auto">
            <a:xfrm>
              <a:off x="4657" y="6348"/>
              <a:ext cx="360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27" name="Line 25"/>
            <p:cNvSpPr>
              <a:spLocks noChangeShapeType="1"/>
            </p:cNvSpPr>
            <p:nvPr/>
          </p:nvSpPr>
          <p:spPr bwMode="auto">
            <a:xfrm>
              <a:off x="4657" y="6348"/>
              <a:ext cx="5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28" name="Line 24"/>
            <p:cNvSpPr>
              <a:spLocks noChangeShapeType="1"/>
            </p:cNvSpPr>
            <p:nvPr/>
          </p:nvSpPr>
          <p:spPr bwMode="auto">
            <a:xfrm>
              <a:off x="4657" y="6348"/>
              <a:ext cx="0" cy="5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29" name="Line 23"/>
            <p:cNvSpPr>
              <a:spLocks noChangeShapeType="1"/>
            </p:cNvSpPr>
            <p:nvPr/>
          </p:nvSpPr>
          <p:spPr bwMode="auto">
            <a:xfrm flipV="1">
              <a:off x="4657" y="5808"/>
              <a:ext cx="0" cy="5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8213" name="Group 6"/>
          <p:cNvGrpSpPr>
            <a:grpSpLocks/>
          </p:cNvGrpSpPr>
          <p:nvPr/>
        </p:nvGrpSpPr>
        <p:grpSpPr bwMode="auto">
          <a:xfrm>
            <a:off x="4829176" y="4716461"/>
            <a:ext cx="342900" cy="685800"/>
            <a:chOff x="4657" y="5808"/>
            <a:chExt cx="540" cy="1080"/>
          </a:xfrm>
        </p:grpSpPr>
        <p:sp>
          <p:nvSpPr>
            <p:cNvPr id="8220" name="Line 11"/>
            <p:cNvSpPr>
              <a:spLocks noChangeShapeType="1"/>
            </p:cNvSpPr>
            <p:nvPr/>
          </p:nvSpPr>
          <p:spPr bwMode="auto">
            <a:xfrm flipV="1">
              <a:off x="4657" y="5988"/>
              <a:ext cx="360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21" name="Line 10"/>
            <p:cNvSpPr>
              <a:spLocks noChangeShapeType="1"/>
            </p:cNvSpPr>
            <p:nvPr/>
          </p:nvSpPr>
          <p:spPr bwMode="auto">
            <a:xfrm>
              <a:off x="4657" y="6348"/>
              <a:ext cx="360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22" name="Line 9"/>
            <p:cNvSpPr>
              <a:spLocks noChangeShapeType="1"/>
            </p:cNvSpPr>
            <p:nvPr/>
          </p:nvSpPr>
          <p:spPr bwMode="auto">
            <a:xfrm>
              <a:off x="4657" y="6348"/>
              <a:ext cx="5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23" name="Line 8"/>
            <p:cNvSpPr>
              <a:spLocks noChangeShapeType="1"/>
            </p:cNvSpPr>
            <p:nvPr/>
          </p:nvSpPr>
          <p:spPr bwMode="auto">
            <a:xfrm>
              <a:off x="4657" y="6348"/>
              <a:ext cx="0" cy="5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24" name="Line 7"/>
            <p:cNvSpPr>
              <a:spLocks noChangeShapeType="1"/>
            </p:cNvSpPr>
            <p:nvPr/>
          </p:nvSpPr>
          <p:spPr bwMode="auto">
            <a:xfrm flipV="1">
              <a:off x="4657" y="5808"/>
              <a:ext cx="0" cy="5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14" name="Rectangle 55"/>
          <p:cNvSpPr>
            <a:spLocks noChangeArrowheads="1"/>
          </p:cNvSpPr>
          <p:nvPr/>
        </p:nvSpPr>
        <p:spPr bwMode="auto">
          <a:xfrm>
            <a:off x="1581151" y="7233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8215" name="Rectangle 59"/>
          <p:cNvSpPr>
            <a:spLocks noChangeArrowheads="1"/>
          </p:cNvSpPr>
          <p:nvPr/>
        </p:nvSpPr>
        <p:spPr bwMode="auto">
          <a:xfrm>
            <a:off x="1581150" y="908051"/>
            <a:ext cx="18415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200">
                <a:solidFill>
                  <a:schemeClr val="tx1"/>
                </a:solidFill>
                <a:cs typeface="Times New Roman" panose="02020603050405020304" pitchFamily="18" charset="0"/>
              </a:rPr>
            </a:br>
            <a:endParaRPr lang="cs-CZ" altLang="cs-CZ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8216" name="Rectangle 60"/>
          <p:cNvSpPr>
            <a:spLocks noChangeArrowheads="1"/>
          </p:cNvSpPr>
          <p:nvPr/>
        </p:nvSpPr>
        <p:spPr bwMode="auto">
          <a:xfrm>
            <a:off x="1581150" y="1808163"/>
            <a:ext cx="1841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200">
                <a:solidFill>
                  <a:schemeClr val="tx1"/>
                </a:solidFill>
                <a:cs typeface="Times New Roman" panose="02020603050405020304" pitchFamily="18" charset="0"/>
              </a:rPr>
            </a:br>
            <a:endParaRPr lang="cs-CZ" altLang="cs-CZ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8217" name="Rectangle 66"/>
          <p:cNvSpPr>
            <a:spLocks noChangeArrowheads="1"/>
          </p:cNvSpPr>
          <p:nvPr/>
        </p:nvSpPr>
        <p:spPr bwMode="auto">
          <a:xfrm>
            <a:off x="1919288" y="3213101"/>
            <a:ext cx="18415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200">
                <a:solidFill>
                  <a:schemeClr val="tx1"/>
                </a:solidFill>
                <a:cs typeface="Times New Roman" panose="02020603050405020304" pitchFamily="18" charset="0"/>
              </a:rPr>
            </a:br>
            <a:endParaRPr lang="cs-CZ" altLang="cs-CZ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8218" name="Rectangle 67"/>
          <p:cNvSpPr>
            <a:spLocks noChangeArrowheads="1"/>
          </p:cNvSpPr>
          <p:nvPr/>
        </p:nvSpPr>
        <p:spPr bwMode="auto">
          <a:xfrm>
            <a:off x="1581150" y="4157663"/>
            <a:ext cx="1841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200">
                <a:solidFill>
                  <a:schemeClr val="tx1"/>
                </a:solidFill>
                <a:cs typeface="Times New Roman" panose="02020603050405020304" pitchFamily="18" charset="0"/>
              </a:rPr>
            </a:br>
            <a:endParaRPr lang="cs-CZ" altLang="cs-CZ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8219" name="Rectangle 70"/>
          <p:cNvSpPr>
            <a:spLocks noChangeArrowheads="1"/>
          </p:cNvSpPr>
          <p:nvPr/>
        </p:nvSpPr>
        <p:spPr bwMode="auto">
          <a:xfrm>
            <a:off x="1581150" y="4875213"/>
            <a:ext cx="18415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200">
                <a:solidFill>
                  <a:schemeClr val="tx1"/>
                </a:solidFill>
                <a:cs typeface="Times New Roman" panose="02020603050405020304" pitchFamily="18" charset="0"/>
              </a:rPr>
            </a:br>
            <a:endParaRPr lang="cs-CZ" altLang="cs-CZ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pic>
        <p:nvPicPr>
          <p:cNvPr id="60" name="Obrázek 5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2057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3081" y="365125"/>
            <a:ext cx="9198591" cy="1325563"/>
          </a:xfrm>
          <a:ln>
            <a:noFill/>
          </a:ln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Základní druhy skladů dle jejich provedení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Halový sklad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Výškový sklad</a:t>
            </a:r>
          </a:p>
          <a:p>
            <a:pPr eaLnBrk="1" hangingPunct="1"/>
            <a:endParaRPr lang="cs-CZ" altLang="cs-CZ" sz="3200" b="1" dirty="0"/>
          </a:p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Patrový sklad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702024" y="2079993"/>
            <a:ext cx="3671887" cy="2800767"/>
          </a:xfrm>
          <a:prstGeom prst="rect">
            <a:avLst/>
          </a:prstGeom>
          <a:solidFill>
            <a:srgbClr val="00808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200" b="1" dirty="0">
                <a:solidFill>
                  <a:schemeClr val="bg1"/>
                </a:solidFill>
              </a:rPr>
              <a:t>Typické znaky, výhody, nevýhody 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200" b="1" dirty="0">
                <a:solidFill>
                  <a:schemeClr val="bg1"/>
                </a:solidFill>
              </a:rPr>
              <a:t>a praktické využití</a:t>
            </a:r>
          </a:p>
        </p:txBody>
      </p:sp>
      <p:sp>
        <p:nvSpPr>
          <p:cNvPr id="9221" name="Line 6"/>
          <p:cNvSpPr>
            <a:spLocks noChangeShapeType="1"/>
          </p:cNvSpPr>
          <p:nvPr/>
        </p:nvSpPr>
        <p:spPr bwMode="auto">
          <a:xfrm>
            <a:off x="5808664" y="2276475"/>
            <a:ext cx="5032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2" name="Line 7"/>
          <p:cNvSpPr>
            <a:spLocks noChangeShapeType="1"/>
          </p:cNvSpPr>
          <p:nvPr/>
        </p:nvSpPr>
        <p:spPr bwMode="auto">
          <a:xfrm flipV="1">
            <a:off x="5880101" y="4149725"/>
            <a:ext cx="3603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3" name="Line 8"/>
          <p:cNvSpPr>
            <a:spLocks noChangeShapeType="1"/>
          </p:cNvSpPr>
          <p:nvPr/>
        </p:nvSpPr>
        <p:spPr bwMode="auto">
          <a:xfrm>
            <a:off x="5951538" y="32845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Šipka dolů 1"/>
          <p:cNvSpPr/>
          <p:nvPr/>
        </p:nvSpPr>
        <p:spPr>
          <a:xfrm>
            <a:off x="8434316" y="5295331"/>
            <a:ext cx="873457" cy="764275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8084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76" name="Group 3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8564296"/>
              </p:ext>
            </p:extLst>
          </p:nvPr>
        </p:nvGraphicFramePr>
        <p:xfrm>
          <a:off x="971264" y="2405418"/>
          <a:ext cx="9536228" cy="3108872"/>
        </p:xfrm>
        <a:graphic>
          <a:graphicData uri="http://schemas.openxmlformats.org/drawingml/2006/table">
            <a:tbl>
              <a:tblPr/>
              <a:tblGrid>
                <a:gridCol w="1656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0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Druh skladu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Výhody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Nevýhody 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Halový sklad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Jednoduchá konstrukce, možnost mechanizace a využití moderní technologie, jednoduchý pohyb zb., dostavba, optimální investice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Velká náročnost na pozemky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Rectangle 26"/>
          <p:cNvSpPr txBox="1">
            <a:spLocks noChangeArrowheads="1"/>
          </p:cNvSpPr>
          <p:nvPr/>
        </p:nvSpPr>
        <p:spPr>
          <a:xfrm>
            <a:off x="971266" y="594452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Výhody a nevýhody skladů</a:t>
            </a:r>
          </a:p>
        </p:txBody>
      </p:sp>
    </p:spTree>
    <p:extLst>
      <p:ext uri="{BB962C8B-B14F-4D97-AF65-F5344CB8AC3E}">
        <p14:creationId xmlns:p14="http://schemas.microsoft.com/office/powerpoint/2010/main" val="9002075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Grp="1" noChangeArrowheads="1"/>
          </p:cNvSpPr>
          <p:nvPr>
            <p:ph type="title"/>
          </p:nvPr>
        </p:nvSpPr>
        <p:spPr>
          <a:xfrm>
            <a:off x="971266" y="594452"/>
            <a:ext cx="8229600" cy="487362"/>
          </a:xfrm>
        </p:spPr>
        <p:txBody>
          <a:bodyPr>
            <a:no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Výhody a nevýhody skladů</a:t>
            </a:r>
          </a:p>
        </p:txBody>
      </p:sp>
      <p:graphicFrame>
        <p:nvGraphicFramePr>
          <p:cNvPr id="6176" name="Group 3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592870"/>
              </p:ext>
            </p:extLst>
          </p:nvPr>
        </p:nvGraphicFramePr>
        <p:xfrm>
          <a:off x="832513" y="1763973"/>
          <a:ext cx="9241809" cy="3108872"/>
        </p:xfrm>
        <a:graphic>
          <a:graphicData uri="http://schemas.openxmlformats.org/drawingml/2006/table">
            <a:tbl>
              <a:tblPr/>
              <a:tblGrid>
                <a:gridCol w="1605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6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0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0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Druh skladu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Výhody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Nevýhody 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Výškový sklad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Vyšší využití pozemku, snížení invest.nákladů, mechanizace a automatizace,regál.zakladače,  růst PP, snížení živé práce, rychlejší obrátka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Nebezpečí výpadku el. energie, přerušení proudu závadou el. prostředku 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4459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76" name="Group 3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524597"/>
              </p:ext>
            </p:extLst>
          </p:nvPr>
        </p:nvGraphicFramePr>
        <p:xfrm>
          <a:off x="900751" y="1641143"/>
          <a:ext cx="9444251" cy="3108872"/>
        </p:xfrm>
        <a:graphic>
          <a:graphicData uri="http://schemas.openxmlformats.org/drawingml/2006/table">
            <a:tbl>
              <a:tblPr/>
              <a:tblGrid>
                <a:gridCol w="1640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9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4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0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Druh skladu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Výhody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Nevýhody 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Patrový sklad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Minimální požadavky na pozemek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Vyšší náklady na nosnost podlaží a vertikální dopravu, menší využití prostoru skladové technologie, pomalejší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Rectangle 26"/>
          <p:cNvSpPr txBox="1">
            <a:spLocks noChangeArrowheads="1"/>
          </p:cNvSpPr>
          <p:nvPr/>
        </p:nvSpPr>
        <p:spPr>
          <a:xfrm>
            <a:off x="998562" y="91471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Výhody a nevýhody skladů</a:t>
            </a:r>
          </a:p>
        </p:txBody>
      </p:sp>
    </p:spTree>
    <p:extLst>
      <p:ext uri="{BB962C8B-B14F-4D97-AF65-F5344CB8AC3E}">
        <p14:creationId xmlns:p14="http://schemas.microsoft.com/office/powerpoint/2010/main" val="2447645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384699" y="546340"/>
            <a:ext cx="6927542" cy="48936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Maloobchod a jeho význam </a:t>
            </a:r>
            <a:r>
              <a:rPr lang="cs-CZ" sz="2400" b="1" i="1" dirty="0">
                <a:solidFill>
                  <a:srgbClr val="FF0000"/>
                </a:solidFill>
              </a:rPr>
              <a:t>–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prodej konečnému spotřebiteli, vliv na zaměstnanost, ekonomiku, kulturu,  životní úroveň, …výkon maloobchodu a HDP, životní cyklus maloobchodu, druhy maloobchodu…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Maloobchod v ČR  </a:t>
            </a:r>
            <a:r>
              <a:rPr lang="cs-CZ" sz="2400" b="1" dirty="0">
                <a:solidFill>
                  <a:srgbClr val="008080"/>
                </a:solidFill>
              </a:rPr>
              <a:t>- základní informace v prezentaci  ● </a:t>
            </a:r>
            <a:r>
              <a:rPr lang="cs-CZ" sz="2400" b="1" dirty="0">
                <a:solidFill>
                  <a:srgbClr val="FF0000"/>
                </a:solidFill>
              </a:rPr>
              <a:t>Životní cyklus (ŽC) maloobchodu </a:t>
            </a:r>
            <a:r>
              <a:rPr lang="cs-CZ" sz="2400" b="1" dirty="0">
                <a:solidFill>
                  <a:srgbClr val="008080"/>
                </a:solidFill>
              </a:rPr>
              <a:t>– každá prodejna i druh MO má svůj vývoj, působí na něho různé vlivy, odlišnosti stádií ŽC ve světě, ŽC MO dle Kotlera, zkracování ŽC…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Hypotéza maloobchodního okruhu </a:t>
            </a:r>
            <a:r>
              <a:rPr lang="cs-CZ" sz="2400" b="1" dirty="0">
                <a:solidFill>
                  <a:srgbClr val="008080"/>
                </a:solidFill>
              </a:rPr>
              <a:t>– místo nový druh MOJ na trhu, růst počtu prodejen, strategie odlišení, podobnost tradičním druhům… koloběh…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436728" y="102715"/>
            <a:ext cx="746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Maloobchod (MO) shrnutí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871388D-5881-41A5-BB24-9A79AADDBAC2}"/>
              </a:ext>
            </a:extLst>
          </p:cNvPr>
          <p:cNvSpPr txBox="1"/>
          <p:nvPr/>
        </p:nvSpPr>
        <p:spPr>
          <a:xfrm>
            <a:off x="459297" y="6255905"/>
            <a:ext cx="1116810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 </a:t>
            </a:r>
            <a:r>
              <a:rPr lang="cs-CZ" dirty="0"/>
              <a:t>historický rozdíl ve vývoji ŽC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5867C90-AE49-4CC2-89BC-3752AD5E55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573" y="232763"/>
            <a:ext cx="1464833" cy="1127893"/>
          </a:xfrm>
          <a:prstGeom prst="rect">
            <a:avLst/>
          </a:prstGeom>
        </p:spPr>
      </p:pic>
      <p:pic>
        <p:nvPicPr>
          <p:cNvPr id="9" name="Picture 4" descr="hypoteza">
            <a:extLst>
              <a:ext uri="{FF2B5EF4-FFF2-40B4-BE49-F238E27FC236}">
                <a16:creationId xmlns:a16="http://schemas.microsoft.com/office/drawing/2014/main" id="{ADBCC7D5-9373-4055-8886-98EBE715D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263" y="3266982"/>
            <a:ext cx="4492101" cy="25478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Šipka: doprava 4">
            <a:extLst>
              <a:ext uri="{FF2B5EF4-FFF2-40B4-BE49-F238E27FC236}">
                <a16:creationId xmlns:a16="http://schemas.microsoft.com/office/drawing/2014/main" id="{D544AC8B-1C62-4542-A273-66F4E8B93081}"/>
              </a:ext>
            </a:extLst>
          </p:cNvPr>
          <p:cNvSpPr/>
          <p:nvPr/>
        </p:nvSpPr>
        <p:spPr>
          <a:xfrm>
            <a:off x="6480699" y="5814874"/>
            <a:ext cx="1047564" cy="221942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726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081088" y="274187"/>
            <a:ext cx="5660906" cy="709947"/>
          </a:xfrm>
          <a:prstGeom prst="rect">
            <a:avLst/>
          </a:prstGeom>
          <a:solidFill>
            <a:srgbClr val="008080"/>
          </a:solidFill>
          <a:ln w="57150"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200" b="1" dirty="0">
                <a:solidFill>
                  <a:schemeClr val="bg1"/>
                </a:solidFill>
              </a:rPr>
              <a:t>Volba skladu - příklad</a:t>
            </a:r>
            <a:endParaRPr lang="cs-CZ" altLang="cs-CZ" sz="3200" dirty="0">
              <a:solidFill>
                <a:schemeClr val="bg1"/>
              </a:solidFill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1081088" y="1233765"/>
            <a:ext cx="6913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tx1"/>
                </a:solidFill>
              </a:rPr>
              <a:t>Vazba :   sklad</a:t>
            </a:r>
            <a:r>
              <a:rPr lang="cs-CZ" altLang="cs-CZ" sz="1800" b="1" dirty="0">
                <a:solidFill>
                  <a:schemeClr val="tx1"/>
                </a:solidFill>
              </a:rPr>
              <a:t>                               </a:t>
            </a:r>
            <a:r>
              <a:rPr lang="cs-CZ" altLang="cs-CZ" sz="2000" b="1" dirty="0">
                <a:solidFill>
                  <a:schemeClr val="tx1"/>
                </a:solidFill>
              </a:rPr>
              <a:t>cílový trh</a:t>
            </a:r>
          </a:p>
        </p:txBody>
      </p:sp>
      <p:sp>
        <p:nvSpPr>
          <p:cNvPr id="12292" name="AutoShape 6"/>
          <p:cNvSpPr>
            <a:spLocks noChangeArrowheads="1"/>
          </p:cNvSpPr>
          <p:nvPr/>
        </p:nvSpPr>
        <p:spPr bwMode="auto">
          <a:xfrm>
            <a:off x="3518045" y="1330548"/>
            <a:ext cx="882650" cy="114300"/>
          </a:xfrm>
          <a:prstGeom prst="rightArrow">
            <a:avLst>
              <a:gd name="adj1" fmla="val 50000"/>
              <a:gd name="adj2" fmla="val 193056"/>
            </a:avLst>
          </a:prstGeom>
          <a:solidFill>
            <a:srgbClr val="000080"/>
          </a:solidFill>
          <a:ln w="38100"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1081088" y="1989415"/>
            <a:ext cx="5041900" cy="701675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</a:rPr>
              <a:t>Vysoce mechanizovaný,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</a:rPr>
              <a:t>automatizovaný sklad (halový, výškový)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1205203" y="3120980"/>
            <a:ext cx="822325" cy="865187"/>
          </a:xfrm>
          <a:prstGeom prst="rect">
            <a:avLst/>
          </a:prstGeom>
          <a:solidFill>
            <a:srgbClr val="00808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solidFill>
                  <a:schemeClr val="bg1"/>
                </a:solidFill>
                <a:cs typeface="Times New Roman" panose="02020603050405020304" pitchFamily="18" charset="0"/>
              </a:rPr>
              <a:t>  </a:t>
            </a:r>
            <a:r>
              <a:rPr lang="cs-CZ" altLang="cs-CZ" sz="2000" b="1">
                <a:solidFill>
                  <a:schemeClr val="bg1"/>
                </a:solidFill>
                <a:cs typeface="Times New Roman" panose="02020603050405020304" pitchFamily="18" charset="0"/>
              </a:rPr>
              <a:t>VOS</a:t>
            </a:r>
            <a:endParaRPr lang="cs-CZ" altLang="cs-CZ" sz="2000">
              <a:solidFill>
                <a:schemeClr val="bg1"/>
              </a:solidFill>
            </a:endParaRPr>
          </a:p>
        </p:txBody>
      </p:sp>
      <p:sp>
        <p:nvSpPr>
          <p:cNvPr id="12295" name="Line 11"/>
          <p:cNvSpPr>
            <a:spLocks noChangeShapeType="1"/>
          </p:cNvSpPr>
          <p:nvPr/>
        </p:nvSpPr>
        <p:spPr bwMode="auto">
          <a:xfrm>
            <a:off x="3011915" y="3120980"/>
            <a:ext cx="192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6" name="Text Box 12"/>
          <p:cNvSpPr txBox="1">
            <a:spLocks noChangeArrowheads="1"/>
          </p:cNvSpPr>
          <p:nvPr/>
        </p:nvSpPr>
        <p:spPr bwMode="auto">
          <a:xfrm>
            <a:off x="5817975" y="2937946"/>
            <a:ext cx="3024188" cy="457200"/>
          </a:xfrm>
          <a:prstGeom prst="rect">
            <a:avLst/>
          </a:prstGeom>
          <a:solidFill>
            <a:srgbClr val="FFFF99"/>
          </a:solidFill>
          <a:ln w="57150">
            <a:solidFill>
              <a:srgbClr val="009999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    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Síť</a:t>
            </a:r>
            <a:r>
              <a:rPr lang="cs-CZ" altLang="cs-CZ" sz="1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supermarketů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12297" name="Line 10"/>
          <p:cNvSpPr>
            <a:spLocks noChangeShapeType="1"/>
          </p:cNvSpPr>
          <p:nvPr/>
        </p:nvSpPr>
        <p:spPr bwMode="auto">
          <a:xfrm>
            <a:off x="3090214" y="3438480"/>
            <a:ext cx="1738312" cy="547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8" name="Line 9"/>
          <p:cNvSpPr>
            <a:spLocks noChangeShapeType="1"/>
          </p:cNvSpPr>
          <p:nvPr/>
        </p:nvSpPr>
        <p:spPr bwMode="auto">
          <a:xfrm>
            <a:off x="2881603" y="3912669"/>
            <a:ext cx="1554162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9" name="Line 8"/>
          <p:cNvSpPr>
            <a:spLocks noChangeShapeType="1"/>
          </p:cNvSpPr>
          <p:nvPr/>
        </p:nvSpPr>
        <p:spPr bwMode="auto">
          <a:xfrm>
            <a:off x="2386013" y="4568021"/>
            <a:ext cx="1462087" cy="127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00" name="Rectangle 14"/>
          <p:cNvSpPr>
            <a:spLocks noChangeArrowheads="1"/>
          </p:cNvSpPr>
          <p:nvPr/>
        </p:nvSpPr>
        <p:spPr bwMode="auto">
          <a:xfrm>
            <a:off x="1524001" y="17425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12301" name="Rectangle 16"/>
          <p:cNvSpPr>
            <a:spLocks noChangeArrowheads="1"/>
          </p:cNvSpPr>
          <p:nvPr/>
        </p:nvSpPr>
        <p:spPr bwMode="auto">
          <a:xfrm>
            <a:off x="5891212" y="3645105"/>
            <a:ext cx="2794000" cy="271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hromadný odběr                  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         široký a hluboký sortiment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       velký počet odběratelů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chemeClr val="tx1"/>
              </a:solidFill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487833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8"/>
          <p:cNvSpPr txBox="1">
            <a:spLocks noChangeArrowheads="1"/>
          </p:cNvSpPr>
          <p:nvPr/>
        </p:nvSpPr>
        <p:spPr bwMode="auto">
          <a:xfrm>
            <a:off x="868861" y="2924175"/>
            <a:ext cx="803275" cy="865188"/>
          </a:xfrm>
          <a:prstGeom prst="rect">
            <a:avLst/>
          </a:prstGeom>
          <a:solidFill>
            <a:srgbClr val="00808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tIns="82800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000" b="1">
                <a:solidFill>
                  <a:schemeClr val="bg1"/>
                </a:solidFill>
                <a:cs typeface="Times New Roman" panose="02020603050405020304" pitchFamily="18" charset="0"/>
              </a:rPr>
              <a:t>VOS</a:t>
            </a:r>
            <a:endParaRPr lang="cs-CZ" altLang="cs-CZ" sz="2000">
              <a:solidFill>
                <a:schemeClr val="bg1"/>
              </a:solidFill>
            </a:endParaRPr>
          </a:p>
        </p:txBody>
      </p:sp>
      <p:sp>
        <p:nvSpPr>
          <p:cNvPr id="13315" name="Line 7"/>
          <p:cNvSpPr>
            <a:spLocks noChangeShapeType="1"/>
          </p:cNvSpPr>
          <p:nvPr/>
        </p:nvSpPr>
        <p:spPr bwMode="auto">
          <a:xfrm>
            <a:off x="2460394" y="2924175"/>
            <a:ext cx="1920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5710759" y="2315062"/>
            <a:ext cx="3109344" cy="773374"/>
          </a:xfrm>
          <a:prstGeom prst="rect">
            <a:avLst/>
          </a:prstGeom>
          <a:solidFill>
            <a:srgbClr val="FFFF99"/>
          </a:solidFill>
          <a:ln w="38100">
            <a:solidFill>
              <a:srgbClr val="0099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Úzce specializované prodejny</a:t>
            </a:r>
            <a:endParaRPr lang="cs-CZ" altLang="cs-CZ" sz="2000" dirty="0">
              <a:solidFill>
                <a:srgbClr val="008080"/>
              </a:solidFill>
            </a:endParaRPr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2547144" y="3362324"/>
            <a:ext cx="1919288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8" name="Line 5"/>
          <p:cNvSpPr>
            <a:spLocks noChangeShapeType="1"/>
          </p:cNvSpPr>
          <p:nvPr/>
        </p:nvSpPr>
        <p:spPr bwMode="auto">
          <a:xfrm>
            <a:off x="2323532" y="3793332"/>
            <a:ext cx="1736725" cy="731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9" name="Line 4"/>
          <p:cNvSpPr>
            <a:spLocks noChangeShapeType="1"/>
          </p:cNvSpPr>
          <p:nvPr/>
        </p:nvSpPr>
        <p:spPr bwMode="auto">
          <a:xfrm>
            <a:off x="1860550" y="4407696"/>
            <a:ext cx="1646238" cy="1096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0" name="Rectangle 10"/>
          <p:cNvSpPr>
            <a:spLocks noChangeArrowheads="1"/>
          </p:cNvSpPr>
          <p:nvPr/>
        </p:nvSpPr>
        <p:spPr bwMode="auto">
          <a:xfrm>
            <a:off x="868861" y="764895"/>
            <a:ext cx="4481622" cy="830997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Ruční</a:t>
            </a:r>
            <a:endParaRPr lang="cs-CZ" altLang="cs-CZ" sz="2400" dirty="0">
              <a:solidFill>
                <a:schemeClr val="bg1"/>
              </a:solidFill>
              <a:latin typeface="+mn-lt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Mechanizovaný  </a:t>
            </a:r>
            <a:r>
              <a:rPr lang="cs-CZ" altLang="cs-CZ" sz="2400" b="1" dirty="0">
                <a:solidFill>
                  <a:schemeClr val="bg1"/>
                </a:solidFill>
                <a:latin typeface="+mn-lt"/>
              </a:rPr>
              <a:t>sklad</a:t>
            </a:r>
            <a:r>
              <a:rPr lang="cs-CZ" altLang="cs-CZ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(patrový)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sp>
        <p:nvSpPr>
          <p:cNvPr id="13321" name="Rectangle 12"/>
          <p:cNvSpPr>
            <a:spLocks noChangeArrowheads="1"/>
          </p:cNvSpPr>
          <p:nvPr/>
        </p:nvSpPr>
        <p:spPr bwMode="auto">
          <a:xfrm>
            <a:off x="3322638" y="3243264"/>
            <a:ext cx="1841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800">
                <a:solidFill>
                  <a:schemeClr val="tx1"/>
                </a:solidFill>
              </a:rPr>
            </a:br>
            <a:endParaRPr lang="cs-CZ" altLang="cs-CZ" sz="18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13322" name="Rectangle 13"/>
          <p:cNvSpPr>
            <a:spLocks noChangeArrowheads="1"/>
          </p:cNvSpPr>
          <p:nvPr/>
        </p:nvSpPr>
        <p:spPr bwMode="auto">
          <a:xfrm>
            <a:off x="5710759" y="3278983"/>
            <a:ext cx="295275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                                                                            </a:t>
            </a: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individuální odběry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                nízký počet druhů zboží</a:t>
            </a:r>
            <a:endParaRPr lang="cs-CZ" altLang="cs-CZ" sz="20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                                                                  malý rozměr zboží</a:t>
            </a:r>
            <a:r>
              <a:rPr lang="cs-CZ" altLang="cs-CZ" sz="1400" b="1" dirty="0">
                <a:solidFill>
                  <a:srgbClr val="008080"/>
                </a:solidFill>
                <a:cs typeface="Times New Roman" panose="02020603050405020304" pitchFamily="18" charset="0"/>
              </a:rPr>
              <a:t> </a:t>
            </a:r>
            <a:endParaRPr lang="cs-CZ" altLang="cs-CZ" sz="1800" dirty="0">
              <a:solidFill>
                <a:srgbClr val="008080"/>
              </a:solidFill>
            </a:endParaRPr>
          </a:p>
        </p:txBody>
      </p:sp>
      <p:sp>
        <p:nvSpPr>
          <p:cNvPr id="13323" name="Text Box 14"/>
          <p:cNvSpPr txBox="1">
            <a:spLocks noChangeArrowheads="1"/>
          </p:cNvSpPr>
          <p:nvPr/>
        </p:nvSpPr>
        <p:spPr bwMode="auto">
          <a:xfrm>
            <a:off x="2459038" y="1989138"/>
            <a:ext cx="172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Cílový trh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868860" y="165967"/>
            <a:ext cx="6992249" cy="598927"/>
          </a:xfrm>
          <a:prstGeom prst="rect">
            <a:avLst/>
          </a:prstGeom>
          <a:solidFill>
            <a:srgbClr val="008080"/>
          </a:solidFill>
          <a:ln w="57150"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>
                <a:solidFill>
                  <a:schemeClr val="bg1"/>
                </a:solidFill>
              </a:rPr>
              <a:t>Volba skladu - příklad</a:t>
            </a:r>
            <a:endParaRPr lang="cs-CZ" altLang="cs-CZ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344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8"/>
          <p:cNvSpPr>
            <a:spLocks noChangeAspect="1" noChangeArrowheads="1"/>
          </p:cNvSpPr>
          <p:nvPr/>
        </p:nvSpPr>
        <p:spPr bwMode="auto">
          <a:xfrm>
            <a:off x="5185368" y="2421073"/>
            <a:ext cx="1911350" cy="1296987"/>
          </a:xfrm>
          <a:prstGeom prst="ellipse">
            <a:avLst/>
          </a:prstGeom>
          <a:solidFill>
            <a:srgbClr val="00808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druhu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cs typeface="Times New Roman" panose="02020603050405020304" pitchFamily="18" charset="0"/>
              </a:rPr>
              <a:t>dopravy</a:t>
            </a:r>
            <a:endParaRPr lang="cs-CZ" altLang="cs-CZ" sz="2000">
              <a:solidFill>
                <a:schemeClr val="bg1"/>
              </a:solidFill>
            </a:endParaRPr>
          </a:p>
        </p:txBody>
      </p:sp>
      <p:sp>
        <p:nvSpPr>
          <p:cNvPr id="14339" name="Oval 12"/>
          <p:cNvSpPr>
            <a:spLocks noChangeArrowheads="1"/>
          </p:cNvSpPr>
          <p:nvPr/>
        </p:nvSpPr>
        <p:spPr bwMode="auto">
          <a:xfrm>
            <a:off x="5202439" y="1124582"/>
            <a:ext cx="1620837" cy="1008062"/>
          </a:xfrm>
          <a:prstGeom prst="ellipse">
            <a:avLst/>
          </a:prstGeom>
          <a:solidFill>
            <a:srgbClr val="339966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Rychlost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>
              <a:solidFill>
                <a:schemeClr val="tx1"/>
              </a:solidFill>
            </a:endParaRPr>
          </a:p>
        </p:txBody>
      </p:sp>
      <p:sp>
        <p:nvSpPr>
          <p:cNvPr id="14340" name="Oval 6"/>
          <p:cNvSpPr>
            <a:spLocks noChangeAspect="1" noChangeArrowheads="1"/>
          </p:cNvSpPr>
          <p:nvPr/>
        </p:nvSpPr>
        <p:spPr bwMode="auto">
          <a:xfrm>
            <a:off x="2783884" y="1517729"/>
            <a:ext cx="2203450" cy="792163"/>
          </a:xfrm>
          <a:prstGeom prst="ellipse">
            <a:avLst/>
          </a:prstGeom>
          <a:solidFill>
            <a:srgbClr val="339966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cs typeface="Times New Roman" panose="02020603050405020304" pitchFamily="18" charset="0"/>
              </a:rPr>
              <a:t>Frekvence</a:t>
            </a:r>
            <a:endParaRPr lang="cs-CZ" altLang="cs-CZ" sz="2000">
              <a:solidFill>
                <a:schemeClr val="bg1"/>
              </a:solidFill>
            </a:endParaRPr>
          </a:p>
        </p:txBody>
      </p:sp>
      <p:sp>
        <p:nvSpPr>
          <p:cNvPr id="14341" name="Oval 7"/>
          <p:cNvSpPr>
            <a:spLocks noChangeAspect="1" noChangeArrowheads="1"/>
          </p:cNvSpPr>
          <p:nvPr/>
        </p:nvSpPr>
        <p:spPr bwMode="auto">
          <a:xfrm>
            <a:off x="7920651" y="2802298"/>
            <a:ext cx="2016125" cy="863600"/>
          </a:xfrm>
          <a:prstGeom prst="ellipse">
            <a:avLst/>
          </a:prstGeom>
          <a:solidFill>
            <a:srgbClr val="339966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Včasnost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>
              <a:solidFill>
                <a:schemeClr val="bg1"/>
              </a:solidFill>
            </a:endParaRPr>
          </a:p>
        </p:txBody>
      </p:sp>
      <p:sp>
        <p:nvSpPr>
          <p:cNvPr id="14342" name="Oval 11"/>
          <p:cNvSpPr>
            <a:spLocks noChangeAspect="1" noChangeArrowheads="1"/>
          </p:cNvSpPr>
          <p:nvPr/>
        </p:nvSpPr>
        <p:spPr bwMode="auto">
          <a:xfrm>
            <a:off x="4851199" y="4114290"/>
            <a:ext cx="2579687" cy="792162"/>
          </a:xfrm>
          <a:prstGeom prst="ellipse">
            <a:avLst/>
          </a:prstGeom>
          <a:solidFill>
            <a:srgbClr val="339966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Nákladovost</a:t>
            </a:r>
            <a:endParaRPr lang="cs-CZ" altLang="cs-CZ" sz="2000" dirty="0">
              <a:solidFill>
                <a:schemeClr val="bg1"/>
              </a:solidFill>
            </a:endParaRPr>
          </a:p>
        </p:txBody>
      </p:sp>
      <p:sp>
        <p:nvSpPr>
          <p:cNvPr id="14343" name="Oval 5"/>
          <p:cNvSpPr>
            <a:spLocks noChangeAspect="1" noChangeArrowheads="1"/>
          </p:cNvSpPr>
          <p:nvPr/>
        </p:nvSpPr>
        <p:spPr bwMode="auto">
          <a:xfrm>
            <a:off x="2200276" y="2802298"/>
            <a:ext cx="2422525" cy="863600"/>
          </a:xfrm>
          <a:prstGeom prst="ellipse">
            <a:avLst/>
          </a:prstGeom>
          <a:solidFill>
            <a:srgbClr val="339966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Dostupnost</a:t>
            </a:r>
            <a:endParaRPr lang="cs-CZ" altLang="cs-CZ" sz="2000" dirty="0">
              <a:solidFill>
                <a:schemeClr val="bg1"/>
              </a:solidFill>
            </a:endParaRPr>
          </a:p>
        </p:txBody>
      </p:sp>
      <p:sp>
        <p:nvSpPr>
          <p:cNvPr id="14344" name="Oval 4"/>
          <p:cNvSpPr>
            <a:spLocks noChangeAspect="1" noChangeArrowheads="1"/>
          </p:cNvSpPr>
          <p:nvPr/>
        </p:nvSpPr>
        <p:spPr bwMode="auto">
          <a:xfrm>
            <a:off x="7582416" y="3932238"/>
            <a:ext cx="2303463" cy="719138"/>
          </a:xfrm>
          <a:prstGeom prst="ellipse">
            <a:avLst/>
          </a:prstGeom>
          <a:solidFill>
            <a:srgbClr val="339966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Ceny zboží</a:t>
            </a:r>
            <a:endParaRPr lang="cs-CZ" altLang="cs-CZ" sz="2000" dirty="0">
              <a:solidFill>
                <a:schemeClr val="bg1"/>
              </a:solidFill>
            </a:endParaRPr>
          </a:p>
        </p:txBody>
      </p:sp>
      <p:sp>
        <p:nvSpPr>
          <p:cNvPr id="14345" name="Oval 9"/>
          <p:cNvSpPr>
            <a:spLocks noChangeAspect="1" noChangeArrowheads="1"/>
          </p:cNvSpPr>
          <p:nvPr/>
        </p:nvSpPr>
        <p:spPr bwMode="auto">
          <a:xfrm>
            <a:off x="2375920" y="3932238"/>
            <a:ext cx="2405062" cy="792162"/>
          </a:xfrm>
          <a:prstGeom prst="ellipse">
            <a:avLst/>
          </a:prstGeom>
          <a:solidFill>
            <a:srgbClr val="339966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Spolehlivost</a:t>
            </a:r>
            <a:endParaRPr lang="cs-CZ" altLang="cs-CZ" sz="2000" dirty="0">
              <a:solidFill>
                <a:schemeClr val="bg1"/>
              </a:solidFill>
            </a:endParaRPr>
          </a:p>
        </p:txBody>
      </p:sp>
      <p:sp>
        <p:nvSpPr>
          <p:cNvPr id="14346" name="Oval 13"/>
          <p:cNvSpPr>
            <a:spLocks noChangeAspect="1" noChangeArrowheads="1"/>
          </p:cNvSpPr>
          <p:nvPr/>
        </p:nvSpPr>
        <p:spPr bwMode="auto">
          <a:xfrm>
            <a:off x="7303125" y="1517729"/>
            <a:ext cx="2160588" cy="981075"/>
          </a:xfrm>
          <a:prstGeom prst="ellipse">
            <a:avLst/>
          </a:prstGeom>
          <a:solidFill>
            <a:srgbClr val="339966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Stav dodávek</a:t>
            </a:r>
            <a:endParaRPr lang="cs-CZ" altLang="cs-CZ" sz="2000" dirty="0">
              <a:solidFill>
                <a:schemeClr val="bg1"/>
              </a:solidFill>
            </a:endParaRPr>
          </a:p>
        </p:txBody>
      </p:sp>
      <p:sp>
        <p:nvSpPr>
          <p:cNvPr id="14347" name="AutoShape 10"/>
          <p:cNvSpPr>
            <a:spLocks noChangeArrowheads="1"/>
          </p:cNvSpPr>
          <p:nvPr/>
        </p:nvSpPr>
        <p:spPr bwMode="auto">
          <a:xfrm>
            <a:off x="6051537" y="4947783"/>
            <a:ext cx="201612" cy="574675"/>
          </a:xfrm>
          <a:prstGeom prst="downArrow">
            <a:avLst>
              <a:gd name="adj1" fmla="val 50000"/>
              <a:gd name="adj2" fmla="val 7126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1524001" y="8075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14349" name="Rectangle 17"/>
          <p:cNvSpPr>
            <a:spLocks noChangeArrowheads="1"/>
          </p:cNvSpPr>
          <p:nvPr/>
        </p:nvSpPr>
        <p:spPr bwMode="auto">
          <a:xfrm>
            <a:off x="1524001" y="992189"/>
            <a:ext cx="6762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solidFill>
                  <a:srgbClr val="000000"/>
                </a:solidFill>
                <a:cs typeface="Times New Roman" panose="02020603050405020304" pitchFamily="18" charset="0"/>
              </a:rPr>
              <a:t>          </a:t>
            </a:r>
            <a:endParaRPr lang="cs-CZ" altLang="cs-CZ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14350" name="Rectangle 25"/>
          <p:cNvSpPr>
            <a:spLocks noChangeArrowheads="1"/>
          </p:cNvSpPr>
          <p:nvPr/>
        </p:nvSpPr>
        <p:spPr bwMode="auto">
          <a:xfrm>
            <a:off x="1524000" y="1567598"/>
            <a:ext cx="23436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cs-CZ" altLang="cs-CZ" sz="11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14351" name="Text Box 26"/>
          <p:cNvSpPr txBox="1">
            <a:spLocks noChangeArrowheads="1"/>
          </p:cNvSpPr>
          <p:nvPr/>
        </p:nvSpPr>
        <p:spPr bwMode="auto">
          <a:xfrm>
            <a:off x="4651882" y="5520984"/>
            <a:ext cx="3202533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9999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Síť skladů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Druh skladu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Cílový trh</a:t>
            </a: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668739" y="274187"/>
            <a:ext cx="7410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Co rozhoduje o výběru typu dopravy?</a:t>
            </a:r>
          </a:p>
        </p:txBody>
      </p:sp>
    </p:spTree>
    <p:extLst>
      <p:ext uri="{BB962C8B-B14F-4D97-AF65-F5344CB8AC3E}">
        <p14:creationId xmlns:p14="http://schemas.microsoft.com/office/powerpoint/2010/main" val="7795486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609764" cy="576571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Výhody nevýhody druhů dopravy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6" y="43995"/>
            <a:ext cx="1464833" cy="1127893"/>
          </a:xfrm>
          <a:prstGeom prst="rect">
            <a:avLst/>
          </a:prstGeom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030153"/>
              </p:ext>
            </p:extLst>
          </p:nvPr>
        </p:nvGraphicFramePr>
        <p:xfrm>
          <a:off x="448859" y="1402080"/>
          <a:ext cx="11124442" cy="5290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840">
                  <a:extLst>
                    <a:ext uri="{9D8B030D-6E8A-4147-A177-3AD203B41FA5}">
                      <a16:colId xmlns:a16="http://schemas.microsoft.com/office/drawing/2014/main" val="2578334556"/>
                    </a:ext>
                  </a:extLst>
                </a:gridCol>
                <a:gridCol w="4435522">
                  <a:extLst>
                    <a:ext uri="{9D8B030D-6E8A-4147-A177-3AD203B41FA5}">
                      <a16:colId xmlns:a16="http://schemas.microsoft.com/office/drawing/2014/main" val="496784357"/>
                    </a:ext>
                  </a:extLst>
                </a:gridCol>
                <a:gridCol w="4995080">
                  <a:extLst>
                    <a:ext uri="{9D8B030D-6E8A-4147-A177-3AD203B41FA5}">
                      <a16:colId xmlns:a16="http://schemas.microsoft.com/office/drawing/2014/main" val="645926198"/>
                    </a:ext>
                  </a:extLst>
                </a:gridCol>
              </a:tblGrid>
              <a:tr h="639707">
                <a:tc>
                  <a:txBody>
                    <a:bodyPr/>
                    <a:lstStyle/>
                    <a:p>
                      <a:r>
                        <a:rPr lang="cs-CZ" dirty="0"/>
                        <a:t>Druh 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Pozitiva 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Negativa  </a:t>
                      </a:r>
                    </a:p>
                  </a:txBody>
                  <a:tcP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697031"/>
                  </a:ext>
                </a:extLst>
              </a:tr>
              <a:tr h="810595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Železniční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Velké objemy</a:t>
                      </a:r>
                      <a:r>
                        <a:rPr lang="cs-CZ" sz="2400" baseline="0" dirty="0">
                          <a:solidFill>
                            <a:srgbClr val="008080"/>
                          </a:solidFill>
                        </a:rPr>
                        <a:t> na velké vzdálenosti</a:t>
                      </a:r>
                      <a:endParaRPr lang="cs-CZ" sz="2400" dirty="0">
                        <a:solidFill>
                          <a:srgbClr val="00808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Pozor na vytíženost vagónů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514511"/>
                  </a:ext>
                </a:extLst>
              </a:tr>
              <a:tr h="639707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Lodní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Velké náklady nepodléhající zkáze, vnitrozemská i mořská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Pomalá a závislá na klimatických podmínkách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208255"/>
                  </a:ext>
                </a:extLst>
              </a:tr>
              <a:tr h="639707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Kamionová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Pružná časově i prostorově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Přetížení silniční dopravy ve špičkách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707780"/>
                  </a:ext>
                </a:extLst>
              </a:tr>
              <a:tr h="639707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Potrubní</a:t>
                      </a:r>
                      <a:r>
                        <a:rPr lang="cs-CZ" sz="2400" baseline="0" dirty="0">
                          <a:solidFill>
                            <a:srgbClr val="008080"/>
                          </a:solidFill>
                        </a:rPr>
                        <a:t> </a:t>
                      </a:r>
                      <a:endParaRPr lang="cs-CZ" sz="2400" dirty="0">
                        <a:solidFill>
                          <a:srgbClr val="00808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Přeprava </a:t>
                      </a:r>
                      <a:r>
                        <a:rPr lang="cs-CZ" sz="2400" kern="1200" dirty="0">
                          <a:solidFill>
                            <a:srgbClr val="0080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ropy, uhlí a chemikálií , levnější než železnice (např. ropovod  </a:t>
                      </a:r>
                      <a:r>
                        <a:rPr lang="cs-CZ" sz="2400" kern="1200" dirty="0" err="1">
                          <a:solidFill>
                            <a:srgbClr val="0080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Nord</a:t>
                      </a:r>
                      <a:r>
                        <a:rPr lang="cs-CZ" sz="2400" kern="1200" dirty="0">
                          <a:solidFill>
                            <a:srgbClr val="0080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kern="1200" dirty="0" err="1">
                          <a:solidFill>
                            <a:srgbClr val="0080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Stream</a:t>
                      </a:r>
                      <a:r>
                        <a:rPr lang="cs-CZ" sz="2400" kern="1200" dirty="0">
                          <a:solidFill>
                            <a:srgbClr val="0080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…)</a:t>
                      </a:r>
                      <a:endParaRPr lang="cs-CZ" sz="2400" dirty="0">
                        <a:solidFill>
                          <a:srgbClr val="00808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Dražší než lodní,</a:t>
                      </a:r>
                      <a:r>
                        <a:rPr lang="cs-CZ" sz="2400" baseline="0" dirty="0">
                          <a:solidFill>
                            <a:srgbClr val="008080"/>
                          </a:solidFill>
                        </a:rPr>
                        <a:t> prochází různým územím</a:t>
                      </a:r>
                      <a:endParaRPr lang="cs-CZ" sz="2400" dirty="0">
                        <a:solidFill>
                          <a:srgbClr val="00808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459494"/>
                  </a:ext>
                </a:extLst>
              </a:tr>
              <a:tr h="639707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Letecká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aseline="0" dirty="0">
                          <a:solidFill>
                            <a:srgbClr val="008080"/>
                          </a:solidFill>
                        </a:rPr>
                        <a:t>rychlá přeprava, rychle kazící se zboží (čerstvé květiny), drahé </a:t>
                      </a:r>
                    </a:p>
                    <a:p>
                      <a:r>
                        <a:rPr lang="cs-CZ" sz="2400" baseline="0" dirty="0">
                          <a:solidFill>
                            <a:srgbClr val="008080"/>
                          </a:solidFill>
                        </a:rPr>
                        <a:t>Přímé dodávky bez skladů</a:t>
                      </a:r>
                      <a:endParaRPr lang="cs-CZ" sz="2400" dirty="0">
                        <a:solidFill>
                          <a:srgbClr val="00808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</a:rPr>
                        <a:t>Je poměrně drahá</a:t>
                      </a:r>
                    </a:p>
                    <a:p>
                      <a:endParaRPr lang="cs-CZ" sz="2400" dirty="0">
                        <a:solidFill>
                          <a:srgbClr val="00808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062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5922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80197" y="533401"/>
            <a:ext cx="9430603" cy="519113"/>
          </a:xfrm>
        </p:spPr>
        <p:txBody>
          <a:bodyPr>
            <a:noAutofit/>
          </a:bodyPr>
          <a:lstStyle/>
          <a:p>
            <a:pPr algn="ctr" eaLnBrk="1" hangingPunct="1"/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Shrnutí</a:t>
            </a:r>
            <a:r>
              <a:rPr lang="cs-CZ" altLang="cs-CZ" sz="3600" b="1" dirty="0">
                <a:latin typeface="+mn-lt"/>
              </a:rPr>
              <a:t> </a:t>
            </a: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přednášky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0197" y="1402080"/>
            <a:ext cx="8229600" cy="500538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Velkoobchod, význam, funkce, </a:t>
            </a:r>
            <a:r>
              <a:rPr lang="cs-CZ" altLang="cs-CZ" b="1" dirty="0" err="1">
                <a:solidFill>
                  <a:srgbClr val="008080"/>
                </a:solidFill>
              </a:rPr>
              <a:t>transakcionální</a:t>
            </a:r>
            <a:r>
              <a:rPr lang="cs-CZ" altLang="cs-CZ" b="1" dirty="0">
                <a:solidFill>
                  <a:srgbClr val="008080"/>
                </a:solidFill>
              </a:rPr>
              <a:t> teorie a její význam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Druhy velkoobchodníků s plnými a omezenými službami</a:t>
            </a:r>
          </a:p>
          <a:p>
            <a:pPr algn="just"/>
            <a:r>
              <a:rPr lang="cs-CZ" altLang="cs-CZ" b="1" dirty="0">
                <a:solidFill>
                  <a:srgbClr val="008080"/>
                </a:solidFill>
              </a:rPr>
              <a:t>V zásobovacím systému existuje mnoho druhů skladů, které by měly odpovídat potřebám sortimentu i způsobu distribuce a rychlosti vyskladnění (stupeň mechanizace, skladová technologie, funkce skladu, provedení skladu)</a:t>
            </a:r>
          </a:p>
          <a:p>
            <a:r>
              <a:rPr lang="cs-CZ" altLang="cs-CZ" b="1" dirty="0">
                <a:solidFill>
                  <a:srgbClr val="008080"/>
                </a:solidFill>
              </a:rPr>
              <a:t>Typ skladu má svoje výhody </a:t>
            </a:r>
            <a:r>
              <a:rPr lang="cs-CZ" altLang="cs-CZ" b="1">
                <a:solidFill>
                  <a:srgbClr val="008080"/>
                </a:solidFill>
              </a:rPr>
              <a:t>a nevýhody</a:t>
            </a:r>
            <a:endParaRPr lang="cs-CZ" altLang="cs-CZ" b="1" dirty="0">
              <a:solidFill>
                <a:srgbClr val="008080"/>
              </a:solidFill>
            </a:endParaRPr>
          </a:p>
          <a:p>
            <a:r>
              <a:rPr lang="cs-CZ" altLang="cs-CZ" b="1" dirty="0">
                <a:solidFill>
                  <a:srgbClr val="008080"/>
                </a:solidFill>
              </a:rPr>
              <a:t>Výběr skladu musí respektovat potřeby logistiky určitého sortimentu i formy prodeje</a:t>
            </a:r>
          </a:p>
          <a:p>
            <a:r>
              <a:rPr lang="cs-CZ" altLang="cs-CZ" b="1" dirty="0">
                <a:solidFill>
                  <a:srgbClr val="008080"/>
                </a:solidFill>
              </a:rPr>
              <a:t>Totéž platí pro kritéria volby dopravy.</a:t>
            </a:r>
          </a:p>
          <a:p>
            <a:pPr eaLnBrk="1" hangingPunct="1"/>
            <a:endParaRPr lang="cs-CZ" altLang="cs-CZ" b="1" dirty="0">
              <a:solidFill>
                <a:srgbClr val="333399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146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EE5E2CE-147C-459F-B348-FDCD0CCD9201}"/>
              </a:ext>
            </a:extLst>
          </p:cNvPr>
          <p:cNvSpPr txBox="1"/>
          <p:nvPr/>
        </p:nvSpPr>
        <p:spPr>
          <a:xfrm>
            <a:off x="436728" y="1113088"/>
            <a:ext cx="8179294" cy="37856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Základní členění maloobchodu:  </a:t>
            </a:r>
            <a:r>
              <a:rPr lang="cs-CZ" sz="2400" b="1" dirty="0">
                <a:solidFill>
                  <a:srgbClr val="008080"/>
                </a:solidFill>
              </a:rPr>
              <a:t>druhy maloobchodníků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● </a:t>
            </a:r>
            <a:r>
              <a:rPr lang="cs-CZ" sz="2400" b="1" dirty="0">
                <a:solidFill>
                  <a:srgbClr val="FF0000"/>
                </a:solidFill>
              </a:rPr>
              <a:t>MO v prodejnách </a:t>
            </a:r>
            <a:r>
              <a:rPr lang="cs-CZ" sz="2400" b="1" dirty="0">
                <a:solidFill>
                  <a:srgbClr val="008080"/>
                </a:solidFill>
              </a:rPr>
              <a:t>– třídění dle Kotlera, třídění dle </a:t>
            </a:r>
            <a:r>
              <a:rPr lang="cs-CZ" sz="2400" b="1" dirty="0" err="1">
                <a:solidFill>
                  <a:srgbClr val="008080"/>
                </a:solidFill>
              </a:rPr>
              <a:t>Cimlera</a:t>
            </a:r>
            <a:r>
              <a:rPr lang="cs-CZ" sz="2400" b="1" dirty="0">
                <a:solidFill>
                  <a:srgbClr val="008080"/>
                </a:solidFill>
              </a:rPr>
              <a:t> (bližší evropským podmínkám), třídící znaky (strukturální a instrumentální)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MO mimo prodejní plochy </a:t>
            </a:r>
            <a:r>
              <a:rPr lang="cs-CZ" sz="2400" b="1" dirty="0">
                <a:solidFill>
                  <a:srgbClr val="008080"/>
                </a:solidFill>
              </a:rPr>
              <a:t>– druhy MO-přímý prodej, automatizovaný prodej, zásilkový obchod, nákupní služba – výhody a nevýhody…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Organizace MO </a:t>
            </a:r>
            <a:r>
              <a:rPr lang="cs-CZ" sz="2400" b="1" dirty="0">
                <a:solidFill>
                  <a:srgbClr val="008080"/>
                </a:solidFill>
              </a:rPr>
              <a:t>– podnik jednotlivce, obchodní společnosti, dobrovolné řetězce, franchisingové řetězce, obchodní konglomeráty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FB1F94-565F-4230-A93F-857CD9226D44}"/>
              </a:ext>
            </a:extLst>
          </p:cNvPr>
          <p:cNvSpPr txBox="1"/>
          <p:nvPr/>
        </p:nvSpPr>
        <p:spPr>
          <a:xfrm>
            <a:off x="436728" y="102715"/>
            <a:ext cx="746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Maloobchod (MO) - shrnutí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871388D-5881-41A5-BB24-9A79AADDBAC2}"/>
              </a:ext>
            </a:extLst>
          </p:cNvPr>
          <p:cNvSpPr txBox="1"/>
          <p:nvPr/>
        </p:nvSpPr>
        <p:spPr>
          <a:xfrm>
            <a:off x="406650" y="5385894"/>
            <a:ext cx="11168109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Praxe: </a:t>
            </a:r>
            <a:r>
              <a:rPr lang="cs-CZ" dirty="0"/>
              <a:t>historický rozdíl ve vývoji ŽC, seznamte se strukturálními a instrumentálními znaky obchodního domu, hypermarketu a specializované prodejny, vývoj moderních druhů v ČR, změny v supermarketech, hypermarkety stále posilují svoji pozici v ČR, diskonty v ČR, preference nákupu českých spotřebitelů dle typu prodejny, AVON jako lídr přímého prodeje, e-commerce, maloobchodní síť </a:t>
            </a:r>
            <a:r>
              <a:rPr lang="cs-CZ" dirty="0" err="1"/>
              <a:t>Brněnka</a:t>
            </a:r>
            <a:r>
              <a:rPr lang="cs-CZ" dirty="0"/>
              <a:t>, </a:t>
            </a:r>
            <a:r>
              <a:rPr lang="cs-CZ" dirty="0" err="1"/>
              <a:t>Tchibo</a:t>
            </a:r>
            <a:r>
              <a:rPr lang="cs-CZ" dirty="0"/>
              <a:t> jako obchodní konglomerát. </a:t>
            </a:r>
          </a:p>
        </p:txBody>
      </p:sp>
      <p:pic>
        <p:nvPicPr>
          <p:cNvPr id="6" name="Obrázek 5" descr="Soubor:Brno, ul. Cihlářská - &lt;strong&gt;Samoobsluha&lt;/strong&gt; Brněnka obr1.jpg ...">
            <a:extLst>
              <a:ext uri="{FF2B5EF4-FFF2-40B4-BE49-F238E27FC236}">
                <a16:creationId xmlns:a16="http://schemas.microsoft.com/office/drawing/2014/main" id="{5891E968-4EB1-4512-851E-717B36EF27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8763" y="1393795"/>
            <a:ext cx="2655996" cy="2210332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0E6F505-BFDA-4206-A0AF-9EADF2DFAC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6761" y="73983"/>
            <a:ext cx="1464833" cy="112789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FA39D2C0-C2E1-4BC9-BB4A-9357F818DA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4221" y="3796046"/>
            <a:ext cx="2325079" cy="1331785"/>
          </a:xfrm>
          <a:prstGeom prst="rect">
            <a:avLst/>
          </a:prstGeom>
        </p:spPr>
      </p:pic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4DEEFFF5-32CF-4930-8245-1132341D4143}"/>
              </a:ext>
            </a:extLst>
          </p:cNvPr>
          <p:cNvCxnSpPr/>
          <p:nvPr/>
        </p:nvCxnSpPr>
        <p:spPr>
          <a:xfrm flipV="1">
            <a:off x="7604853" y="3796046"/>
            <a:ext cx="1011169" cy="571768"/>
          </a:xfrm>
          <a:prstGeom prst="straightConnector1">
            <a:avLst/>
          </a:prstGeom>
          <a:ln w="762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357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8740" y="365125"/>
            <a:ext cx="6428096" cy="562923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Definujme velkoobchod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736337" y="1402080"/>
            <a:ext cx="9076403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VO zajišťuje nákup a prodej zboží v poměrně velkých objemech dalším podnikatelským subjektům pro její činnost.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68740" y="3482453"/>
            <a:ext cx="9143999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Dodavatelé: </a:t>
            </a:r>
            <a:r>
              <a:rPr lang="cs-CZ" sz="3200" b="1" dirty="0">
                <a:solidFill>
                  <a:srgbClr val="008080"/>
                </a:solidFill>
              </a:rPr>
              <a:t>přímo výrobci, jiní velkoobchodníci</a:t>
            </a:r>
          </a:p>
          <a:p>
            <a:r>
              <a:rPr lang="cs-CZ" sz="3200" b="1" dirty="0">
                <a:solidFill>
                  <a:srgbClr val="FF0000"/>
                </a:solidFill>
              </a:rPr>
              <a:t>Odběratelé: </a:t>
            </a:r>
            <a:r>
              <a:rPr lang="cs-CZ" sz="3200" b="1" dirty="0">
                <a:solidFill>
                  <a:srgbClr val="008080"/>
                </a:solidFill>
              </a:rPr>
              <a:t>maloobchodní firmy, výrobní podniky, poskytovatelé služeb</a:t>
            </a:r>
          </a:p>
          <a:p>
            <a:r>
              <a:rPr lang="cs-CZ" sz="3200" b="1" dirty="0">
                <a:solidFill>
                  <a:srgbClr val="008080"/>
                </a:solidFill>
              </a:rPr>
              <a:t>VO pracuje se spotřebním zbožím i zbožím pro další podnikání.</a:t>
            </a:r>
          </a:p>
        </p:txBody>
      </p:sp>
    </p:spTree>
    <p:extLst>
      <p:ext uri="{BB962C8B-B14F-4D97-AF65-F5344CB8AC3E}">
        <p14:creationId xmlns:p14="http://schemas.microsoft.com/office/powerpoint/2010/main" val="827403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13898" y="858962"/>
            <a:ext cx="10357368" cy="57525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miter lim="800000"/>
            <a:headEnd/>
            <a:tailEnd/>
          </a:ln>
          <a:effectLst/>
        </p:spPr>
        <p:txBody>
          <a:bodyPr>
            <a:flatTx/>
          </a:bodyPr>
          <a:lstStyle>
            <a:lvl1pPr marL="469900" indent="-469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  </a:t>
            </a:r>
            <a:r>
              <a:rPr lang="cs-CZ" altLang="cs-CZ" sz="2800" b="1" dirty="0">
                <a:solidFill>
                  <a:srgbClr val="FF0000"/>
                </a:solidFill>
              </a:rPr>
              <a:t>Pro koho VO zajišťuje své služby?</a:t>
            </a:r>
          </a:p>
          <a:p>
            <a:r>
              <a:rPr lang="cs-CZ" dirty="0">
                <a:solidFill>
                  <a:srgbClr val="008080"/>
                </a:solidFill>
              </a:rPr>
              <a:t>-pro </a:t>
            </a:r>
            <a:r>
              <a:rPr lang="cs-CZ" b="1" dirty="0">
                <a:solidFill>
                  <a:srgbClr val="FF0000"/>
                </a:solidFill>
              </a:rPr>
              <a:t>malé výrobce </a:t>
            </a:r>
            <a:r>
              <a:rPr lang="cs-CZ" dirty="0">
                <a:solidFill>
                  <a:srgbClr val="008080"/>
                </a:solidFill>
              </a:rPr>
              <a:t>s omezenými finančními zdroji, kteří si nemohou vybudovat vlastní organizaci pro přímý prodej,</a:t>
            </a:r>
          </a:p>
          <a:p>
            <a:r>
              <a:rPr lang="cs-CZ" dirty="0">
                <a:solidFill>
                  <a:srgbClr val="008080"/>
                </a:solidFill>
              </a:rPr>
              <a:t>-pro </a:t>
            </a:r>
            <a:r>
              <a:rPr lang="cs-CZ" b="1" dirty="0">
                <a:solidFill>
                  <a:srgbClr val="FF0000"/>
                </a:solidFill>
              </a:rPr>
              <a:t>velké výrobce</a:t>
            </a:r>
            <a:r>
              <a:rPr lang="cs-CZ" dirty="0"/>
              <a:t>, </a:t>
            </a:r>
            <a:r>
              <a:rPr lang="cs-CZ" dirty="0">
                <a:solidFill>
                  <a:srgbClr val="008080"/>
                </a:solidFill>
              </a:rPr>
              <a:t>dávající přednost použití volných finančních prostředků na rozvoj výroby než na zajišťování obchodních činností,</a:t>
            </a:r>
          </a:p>
          <a:p>
            <a:r>
              <a:rPr lang="cs-CZ" dirty="0">
                <a:solidFill>
                  <a:srgbClr val="008080"/>
                </a:solidFill>
              </a:rPr>
              <a:t>-pro </a:t>
            </a:r>
            <a:r>
              <a:rPr lang="cs-CZ" dirty="0">
                <a:solidFill>
                  <a:srgbClr val="FF0000"/>
                </a:solidFill>
              </a:rPr>
              <a:t>specializaci obchodní činnosti </a:t>
            </a:r>
            <a:r>
              <a:rPr lang="cs-CZ" dirty="0">
                <a:solidFill>
                  <a:srgbClr val="008080"/>
                </a:solidFill>
              </a:rPr>
              <a:t>vedoucí k vyšší efektivnosti,</a:t>
            </a:r>
          </a:p>
          <a:p>
            <a:r>
              <a:rPr lang="cs-CZ" dirty="0">
                <a:solidFill>
                  <a:srgbClr val="008080"/>
                </a:solidFill>
              </a:rPr>
              <a:t>-pro </a:t>
            </a:r>
            <a:r>
              <a:rPr lang="cs-CZ" dirty="0">
                <a:solidFill>
                  <a:srgbClr val="FF0000"/>
                </a:solidFill>
              </a:rPr>
              <a:t>tvorbu širokého sortimentu </a:t>
            </a:r>
            <a:r>
              <a:rPr lang="cs-CZ" dirty="0">
                <a:solidFill>
                  <a:srgbClr val="008080"/>
                </a:solidFill>
              </a:rPr>
              <a:t>s velkým množstvím obchodních kontaktů.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13897" y="28527"/>
            <a:ext cx="8789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Které výhody přináší velkoobchod?</a:t>
            </a:r>
          </a:p>
        </p:txBody>
      </p:sp>
    </p:spTree>
    <p:extLst>
      <p:ext uri="{BB962C8B-B14F-4D97-AF65-F5344CB8AC3E}">
        <p14:creationId xmlns:p14="http://schemas.microsoft.com/office/powerpoint/2010/main" val="1269243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600501" y="428625"/>
            <a:ext cx="7691012" cy="9413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 err="1">
                <a:solidFill>
                  <a:srgbClr val="008080"/>
                </a:solidFill>
                <a:latin typeface="+mn-lt"/>
              </a:rPr>
              <a:t>Transakcionální</a:t>
            </a: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 teorie (</a:t>
            </a:r>
            <a:r>
              <a:rPr lang="cs-CZ" altLang="cs-CZ" sz="3600" b="1" dirty="0" err="1">
                <a:solidFill>
                  <a:srgbClr val="008080"/>
                </a:solidFill>
                <a:latin typeface="+mn-lt"/>
              </a:rPr>
              <a:t>K.Brandt</a:t>
            </a: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)</a:t>
            </a:r>
            <a:endParaRPr lang="cs-CZ" altLang="cs-CZ" sz="3600" dirty="0">
              <a:solidFill>
                <a:srgbClr val="008080"/>
              </a:solidFill>
              <a:latin typeface="+mn-lt"/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764274" y="1715979"/>
            <a:ext cx="9962866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</a:rPr>
              <a:t>Efektivností obchodního zprostředkování se zabýval </a:t>
            </a:r>
            <a:r>
              <a:rPr lang="cs-CZ" sz="3200" dirty="0" err="1">
                <a:solidFill>
                  <a:srgbClr val="008080"/>
                </a:solidFill>
              </a:rPr>
              <a:t>Brandt</a:t>
            </a:r>
            <a:r>
              <a:rPr lang="cs-CZ" sz="3200" dirty="0">
                <a:solidFill>
                  <a:srgbClr val="008080"/>
                </a:solidFill>
              </a:rPr>
              <a:t> (</a:t>
            </a:r>
            <a:r>
              <a:rPr lang="cs-CZ" sz="3200" dirty="0" err="1">
                <a:solidFill>
                  <a:srgbClr val="008080"/>
                </a:solidFill>
              </a:rPr>
              <a:t>Preistheorie</a:t>
            </a:r>
            <a:r>
              <a:rPr lang="cs-CZ" sz="3200" dirty="0">
                <a:solidFill>
                  <a:srgbClr val="008080"/>
                </a:solidFill>
              </a:rPr>
              <a:t>, </a:t>
            </a:r>
            <a:r>
              <a:rPr lang="cs-CZ" sz="3200" dirty="0" err="1">
                <a:solidFill>
                  <a:srgbClr val="008080"/>
                </a:solidFill>
              </a:rPr>
              <a:t>Ludwigshafen</a:t>
            </a:r>
            <a:r>
              <a:rPr lang="cs-CZ" sz="3200" dirty="0">
                <a:solidFill>
                  <a:srgbClr val="008080"/>
                </a:solidFill>
              </a:rPr>
              <a:t> l960) ve své </a:t>
            </a:r>
            <a:r>
              <a:rPr lang="cs-CZ" sz="3200" b="1" dirty="0" err="1">
                <a:solidFill>
                  <a:srgbClr val="008080"/>
                </a:solidFill>
              </a:rPr>
              <a:t>transakcionální</a:t>
            </a:r>
            <a:r>
              <a:rPr lang="cs-CZ" sz="3200" b="1" dirty="0">
                <a:solidFill>
                  <a:srgbClr val="008080"/>
                </a:solidFill>
              </a:rPr>
              <a:t> teorii</a:t>
            </a:r>
            <a:r>
              <a:rPr lang="cs-CZ" sz="3200" dirty="0">
                <a:solidFill>
                  <a:srgbClr val="008080"/>
                </a:solidFill>
              </a:rPr>
              <a:t>. </a:t>
            </a:r>
          </a:p>
          <a:p>
            <a:pPr algn="ctr"/>
            <a:endParaRPr lang="cs-CZ" sz="3200" dirty="0">
              <a:solidFill>
                <a:srgbClr val="008080"/>
              </a:solidFill>
            </a:endParaRPr>
          </a:p>
          <a:p>
            <a:pPr algn="ctr"/>
            <a:r>
              <a:rPr lang="cs-CZ" sz="3200" dirty="0">
                <a:solidFill>
                  <a:srgbClr val="008080"/>
                </a:solidFill>
              </a:rPr>
              <a:t>Platí, že čím je větší nutnost velkého počtu partnerů při tvorbě sortimentu, tím vyšší je efekt obchodního zprostředkování, neboť zařazení jednoho mezičlánku mezi výrobce a maloobchod snižuje počet cest k nákupu zboží a snižují se transakční náklady.</a:t>
            </a:r>
          </a:p>
        </p:txBody>
      </p:sp>
    </p:spTree>
    <p:extLst>
      <p:ext uri="{BB962C8B-B14F-4D97-AF65-F5344CB8AC3E}">
        <p14:creationId xmlns:p14="http://schemas.microsoft.com/office/powerpoint/2010/main" val="1054246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600501" y="428625"/>
            <a:ext cx="7691012" cy="9413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 err="1">
                <a:solidFill>
                  <a:srgbClr val="008080"/>
                </a:solidFill>
                <a:latin typeface="+mn-lt"/>
              </a:rPr>
              <a:t>Transakcionální</a:t>
            </a: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 teorie – </a:t>
            </a:r>
            <a:r>
              <a:rPr lang="cs-CZ" altLang="cs-CZ" sz="3600" b="1" dirty="0">
                <a:solidFill>
                  <a:srgbClr val="FF0000"/>
                </a:solidFill>
                <a:latin typeface="+mn-lt"/>
              </a:rPr>
              <a:t>využití v praxi</a:t>
            </a:r>
            <a:endParaRPr lang="cs-CZ" altLang="cs-CZ" sz="36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764274" y="1715979"/>
            <a:ext cx="8598089" cy="40318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Pro koho je vhodný velkoobchod?</a:t>
            </a:r>
          </a:p>
          <a:p>
            <a:pPr algn="ctr"/>
            <a:r>
              <a:rPr lang="cs-CZ" sz="3200" dirty="0">
                <a:solidFill>
                  <a:srgbClr val="008080"/>
                </a:solidFill>
              </a:rPr>
              <a:t> – pro tvorbu širokého a hluboký sortimentu, kdy je třeba zajistit velké množství sortimentních druhů</a:t>
            </a:r>
          </a:p>
          <a:p>
            <a:pPr algn="ctr"/>
            <a:endParaRPr lang="cs-CZ" sz="3200" dirty="0">
              <a:solidFill>
                <a:srgbClr val="008080"/>
              </a:solidFill>
            </a:endParaRPr>
          </a:p>
          <a:p>
            <a:pPr algn="ctr"/>
            <a:r>
              <a:rPr lang="cs-CZ" sz="3200" b="1" dirty="0">
                <a:solidFill>
                  <a:srgbClr val="FF0000"/>
                </a:solidFill>
              </a:rPr>
              <a:t>Kdy jsou efektivnější přímé kontakty?</a:t>
            </a:r>
          </a:p>
          <a:p>
            <a:pPr algn="ctr"/>
            <a:r>
              <a:rPr lang="cs-CZ" sz="3200" dirty="0">
                <a:solidFill>
                  <a:srgbClr val="008080"/>
                </a:solidFill>
              </a:rPr>
              <a:t>- u úzce specializovaného sortimentu nebo k doplnění nabídky </a:t>
            </a:r>
            <a:r>
              <a:rPr lang="cs-CZ" sz="3200" dirty="0" err="1">
                <a:solidFill>
                  <a:srgbClr val="008080"/>
                </a:solidFill>
              </a:rPr>
              <a:t>širokosortimentních</a:t>
            </a:r>
            <a:r>
              <a:rPr lang="cs-CZ" sz="3200" dirty="0">
                <a:solidFill>
                  <a:srgbClr val="008080"/>
                </a:solidFill>
              </a:rPr>
              <a:t> prodejen</a:t>
            </a:r>
          </a:p>
        </p:txBody>
      </p:sp>
    </p:spTree>
    <p:extLst>
      <p:ext uri="{BB962C8B-B14F-4D97-AF65-F5344CB8AC3E}">
        <p14:creationId xmlns:p14="http://schemas.microsoft.com/office/powerpoint/2010/main" val="1688186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272955" y="428625"/>
            <a:ext cx="8018558" cy="9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 err="1">
                <a:solidFill>
                  <a:srgbClr val="008080"/>
                </a:solidFill>
                <a:latin typeface="+mn-lt"/>
              </a:rPr>
              <a:t>Transakcionální</a:t>
            </a: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 teorie (</a:t>
            </a:r>
            <a:r>
              <a:rPr lang="cs-CZ" altLang="cs-CZ" sz="3600" b="1" dirty="0" err="1">
                <a:solidFill>
                  <a:srgbClr val="008080"/>
                </a:solidFill>
                <a:latin typeface="+mn-lt"/>
              </a:rPr>
              <a:t>K.Brandt</a:t>
            </a:r>
            <a:r>
              <a:rPr lang="cs-CZ" altLang="cs-CZ" sz="3600" b="1" dirty="0">
                <a:solidFill>
                  <a:srgbClr val="008080"/>
                </a:solidFill>
                <a:latin typeface="+mn-lt"/>
              </a:rPr>
              <a:t>)</a:t>
            </a:r>
            <a:endParaRPr lang="cs-CZ" altLang="cs-CZ" sz="3600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19459" name="Rectangle 29"/>
          <p:cNvSpPr>
            <a:spLocks noChangeArrowheads="1"/>
          </p:cNvSpPr>
          <p:nvPr/>
        </p:nvSpPr>
        <p:spPr bwMode="auto">
          <a:xfrm>
            <a:off x="2640013" y="1628775"/>
            <a:ext cx="381000" cy="381000"/>
          </a:xfrm>
          <a:prstGeom prst="rect">
            <a:avLst/>
          </a:prstGeom>
          <a:solidFill>
            <a:srgbClr val="99CC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9460" name="Rectangle 25"/>
          <p:cNvSpPr>
            <a:spLocks noChangeArrowheads="1"/>
          </p:cNvSpPr>
          <p:nvPr/>
        </p:nvSpPr>
        <p:spPr bwMode="auto">
          <a:xfrm>
            <a:off x="4008438" y="1628775"/>
            <a:ext cx="381000" cy="381000"/>
          </a:xfrm>
          <a:prstGeom prst="rect">
            <a:avLst/>
          </a:prstGeom>
          <a:solidFill>
            <a:srgbClr val="99CC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9461" name="Rectangle 31"/>
          <p:cNvSpPr>
            <a:spLocks noChangeArrowheads="1"/>
          </p:cNvSpPr>
          <p:nvPr/>
        </p:nvSpPr>
        <p:spPr bwMode="auto">
          <a:xfrm>
            <a:off x="4872038" y="1628775"/>
            <a:ext cx="381000" cy="381000"/>
          </a:xfrm>
          <a:prstGeom prst="rect">
            <a:avLst/>
          </a:prstGeom>
          <a:solidFill>
            <a:srgbClr val="99CC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9462" name="Rectangle 30"/>
          <p:cNvSpPr>
            <a:spLocks noChangeArrowheads="1"/>
          </p:cNvSpPr>
          <p:nvPr/>
        </p:nvSpPr>
        <p:spPr bwMode="auto">
          <a:xfrm>
            <a:off x="5880100" y="1628775"/>
            <a:ext cx="381000" cy="381000"/>
          </a:xfrm>
          <a:prstGeom prst="rect">
            <a:avLst/>
          </a:prstGeom>
          <a:solidFill>
            <a:srgbClr val="99CC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9463" name="Rectangle 26"/>
          <p:cNvSpPr>
            <a:spLocks noChangeArrowheads="1"/>
          </p:cNvSpPr>
          <p:nvPr/>
        </p:nvSpPr>
        <p:spPr bwMode="auto">
          <a:xfrm>
            <a:off x="6816725" y="1628775"/>
            <a:ext cx="381000" cy="381000"/>
          </a:xfrm>
          <a:prstGeom prst="rect">
            <a:avLst/>
          </a:prstGeom>
          <a:solidFill>
            <a:srgbClr val="99CC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9464" name="Rectangle 27"/>
          <p:cNvSpPr>
            <a:spLocks noChangeArrowheads="1"/>
          </p:cNvSpPr>
          <p:nvPr/>
        </p:nvSpPr>
        <p:spPr bwMode="auto">
          <a:xfrm>
            <a:off x="7680325" y="1628775"/>
            <a:ext cx="381000" cy="381000"/>
          </a:xfrm>
          <a:prstGeom prst="rect">
            <a:avLst/>
          </a:prstGeom>
          <a:solidFill>
            <a:srgbClr val="99CC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9465" name="Rectangle 28"/>
          <p:cNvSpPr>
            <a:spLocks noChangeArrowheads="1"/>
          </p:cNvSpPr>
          <p:nvPr/>
        </p:nvSpPr>
        <p:spPr bwMode="auto">
          <a:xfrm>
            <a:off x="8543925" y="1628775"/>
            <a:ext cx="381000" cy="381000"/>
          </a:xfrm>
          <a:prstGeom prst="rect">
            <a:avLst/>
          </a:prstGeom>
          <a:solidFill>
            <a:srgbClr val="FFFF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rgbClr val="800000"/>
              </a:solidFill>
              <a:latin typeface="Tahoma" panose="020B0604030504040204" pitchFamily="34" charset="0"/>
            </a:endParaRPr>
          </a:p>
        </p:txBody>
      </p:sp>
      <p:sp>
        <p:nvSpPr>
          <p:cNvPr id="19466" name="Text Box 23"/>
          <p:cNvSpPr txBox="1">
            <a:spLocks noChangeArrowheads="1"/>
          </p:cNvSpPr>
          <p:nvPr/>
        </p:nvSpPr>
        <p:spPr bwMode="auto">
          <a:xfrm>
            <a:off x="5181601" y="3048001"/>
            <a:ext cx="1133475" cy="485775"/>
          </a:xfrm>
          <a:prstGeom prst="rect">
            <a:avLst/>
          </a:pr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600" b="1">
                <a:solidFill>
                  <a:srgbClr val="800000"/>
                </a:solidFill>
                <a:cs typeface="Times New Roman" panose="02020603050405020304" pitchFamily="18" charset="0"/>
              </a:rPr>
              <a:t>VO</a:t>
            </a:r>
            <a:endParaRPr lang="cs-CZ" altLang="cs-CZ" sz="2000" b="1">
              <a:solidFill>
                <a:srgbClr val="8000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9467" name="Rectangle 5"/>
          <p:cNvSpPr>
            <a:spLocks noChangeArrowheads="1"/>
          </p:cNvSpPr>
          <p:nvPr/>
        </p:nvSpPr>
        <p:spPr bwMode="auto">
          <a:xfrm>
            <a:off x="8686801" y="4953000"/>
            <a:ext cx="1152525" cy="647700"/>
          </a:xfrm>
          <a:prstGeom prst="rect">
            <a:avLst/>
          </a:prstGeom>
          <a:solidFill>
            <a:srgbClr val="FFCC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800000"/>
                </a:solidFill>
                <a:latin typeface="Tahoma" panose="020B0604030504040204" pitchFamily="34" charset="0"/>
              </a:rPr>
              <a:t>MOn</a:t>
            </a:r>
          </a:p>
        </p:txBody>
      </p:sp>
      <p:sp>
        <p:nvSpPr>
          <p:cNvPr id="19468" name="Rectangle 9"/>
          <p:cNvSpPr>
            <a:spLocks noChangeArrowheads="1"/>
          </p:cNvSpPr>
          <p:nvPr/>
        </p:nvSpPr>
        <p:spPr bwMode="auto">
          <a:xfrm>
            <a:off x="7175500" y="4941888"/>
            <a:ext cx="1079500" cy="647700"/>
          </a:xfrm>
          <a:prstGeom prst="rect">
            <a:avLst/>
          </a:prstGeom>
          <a:solidFill>
            <a:srgbClr val="FFCC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800000"/>
                </a:solidFill>
                <a:latin typeface="Tahoma" panose="020B0604030504040204" pitchFamily="34" charset="0"/>
              </a:rPr>
              <a:t>MO5</a:t>
            </a:r>
            <a:endParaRPr lang="cs-CZ" altLang="cs-CZ" sz="2400">
              <a:solidFill>
                <a:srgbClr val="800000"/>
              </a:solidFill>
              <a:latin typeface="Tahoma" panose="020B0604030504040204" pitchFamily="34" charset="0"/>
            </a:endParaRPr>
          </a:p>
        </p:txBody>
      </p:sp>
      <p:sp>
        <p:nvSpPr>
          <p:cNvPr id="19469" name="Rectangle 10"/>
          <p:cNvSpPr>
            <a:spLocks noChangeArrowheads="1"/>
          </p:cNvSpPr>
          <p:nvPr/>
        </p:nvSpPr>
        <p:spPr bwMode="auto">
          <a:xfrm>
            <a:off x="5808663" y="4941888"/>
            <a:ext cx="1009650" cy="647700"/>
          </a:xfrm>
          <a:prstGeom prst="rect">
            <a:avLst/>
          </a:prstGeom>
          <a:solidFill>
            <a:srgbClr val="FFCC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800000"/>
                </a:solidFill>
                <a:latin typeface="Tahoma" panose="020B0604030504040204" pitchFamily="34" charset="0"/>
              </a:rPr>
              <a:t>MO4</a:t>
            </a:r>
            <a:r>
              <a:rPr lang="cs-CZ" altLang="cs-CZ" sz="1800" b="1">
                <a:latin typeface="Tahoma" panose="020B0604030504040204" pitchFamily="34" charset="0"/>
              </a:rPr>
              <a:t>	</a:t>
            </a: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9470" name="Rectangle 8"/>
          <p:cNvSpPr>
            <a:spLocks noChangeArrowheads="1"/>
          </p:cNvSpPr>
          <p:nvPr/>
        </p:nvSpPr>
        <p:spPr bwMode="auto">
          <a:xfrm>
            <a:off x="4295775" y="4941888"/>
            <a:ext cx="1079500" cy="647700"/>
          </a:xfrm>
          <a:prstGeom prst="rect">
            <a:avLst/>
          </a:prstGeom>
          <a:solidFill>
            <a:srgbClr val="FFCC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800000"/>
                </a:solidFill>
                <a:latin typeface="Tahoma" panose="020B0604030504040204" pitchFamily="34" charset="0"/>
              </a:rPr>
              <a:t>MO3</a:t>
            </a:r>
            <a:r>
              <a:rPr lang="cs-CZ" altLang="cs-CZ" sz="1800" b="1">
                <a:latin typeface="Tahoma" panose="020B0604030504040204" pitchFamily="34" charset="0"/>
              </a:rPr>
              <a:t>	</a:t>
            </a:r>
          </a:p>
        </p:txBody>
      </p:sp>
      <p:sp>
        <p:nvSpPr>
          <p:cNvPr id="19471" name="Rectangle 7"/>
          <p:cNvSpPr>
            <a:spLocks noChangeArrowheads="1"/>
          </p:cNvSpPr>
          <p:nvPr/>
        </p:nvSpPr>
        <p:spPr bwMode="auto">
          <a:xfrm>
            <a:off x="3071813" y="4941888"/>
            <a:ext cx="1008062" cy="647700"/>
          </a:xfrm>
          <a:prstGeom prst="rect">
            <a:avLst/>
          </a:prstGeom>
          <a:solidFill>
            <a:srgbClr val="FFCC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800000"/>
                </a:solidFill>
                <a:latin typeface="Tahoma" panose="020B0604030504040204" pitchFamily="34" charset="0"/>
              </a:rPr>
              <a:t>MO2</a:t>
            </a:r>
            <a:r>
              <a:rPr lang="cs-CZ" altLang="cs-CZ" sz="1800" b="1">
                <a:latin typeface="Tahoma" panose="020B0604030504040204" pitchFamily="34" charset="0"/>
              </a:rPr>
              <a:t>	</a:t>
            </a:r>
          </a:p>
        </p:txBody>
      </p:sp>
      <p:sp>
        <p:nvSpPr>
          <p:cNvPr id="19472" name="Rectangle 6"/>
          <p:cNvSpPr>
            <a:spLocks noChangeArrowheads="1"/>
          </p:cNvSpPr>
          <p:nvPr/>
        </p:nvSpPr>
        <p:spPr bwMode="auto">
          <a:xfrm>
            <a:off x="1524000" y="4953000"/>
            <a:ext cx="1187450" cy="647700"/>
          </a:xfrm>
          <a:prstGeom prst="rect">
            <a:avLst/>
          </a:prstGeom>
          <a:solidFill>
            <a:srgbClr val="FFCC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800000"/>
                </a:solidFill>
                <a:latin typeface="Tahoma" panose="020B0604030504040204" pitchFamily="34" charset="0"/>
              </a:rPr>
              <a:t>MO1</a:t>
            </a:r>
          </a:p>
        </p:txBody>
      </p:sp>
      <p:sp>
        <p:nvSpPr>
          <p:cNvPr id="19473" name="Line 22"/>
          <p:cNvSpPr>
            <a:spLocks noChangeShapeType="1"/>
          </p:cNvSpPr>
          <p:nvPr/>
        </p:nvSpPr>
        <p:spPr bwMode="auto">
          <a:xfrm>
            <a:off x="2782889" y="2133600"/>
            <a:ext cx="2219325" cy="80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74" name="Line 21"/>
          <p:cNvSpPr>
            <a:spLocks noChangeShapeType="1"/>
          </p:cNvSpPr>
          <p:nvPr/>
        </p:nvSpPr>
        <p:spPr bwMode="auto">
          <a:xfrm>
            <a:off x="4008439" y="2133600"/>
            <a:ext cx="1419225" cy="80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75" name="Line 20"/>
          <p:cNvSpPr>
            <a:spLocks noChangeShapeType="1"/>
          </p:cNvSpPr>
          <p:nvPr/>
        </p:nvSpPr>
        <p:spPr bwMode="auto">
          <a:xfrm>
            <a:off x="5016500" y="2060575"/>
            <a:ext cx="6096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76" name="Line 24"/>
          <p:cNvSpPr>
            <a:spLocks noChangeShapeType="1"/>
          </p:cNvSpPr>
          <p:nvPr/>
        </p:nvSpPr>
        <p:spPr bwMode="auto">
          <a:xfrm flipH="1">
            <a:off x="6096001" y="2057401"/>
            <a:ext cx="1819275" cy="885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77" name="Line 18"/>
          <p:cNvSpPr>
            <a:spLocks noChangeShapeType="1"/>
          </p:cNvSpPr>
          <p:nvPr/>
        </p:nvSpPr>
        <p:spPr bwMode="auto">
          <a:xfrm flipH="1">
            <a:off x="6600826" y="2133601"/>
            <a:ext cx="2562225" cy="847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78" name="Line 17"/>
          <p:cNvSpPr>
            <a:spLocks noChangeShapeType="1"/>
          </p:cNvSpPr>
          <p:nvPr/>
        </p:nvSpPr>
        <p:spPr bwMode="auto">
          <a:xfrm flipH="1">
            <a:off x="6024564" y="2060575"/>
            <a:ext cx="904875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79" name="Line 16"/>
          <p:cNvSpPr>
            <a:spLocks noChangeShapeType="1"/>
          </p:cNvSpPr>
          <p:nvPr/>
        </p:nvSpPr>
        <p:spPr bwMode="auto">
          <a:xfrm flipV="1">
            <a:off x="2424113" y="3573463"/>
            <a:ext cx="2209800" cy="1028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80" name="Line 15"/>
          <p:cNvSpPr>
            <a:spLocks noChangeShapeType="1"/>
          </p:cNvSpPr>
          <p:nvPr/>
        </p:nvSpPr>
        <p:spPr bwMode="auto">
          <a:xfrm flipV="1">
            <a:off x="3359150" y="3789364"/>
            <a:ext cx="1295400" cy="1038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81" name="Line 14"/>
          <p:cNvSpPr>
            <a:spLocks noChangeShapeType="1"/>
          </p:cNvSpPr>
          <p:nvPr/>
        </p:nvSpPr>
        <p:spPr bwMode="auto">
          <a:xfrm flipV="1">
            <a:off x="4583114" y="3716338"/>
            <a:ext cx="504825" cy="1047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82" name="Line 13"/>
          <p:cNvSpPr>
            <a:spLocks noChangeShapeType="1"/>
          </p:cNvSpPr>
          <p:nvPr/>
        </p:nvSpPr>
        <p:spPr bwMode="auto">
          <a:xfrm flipH="1" flipV="1">
            <a:off x="5591176" y="3716338"/>
            <a:ext cx="409575" cy="1047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83" name="Line 12"/>
          <p:cNvSpPr>
            <a:spLocks noChangeShapeType="1"/>
          </p:cNvSpPr>
          <p:nvPr/>
        </p:nvSpPr>
        <p:spPr bwMode="auto">
          <a:xfrm flipH="1" flipV="1">
            <a:off x="5880101" y="3789363"/>
            <a:ext cx="1266825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84" name="Line 11"/>
          <p:cNvSpPr>
            <a:spLocks noChangeShapeType="1"/>
          </p:cNvSpPr>
          <p:nvPr/>
        </p:nvSpPr>
        <p:spPr bwMode="auto">
          <a:xfrm flipH="1" flipV="1">
            <a:off x="6456363" y="3644900"/>
            <a:ext cx="2247900" cy="1047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85" name="Rectangle 32"/>
          <p:cNvSpPr>
            <a:spLocks noChangeArrowheads="1"/>
          </p:cNvSpPr>
          <p:nvPr/>
        </p:nvSpPr>
        <p:spPr bwMode="auto">
          <a:xfrm>
            <a:off x="1549401" y="18155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9486" name="Rectangle 33"/>
          <p:cNvSpPr>
            <a:spLocks noChangeArrowheads="1"/>
          </p:cNvSpPr>
          <p:nvPr/>
        </p:nvSpPr>
        <p:spPr bwMode="auto">
          <a:xfrm>
            <a:off x="1549401" y="18155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9487" name="Rectangle 34"/>
          <p:cNvSpPr>
            <a:spLocks noChangeArrowheads="1"/>
          </p:cNvSpPr>
          <p:nvPr/>
        </p:nvSpPr>
        <p:spPr bwMode="auto">
          <a:xfrm>
            <a:off x="2495550" y="1625978"/>
            <a:ext cx="656461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 b="1">
                <a:latin typeface="Arial" panose="020B0604020202020204" pitchFamily="34" charset="0"/>
                <a:cs typeface="Times New Roman" panose="02020603050405020304" pitchFamily="18" charset="0"/>
              </a:rPr>
              <a:t>V</a:t>
            </a:r>
            <a:r>
              <a:rPr lang="cs-CZ" altLang="cs-CZ" sz="2000" b="1" baseline="-30000"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2000" b="1" baseline="-30000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            </a:t>
            </a:r>
            <a:r>
              <a:rPr lang="cs-CZ" altLang="cs-CZ" sz="2000" b="1">
                <a:latin typeface="Arial" panose="020B0604020202020204" pitchFamily="34" charset="0"/>
                <a:cs typeface="Times New Roman" panose="02020603050405020304" pitchFamily="18" charset="0"/>
              </a:rPr>
              <a:t>V</a:t>
            </a:r>
            <a:r>
              <a:rPr lang="cs-CZ" altLang="cs-CZ" sz="2000" b="1" baseline="-30000"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cs-CZ" altLang="cs-CZ" sz="2000" b="1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        </a:t>
            </a:r>
            <a:r>
              <a:rPr lang="cs-CZ" altLang="cs-CZ" sz="2000" b="1">
                <a:latin typeface="Arial" panose="020B0604020202020204" pitchFamily="34" charset="0"/>
                <a:cs typeface="Times New Roman" panose="02020603050405020304" pitchFamily="18" charset="0"/>
              </a:rPr>
              <a:t>V</a:t>
            </a:r>
            <a:r>
              <a:rPr lang="cs-CZ" altLang="cs-CZ" sz="2000" b="1" baseline="-30000">
                <a:latin typeface="Arial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cs-CZ" altLang="cs-CZ" sz="2000" b="1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        </a:t>
            </a:r>
            <a:r>
              <a:rPr lang="cs-CZ" altLang="cs-CZ" sz="2000" b="1">
                <a:latin typeface="Arial" panose="020B0604020202020204" pitchFamily="34" charset="0"/>
                <a:cs typeface="Times New Roman" panose="02020603050405020304" pitchFamily="18" charset="0"/>
              </a:rPr>
              <a:t>V</a:t>
            </a:r>
            <a:r>
              <a:rPr lang="cs-CZ" altLang="cs-CZ" sz="2000" b="1" baseline="-30000">
                <a:latin typeface="Arial" panose="020B0604020202020204" pitchFamily="34" charset="0"/>
                <a:cs typeface="Times New Roman" panose="02020603050405020304" pitchFamily="18" charset="0"/>
              </a:rPr>
              <a:t>4</a:t>
            </a:r>
            <a:r>
              <a:rPr lang="cs-CZ" altLang="cs-CZ" sz="2000" b="1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cs-CZ" altLang="cs-CZ" sz="2000" b="1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</a:t>
            </a:r>
            <a:r>
              <a:rPr lang="cs-CZ" altLang="cs-CZ" sz="2000" b="1">
                <a:latin typeface="Arial" panose="020B0604020202020204" pitchFamily="34" charset="0"/>
                <a:cs typeface="Times New Roman" panose="02020603050405020304" pitchFamily="18" charset="0"/>
              </a:rPr>
              <a:t>V</a:t>
            </a:r>
            <a:r>
              <a:rPr lang="cs-CZ" altLang="cs-CZ" sz="2000" b="1" baseline="-30000">
                <a:latin typeface="Arial" panose="020B0604020202020204" pitchFamily="34" charset="0"/>
                <a:cs typeface="Times New Roman" panose="02020603050405020304" pitchFamily="18" charset="0"/>
              </a:rPr>
              <a:t>5</a:t>
            </a:r>
            <a:r>
              <a:rPr lang="cs-CZ" altLang="cs-CZ" sz="2000" b="1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cs-CZ" altLang="cs-CZ" sz="2000" b="1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</a:t>
            </a:r>
            <a:r>
              <a:rPr lang="cs-CZ" altLang="cs-CZ" sz="2000" b="1">
                <a:latin typeface="Arial" panose="020B0604020202020204" pitchFamily="34" charset="0"/>
                <a:cs typeface="Times New Roman" panose="02020603050405020304" pitchFamily="18" charset="0"/>
              </a:rPr>
              <a:t>V</a:t>
            </a:r>
            <a:r>
              <a:rPr lang="cs-CZ" altLang="cs-CZ" sz="2000" b="1" baseline="-30000">
                <a:latin typeface="Arial" panose="020B0604020202020204" pitchFamily="34" charset="0"/>
                <a:cs typeface="Times New Roman" panose="02020603050405020304" pitchFamily="18" charset="0"/>
              </a:rPr>
              <a:t>6</a:t>
            </a:r>
            <a:r>
              <a:rPr lang="cs-CZ" altLang="cs-CZ" sz="2000" b="1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cs-CZ" altLang="cs-CZ" sz="2000" b="1">
                <a:solidFill>
                  <a:srgbClr val="8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</a:t>
            </a:r>
            <a:r>
              <a:rPr lang="cs-CZ" altLang="cs-CZ" sz="2000" b="1">
                <a:solidFill>
                  <a:srgbClr val="66003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 </a:t>
            </a:r>
            <a:r>
              <a:rPr lang="cs-CZ" altLang="cs-CZ" sz="2000" b="1" baseline="-30000">
                <a:solidFill>
                  <a:srgbClr val="66003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</a:t>
            </a:r>
            <a:endParaRPr lang="cs-CZ" altLang="cs-CZ" sz="1100">
              <a:solidFill>
                <a:srgbClr val="660033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9488" name="Rectangle 36"/>
          <p:cNvSpPr>
            <a:spLocks noChangeArrowheads="1"/>
          </p:cNvSpPr>
          <p:nvPr/>
        </p:nvSpPr>
        <p:spPr bwMode="auto">
          <a:xfrm>
            <a:off x="1549400" y="2671764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100">
                <a:latin typeface="Tahoma" panose="020B0604030504040204" pitchFamily="34" charset="0"/>
              </a:rPr>
            </a:br>
            <a:endParaRPr lang="cs-CZ" altLang="cs-CZ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9489" name="Line 38"/>
          <p:cNvSpPr>
            <a:spLocks noChangeShapeType="1"/>
          </p:cNvSpPr>
          <p:nvPr/>
        </p:nvSpPr>
        <p:spPr bwMode="auto">
          <a:xfrm flipV="1">
            <a:off x="5808663" y="2205038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90" name="Text Box 39"/>
          <p:cNvSpPr txBox="1">
            <a:spLocks noChangeArrowheads="1"/>
          </p:cNvSpPr>
          <p:nvPr/>
        </p:nvSpPr>
        <p:spPr bwMode="auto">
          <a:xfrm>
            <a:off x="491319" y="6021389"/>
            <a:ext cx="11481007" cy="396875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Tahoma" panose="020B0604030504040204" pitchFamily="34" charset="0"/>
              </a:rPr>
              <a:t>V1-n.............výrobci	MO1-n.......................maloobchod</a:t>
            </a: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6416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2096</Words>
  <Application>Microsoft Office PowerPoint</Application>
  <PresentationFormat>Širokoúhlá obrazovka</PresentationFormat>
  <Paragraphs>360</Paragraphs>
  <Slides>34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Tahoma</vt:lpstr>
      <vt:lpstr>Times New Roman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Definujme velkoobchod</vt:lpstr>
      <vt:lpstr>Prezentace aplikace PowerPoint</vt:lpstr>
      <vt:lpstr>Prezentace aplikace PowerPoint</vt:lpstr>
      <vt:lpstr>Prezentace aplikace PowerPoint</vt:lpstr>
      <vt:lpstr>Prezentace aplikace PowerPoint</vt:lpstr>
      <vt:lpstr>Počet kontaktů: transakční náklady (TN)</vt:lpstr>
      <vt:lpstr>Řešená úloha</vt:lpstr>
      <vt:lpstr>Prezentace aplikace PowerPoint</vt:lpstr>
      <vt:lpstr>Velkoobchod a jeho funkce</vt:lpstr>
      <vt:lpstr>Velkoobchod a jeho funkce</vt:lpstr>
      <vt:lpstr>Velkoobchod a jeho funkce</vt:lpstr>
      <vt:lpstr>Služby VO nabízené maloobchodníkům - praxe</vt:lpstr>
      <vt:lpstr>Technologie ve službách velkoobchodu - praxe</vt:lpstr>
      <vt:lpstr>Jaké druhy velkoobchodníků známe?</vt:lpstr>
      <vt:lpstr>Druhy velkoobchodníků dle úplnosti služeb (Kotler)</vt:lpstr>
      <vt:lpstr>Druhy velkoobchodníků dle úplnosti služeb (Kotler)</vt:lpstr>
      <vt:lpstr>Prezentace aplikace PowerPoint</vt:lpstr>
      <vt:lpstr>Prezentace aplikace PowerPoint</vt:lpstr>
      <vt:lpstr> Druhy VOS dle stupně mechanizace Rychlost pohybu zboží, frekvence poptávky </vt:lpstr>
      <vt:lpstr>Prezentace aplikace PowerPoint</vt:lpstr>
      <vt:lpstr>Druhy VOS dle jejich funkce v distribučním systému</vt:lpstr>
      <vt:lpstr>Základní druhy skladů dle jejich provedení</vt:lpstr>
      <vt:lpstr>Prezentace aplikace PowerPoint</vt:lpstr>
      <vt:lpstr>Výhody a nevýhody skladů</vt:lpstr>
      <vt:lpstr>Prezentace aplikace PowerPoint</vt:lpstr>
      <vt:lpstr>Prezentace aplikace PowerPoint</vt:lpstr>
      <vt:lpstr>Prezentace aplikace PowerPoint</vt:lpstr>
      <vt:lpstr>Prezentace aplikace PowerPoint</vt:lpstr>
      <vt:lpstr>Výhody nevýhody druhů dopravy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170</cp:revision>
  <dcterms:created xsi:type="dcterms:W3CDTF">2016-11-25T20:36:16Z</dcterms:created>
  <dcterms:modified xsi:type="dcterms:W3CDTF">2021-11-02T16:31:42Z</dcterms:modified>
</cp:coreProperties>
</file>