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b7708916bb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b7708916bb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b7708916b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b7708916b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b7708916b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b7708916b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b7708916b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b7708916b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b7708916bb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b7708916bb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916c62d663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916c62d663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b7708916bb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b7708916bb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b7708916bb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b7708916bb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b7708916bb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b7708916bb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b7708916bb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b7708916bb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4bafe35643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4bafe35643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b7708916bb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b7708916bb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b7708916bb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b7708916bb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b7708916bb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b7708916bb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b7708916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b7708916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b7708916b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b7708916b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b7708916b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b7708916b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b7708916b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b7708916b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b7708916b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b7708916b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b7708916bb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b7708916b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b7708916bb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b7708916bb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hyperlink" Target="https://online.sbu.edu/news/successful-marketing-campaigns" TargetMode="External"/><Relationship Id="rId5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facebook.com/ads/library/?active_status=all&amp;ad_type=all&amp;country=ALL&amp;view_all_page_id=116588751753193&amp;search_type=page&amp;media_type=all" TargetMode="External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hyperlink" Target="https://www.focus-age.cz/m-journal/marketing/rebranding-royal-crown-coly-z-ceska-je-inspiraci-pro-cely-svet__s277x13976.htm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blog.acomware.cz/pruvodce-google-analytics-pro-zacatecniky/" TargetMode="External"/><Relationship Id="rId4" Type="http://schemas.openxmlformats.org/officeDocument/2006/relationships/hyperlink" Target="https://www.facebook.com/business/help/952192354843755?id=1205376682832142" TargetMode="External"/><Relationship Id="rId11" Type="http://schemas.openxmlformats.org/officeDocument/2006/relationships/hyperlink" Target="https://support.ecomail.cz/cs/articles/2570856-navod-a-tipy-pro-tvorbu-e-mailove-kampane" TargetMode="External"/><Relationship Id="rId10" Type="http://schemas.openxmlformats.org/officeDocument/2006/relationships/hyperlink" Target="https://www.socials.cz/cs/nejlepsi-rozmery-ppc-banneru/" TargetMode="External"/><Relationship Id="rId12" Type="http://schemas.openxmlformats.org/officeDocument/2006/relationships/image" Target="../media/image1.png"/><Relationship Id="rId9" Type="http://schemas.openxmlformats.org/officeDocument/2006/relationships/hyperlink" Target="https://www.facebook.com/ads/library/?active_status=all&amp;ad_type=all&amp;country=CZ&amp;q=moonchocolate&amp;sort_data%5Bdirection%5D=desc&amp;sort_data%5Bmode%5D=relevancy_monthly_grouped&amp;search_type=keyword_unordered&amp;media_type=all" TargetMode="External"/><Relationship Id="rId5" Type="http://schemas.openxmlformats.org/officeDocument/2006/relationships/hyperlink" Target="https://www.marketingppc.cz/facebook/jak-nastavit-facebook-reklamu-jako-profesional/" TargetMode="External"/><Relationship Id="rId6" Type="http://schemas.openxmlformats.org/officeDocument/2006/relationships/hyperlink" Target="https://www.sherpas.cz/blog/zaklady-prace-s-google-ads-ii" TargetMode="External"/><Relationship Id="rId7" Type="http://schemas.openxmlformats.org/officeDocument/2006/relationships/hyperlink" Target="https://akademie.sklik.cz/obsahova-sit/zalozeni-obsahove-kampane/krok-1-zalozte-kampan/" TargetMode="External"/><Relationship Id="rId8" Type="http://schemas.openxmlformats.org/officeDocument/2006/relationships/hyperlink" Target="https://akademie.sklik.cz/obsahova-sit/zalozeni-obsahove-kampane/krok-1-zalozte-kamp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Internetová kampaň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descr="Studuj OPF"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0050" y="313000"/>
            <a:ext cx="2800049" cy="8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614150" y="536875"/>
            <a:ext cx="486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2B7871"/>
                </a:solidFill>
              </a:rPr>
              <a:t>Facebook pixel helper</a:t>
            </a:r>
            <a:endParaRPr b="1" sz="2800">
              <a:solidFill>
                <a:srgbClr val="2B7871"/>
              </a:solidFill>
            </a:endParaRPr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4171875" y="1132800"/>
            <a:ext cx="3672600" cy="38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arenR"/>
            </a:pPr>
            <a:r>
              <a:rPr lang="en-GB" sz="1400">
                <a:solidFill>
                  <a:schemeClr val="dk1"/>
                </a:solidFill>
              </a:rPr>
              <a:t>Doplněk do prohlížeče Google Chrome (zdarma) pro kontrolu sledování zákaznického chování na webu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arenR"/>
            </a:pPr>
            <a:r>
              <a:rPr lang="en-GB" sz="1400">
                <a:solidFill>
                  <a:schemeClr val="dk1"/>
                </a:solidFill>
              </a:rPr>
              <a:t>Sbírá data pro Facebook kampaně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arenR"/>
            </a:pPr>
            <a:r>
              <a:rPr lang="en-GB" sz="1400">
                <a:solidFill>
                  <a:schemeClr val="dk1"/>
                </a:solidFill>
              </a:rPr>
              <a:t>Kontrola fungování FB Pixelu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arenR"/>
            </a:pPr>
            <a:r>
              <a:rPr lang="en-GB" sz="1400">
                <a:solidFill>
                  <a:schemeClr val="dk1"/>
                </a:solidFill>
              </a:rPr>
              <a:t>Pagiew - měření návštěvy stránky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arenR"/>
            </a:pPr>
            <a:r>
              <a:rPr lang="en-GB" sz="1400">
                <a:solidFill>
                  <a:schemeClr val="dk1"/>
                </a:solidFill>
              </a:rPr>
              <a:t>View Content - zobrazení detailu produktu - nutné pro dynamický remarketing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arenR"/>
            </a:pPr>
            <a:r>
              <a:rPr lang="en-GB" sz="1400">
                <a:solidFill>
                  <a:schemeClr val="dk1"/>
                </a:solidFill>
              </a:rPr>
              <a:t>Add To Cart - přidání do košíku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</a:rPr>
              <a:t>Více info v článku na předchozím slidu.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163" y="1258875"/>
            <a:ext cx="3724275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/>
        </p:nvSpPr>
        <p:spPr>
          <a:xfrm>
            <a:off x="614150" y="536875"/>
            <a:ext cx="486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2B7871"/>
                </a:solidFill>
              </a:rPr>
              <a:t>Kreativa</a:t>
            </a:r>
            <a:endParaRPr b="1" sz="2800">
              <a:solidFill>
                <a:srgbClr val="2B7871"/>
              </a:solidFill>
            </a:endParaRPr>
          </a:p>
        </p:txBody>
      </p:sp>
      <p:sp>
        <p:nvSpPr>
          <p:cNvPr id="130" name="Google Shape;130;p23"/>
          <p:cNvSpPr txBox="1"/>
          <p:nvPr/>
        </p:nvSpPr>
        <p:spPr>
          <a:xfrm>
            <a:off x="4651050" y="862000"/>
            <a:ext cx="2841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 u="sng">
                <a:solidFill>
                  <a:schemeClr val="hlink"/>
                </a:solidFill>
                <a:hlinkClick r:id="rId4"/>
              </a:rPr>
              <a:t>Článek TOP kampaně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3025" y="1377700"/>
            <a:ext cx="6801752" cy="357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Facebook Ad Library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6786954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/>
          <p:nvPr/>
        </p:nvSpPr>
        <p:spPr>
          <a:xfrm>
            <a:off x="1719625" y="1443250"/>
            <a:ext cx="906000" cy="222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4"/>
          <p:cNvSpPr txBox="1"/>
          <p:nvPr/>
        </p:nvSpPr>
        <p:spPr>
          <a:xfrm>
            <a:off x="1389525" y="1017725"/>
            <a:ext cx="175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Název firmy</a:t>
            </a:r>
            <a:endParaRPr/>
          </a:p>
        </p:txBody>
      </p:sp>
      <p:sp>
        <p:nvSpPr>
          <p:cNvPr id="141" name="Google Shape;141;p24"/>
          <p:cNvSpPr txBox="1"/>
          <p:nvPr/>
        </p:nvSpPr>
        <p:spPr>
          <a:xfrm>
            <a:off x="7074300" y="1665850"/>
            <a:ext cx="1758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 vyhledávače zadáte název firmy nebo klíčoví slovo a ukáží se vám všechny aktivní reklamy.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Cíle online kampaně pohledem čísel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311700" y="1152475"/>
            <a:ext cx="8520600" cy="38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-GB" sz="2000">
                <a:solidFill>
                  <a:schemeClr val="dk1"/>
                </a:solidFill>
              </a:rPr>
              <a:t>Prodej - </a:t>
            </a:r>
            <a:r>
              <a:rPr lang="en-GB" sz="2000">
                <a:solidFill>
                  <a:schemeClr val="dk1"/>
                </a:solidFill>
              </a:rPr>
              <a:t>Počet nákupů / objem tržeb, </a:t>
            </a:r>
            <a:r>
              <a:rPr lang="en-GB" sz="2000">
                <a:solidFill>
                  <a:schemeClr val="dk1"/>
                </a:solidFill>
              </a:rPr>
              <a:t>Počet zákazníků - celkově, nových, opakujících (retence)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-GB" sz="2000">
                <a:solidFill>
                  <a:schemeClr val="dk1"/>
                </a:solidFill>
              </a:rPr>
              <a:t>Web -  </a:t>
            </a:r>
            <a:r>
              <a:rPr lang="en-GB" sz="2000">
                <a:solidFill>
                  <a:schemeClr val="dk1"/>
                </a:solidFill>
              </a:rPr>
              <a:t>Počet návštěvníků, návštěv, doba na webu, počet stránek na návštěvu, míra okamžitého opuštění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-GB" sz="2000">
                <a:solidFill>
                  <a:schemeClr val="dk1"/>
                </a:solidFill>
              </a:rPr>
              <a:t>Povědomí </a:t>
            </a:r>
            <a:r>
              <a:rPr lang="en-GB" sz="2000">
                <a:solidFill>
                  <a:schemeClr val="dk1"/>
                </a:solidFill>
              </a:rPr>
              <a:t>- počet oslovených lidí, objem zobrazení reklamy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-GB" sz="2000">
                <a:solidFill>
                  <a:schemeClr val="dk1"/>
                </a:solidFill>
              </a:rPr>
              <a:t>Interakce </a:t>
            </a:r>
            <a:r>
              <a:rPr lang="en-GB" sz="2000">
                <a:solidFill>
                  <a:schemeClr val="dk1"/>
                </a:solidFill>
              </a:rPr>
              <a:t>- počet reakcí, komentářů, sdílení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-GB" sz="2000">
                <a:solidFill>
                  <a:schemeClr val="dk1"/>
                </a:solidFill>
              </a:rPr>
              <a:t>Hodnocení </a:t>
            </a:r>
            <a:r>
              <a:rPr lang="en-GB" sz="2000">
                <a:solidFill>
                  <a:schemeClr val="dk1"/>
                </a:solidFill>
              </a:rPr>
              <a:t>- počet referencí, úroveň hodnocení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 txBox="1"/>
          <p:nvPr/>
        </p:nvSpPr>
        <p:spPr>
          <a:xfrm>
            <a:off x="614150" y="536875"/>
            <a:ext cx="486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2B7871"/>
                </a:solidFill>
              </a:rPr>
              <a:t>Prodeje a web</a:t>
            </a:r>
            <a:endParaRPr b="1" sz="2800">
              <a:solidFill>
                <a:srgbClr val="2B7871"/>
              </a:solidFill>
            </a:endParaRPr>
          </a:p>
        </p:txBody>
      </p:sp>
      <p:sp>
        <p:nvSpPr>
          <p:cNvPr id="155" name="Google Shape;155;p26"/>
          <p:cNvSpPr txBox="1"/>
          <p:nvPr/>
        </p:nvSpPr>
        <p:spPr>
          <a:xfrm>
            <a:off x="152400" y="2005875"/>
            <a:ext cx="2841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</a:rPr>
              <a:t>Návštěvy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520250"/>
            <a:ext cx="8839198" cy="232405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 txBox="1"/>
          <p:nvPr/>
        </p:nvSpPr>
        <p:spPr>
          <a:xfrm>
            <a:off x="3206650" y="2005875"/>
            <a:ext cx="2841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</a:rPr>
              <a:t>Chování na webu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158" name="Google Shape;158;p26"/>
          <p:cNvSpPr txBox="1"/>
          <p:nvPr/>
        </p:nvSpPr>
        <p:spPr>
          <a:xfrm>
            <a:off x="6150000" y="2005875"/>
            <a:ext cx="2841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</a:rPr>
              <a:t>Prodeje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243350" y="1240625"/>
            <a:ext cx="7955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V Google Analytics zjistíme informace o návštěvnosti webu, chování zákazníků a prodejích e-shopu. V případě, že firma nemá e-shop řešíme jen první 2 sekce.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60" name="Google Shape;160;p26"/>
          <p:cNvSpPr/>
          <p:nvPr/>
        </p:nvSpPr>
        <p:spPr>
          <a:xfrm>
            <a:off x="152400" y="2005875"/>
            <a:ext cx="2918400" cy="2776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6"/>
          <p:cNvSpPr/>
          <p:nvPr/>
        </p:nvSpPr>
        <p:spPr>
          <a:xfrm>
            <a:off x="3151200" y="2067500"/>
            <a:ext cx="2583300" cy="2776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6"/>
          <p:cNvSpPr/>
          <p:nvPr/>
        </p:nvSpPr>
        <p:spPr>
          <a:xfrm>
            <a:off x="5814900" y="2067500"/>
            <a:ext cx="3144000" cy="2776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311700" y="1152475"/>
            <a:ext cx="8520600" cy="3909300"/>
          </a:xfrm>
          <a:prstGeom prst="rect">
            <a:avLst/>
          </a:prstGeom>
          <a:ln cap="flat" cmpd="sng" w="9525">
            <a:solidFill>
              <a:srgbClr val="2B78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-GB" sz="2000">
                <a:solidFill>
                  <a:schemeClr val="dk1"/>
                </a:solidFill>
              </a:rPr>
              <a:t>Marketingová - Co?, Komu?, Proč?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GB" sz="2000">
                <a:solidFill>
                  <a:schemeClr val="dk1"/>
                </a:solidFill>
              </a:rPr>
              <a:t>Oblečení a doplňky na motorku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GB" sz="2000">
                <a:solidFill>
                  <a:schemeClr val="dk1"/>
                </a:solidFill>
              </a:rPr>
              <a:t>Lidé se zájmem o motorky - široké publikum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GB" sz="2000">
                <a:solidFill>
                  <a:schemeClr val="dk1"/>
                </a:solidFill>
              </a:rPr>
              <a:t>x milionů Kč tržeb, podíl nákladů na obratu do 15 % (na 1 mil. tržeb max 150 tis. Kč nákladů)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-GB" sz="2000">
                <a:solidFill>
                  <a:schemeClr val="dk1"/>
                </a:solidFill>
              </a:rPr>
              <a:t>Komunikační </a:t>
            </a:r>
            <a:r>
              <a:rPr lang="en-GB" sz="2000">
                <a:solidFill>
                  <a:schemeClr val="dk1"/>
                </a:solidFill>
              </a:rPr>
              <a:t>-</a:t>
            </a:r>
            <a:r>
              <a:rPr b="1" lang="en-GB" sz="2000">
                <a:solidFill>
                  <a:schemeClr val="dk1"/>
                </a:solidFill>
              </a:rPr>
              <a:t> Sdělení komunikace 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GB" sz="2000">
                <a:solidFill>
                  <a:schemeClr val="dk1"/>
                </a:solidFill>
              </a:rPr>
              <a:t>Ráj pro motorkáře - široký výběr, pomoc s nákupem, servis</a:t>
            </a:r>
            <a:endParaRPr i="1"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-GB" sz="2000">
                <a:solidFill>
                  <a:schemeClr val="dk1"/>
                </a:solidFill>
              </a:rPr>
              <a:t>Kreativní</a:t>
            </a:r>
            <a:r>
              <a:rPr lang="en-GB" sz="2000">
                <a:solidFill>
                  <a:schemeClr val="dk1"/>
                </a:solidFill>
              </a:rPr>
              <a:t> - </a:t>
            </a:r>
            <a:r>
              <a:rPr lang="en-GB" sz="2000" u="sng">
                <a:solidFill>
                  <a:schemeClr val="hlink"/>
                </a:solidFill>
                <a:hlinkClick r:id="rId3"/>
              </a:rPr>
              <a:t>Stunta Kalus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GB" sz="2000">
                <a:solidFill>
                  <a:schemeClr val="dk1"/>
                </a:solidFill>
              </a:rPr>
              <a:t>Santa Claus - Marek Kalus stunt rider - video na FB MotoZem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GB" sz="2000">
                <a:solidFill>
                  <a:schemeClr val="dk1"/>
                </a:solidFill>
              </a:rPr>
              <a:t>Doplňující vánoční obsah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-GB" sz="2000">
                <a:solidFill>
                  <a:schemeClr val="dk1"/>
                </a:solidFill>
              </a:rPr>
              <a:t>Mediální </a:t>
            </a:r>
            <a:r>
              <a:rPr lang="en-GB" sz="2000">
                <a:solidFill>
                  <a:schemeClr val="dk1"/>
                </a:solidFill>
              </a:rPr>
              <a:t>- FB/IG, PPC, Mailing, blog, 1.11. - 20. 12., rozpočet cca okolo 1 mil. Kč (práce + reklamní kredit)</a:t>
            </a:r>
            <a:endParaRPr b="1" sz="1700">
              <a:solidFill>
                <a:schemeClr val="dk1"/>
              </a:solidFill>
            </a:endParaRPr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Příklad kampaně - MotoZem - Strategie</a:t>
            </a:r>
            <a:endParaRPr b="1">
              <a:solidFill>
                <a:srgbClr val="2B787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Příklad kampaně - MotoZem - obsah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311700" y="1152475"/>
            <a:ext cx="8520600" cy="38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en-GB" sz="2000">
                <a:solidFill>
                  <a:schemeClr val="dk1"/>
                </a:solidFill>
              </a:rPr>
              <a:t>Stunt video na prodejně - zábava, potenciál pro sdílení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en-GB" sz="2000">
                <a:solidFill>
                  <a:schemeClr val="dk1"/>
                </a:solidFill>
              </a:rPr>
              <a:t>Blogový článek s tipy na dárky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en-GB" sz="2000">
                <a:solidFill>
                  <a:schemeClr val="dk1"/>
                </a:solidFill>
              </a:rPr>
              <a:t>Mikulášská akce doprava zdarma - podpora prodeje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en-GB" sz="2000">
                <a:solidFill>
                  <a:schemeClr val="dk1"/>
                </a:solidFill>
              </a:rPr>
              <a:t>MotoZem pomáhá - dobročinná akce - emoce, vnímání značky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en-GB" sz="2000">
                <a:solidFill>
                  <a:schemeClr val="dk1"/>
                </a:solidFill>
              </a:rPr>
              <a:t>Tipy na dárky - stránka na e-shopu - usnadnění výběru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en-GB" sz="2000">
                <a:solidFill>
                  <a:schemeClr val="dk1"/>
                </a:solidFill>
              </a:rPr>
              <a:t>Konkrétní tipy jako obsah pro reklamy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en-GB" sz="2000">
                <a:solidFill>
                  <a:schemeClr val="dk1"/>
                </a:solidFill>
              </a:rPr>
              <a:t>Garance vrácení - podpora pro nerozhodné zákazníky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Příklad kampaně - MotoZem - obsah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8100" y="1152475"/>
            <a:ext cx="2839200" cy="378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775" y="1017725"/>
            <a:ext cx="3632700" cy="395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Příklad kampaně - MotoZem - obsah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91" name="Google Shape;19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3435095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9895" y="1170125"/>
            <a:ext cx="358266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Příklad kampaně - MotoZem - obsah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99" name="Google Shape;19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947" y="1017725"/>
            <a:ext cx="6942925" cy="396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Co to je kampaň?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8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7665" lvl="0" marL="4572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90"/>
              <a:buChar char="●"/>
            </a:pPr>
            <a:r>
              <a:rPr b="1" lang="en-GB" sz="2190">
                <a:solidFill>
                  <a:schemeClr val="dk1"/>
                </a:solidFill>
              </a:rPr>
              <a:t>Komunikační aktivita</a:t>
            </a:r>
            <a:r>
              <a:rPr lang="en-GB" sz="2190">
                <a:solidFill>
                  <a:schemeClr val="dk1"/>
                </a:solidFill>
              </a:rPr>
              <a:t> za účelem splnění cíle (např. zvýšení tržeb, uvedení výrobku na trh, zvýšení počtu věrných zákazníků)</a:t>
            </a:r>
            <a:endParaRPr sz="2190">
              <a:solidFill>
                <a:schemeClr val="dk1"/>
              </a:solidFill>
            </a:endParaRPr>
          </a:p>
          <a:p>
            <a:pPr indent="-36766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0"/>
              <a:buChar char="●"/>
            </a:pPr>
            <a:r>
              <a:rPr b="1" lang="en-GB" sz="2190">
                <a:solidFill>
                  <a:schemeClr val="dk1"/>
                </a:solidFill>
              </a:rPr>
              <a:t>Předání zprávy </a:t>
            </a:r>
            <a:r>
              <a:rPr b="1" lang="en-GB" sz="2190">
                <a:solidFill>
                  <a:srgbClr val="FF0000"/>
                </a:solidFill>
              </a:rPr>
              <a:t>(sdělení)</a:t>
            </a:r>
            <a:r>
              <a:rPr b="1" lang="en-GB" sz="2190">
                <a:solidFill>
                  <a:schemeClr val="dk1"/>
                </a:solidFill>
              </a:rPr>
              <a:t> zákazníkům</a:t>
            </a:r>
            <a:r>
              <a:rPr lang="en-GB" sz="2190">
                <a:solidFill>
                  <a:schemeClr val="dk1"/>
                </a:solidFill>
              </a:rPr>
              <a:t> pomocí obsahu na vybraných kanálech (Facebook, Google, E-mailing, případně kombinace více kanálů)</a:t>
            </a:r>
            <a:endParaRPr sz="2190">
              <a:solidFill>
                <a:schemeClr val="dk1"/>
              </a:solidFill>
            </a:endParaRPr>
          </a:p>
          <a:p>
            <a:pPr indent="-36766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0"/>
              <a:buChar char="●"/>
            </a:pPr>
            <a:r>
              <a:rPr lang="en-GB" sz="2190">
                <a:solidFill>
                  <a:schemeClr val="dk1"/>
                </a:solidFill>
              </a:rPr>
              <a:t>Může se vztahovat k příležitosti - Vánoce, Halloween, Black Friday</a:t>
            </a:r>
            <a:endParaRPr sz="2190"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Příklad kampaně - MotoZem - obsah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206" name="Google Shape;20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425" y="1397800"/>
            <a:ext cx="2442375" cy="366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0200" y="1170125"/>
            <a:ext cx="2334754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7354" y="1170125"/>
            <a:ext cx="2206478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Příklad kampaně - MotoZem - výsledky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215" name="Google Shape;215;p33"/>
          <p:cNvSpPr txBox="1"/>
          <p:nvPr>
            <p:ph idx="1" type="body"/>
          </p:nvPr>
        </p:nvSpPr>
        <p:spPr>
          <a:xfrm>
            <a:off x="311700" y="1152475"/>
            <a:ext cx="8520600" cy="38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</a:rPr>
              <a:t>1. 11. - 11. 12.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2 800 transakcí, PNO x %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95 000 návštěvníků, 200 000 návštěv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Dosah 400 000 lidí, 8 mil. zobrazení reklamy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Celkem cca 200 reklam na sociálních sítích a PPC platformách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216" name="Google Shape;21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4878" y="1159625"/>
            <a:ext cx="2848624" cy="355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0" y="666750"/>
            <a:ext cx="3429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546" y="784900"/>
            <a:ext cx="5102817" cy="3573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4087" y="1511600"/>
            <a:ext cx="3527513" cy="212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Účely kampaně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8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7665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90"/>
              <a:buChar char="●"/>
            </a:pPr>
            <a:r>
              <a:rPr lang="en-GB" sz="2000">
                <a:solidFill>
                  <a:schemeClr val="dk1"/>
                </a:solidFill>
              </a:rPr>
              <a:t>Uvedení nového produktu na trh</a:t>
            </a:r>
            <a:endParaRPr sz="2000">
              <a:solidFill>
                <a:schemeClr val="dk1"/>
              </a:solidFill>
            </a:endParaRPr>
          </a:p>
          <a:p>
            <a:pPr indent="-3676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0"/>
              <a:buChar char="●"/>
            </a:pPr>
            <a:r>
              <a:rPr lang="en-GB" sz="2000">
                <a:solidFill>
                  <a:schemeClr val="dk1"/>
                </a:solidFill>
              </a:rPr>
              <a:t>Uvedení nové značky na trh</a:t>
            </a:r>
            <a:endParaRPr sz="2000">
              <a:solidFill>
                <a:schemeClr val="dk1"/>
              </a:solidFill>
            </a:endParaRPr>
          </a:p>
          <a:p>
            <a:pPr indent="-3676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0"/>
              <a:buChar char="●"/>
            </a:pPr>
            <a:r>
              <a:rPr lang="en-GB" sz="2000">
                <a:solidFill>
                  <a:schemeClr val="dk1"/>
                </a:solidFill>
              </a:rPr>
              <a:t>Podpora prodeje</a:t>
            </a:r>
            <a:endParaRPr sz="2000">
              <a:solidFill>
                <a:schemeClr val="dk1"/>
              </a:solidFill>
            </a:endParaRPr>
          </a:p>
          <a:p>
            <a:pPr indent="-3676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0"/>
              <a:buChar char="●"/>
            </a:pPr>
            <a:r>
              <a:rPr lang="en-GB" sz="2000">
                <a:solidFill>
                  <a:schemeClr val="dk1"/>
                </a:solidFill>
              </a:rPr>
              <a:t>Rozšiřování povědomí o stávající značce</a:t>
            </a:r>
            <a:endParaRPr sz="2000">
              <a:solidFill>
                <a:schemeClr val="dk1"/>
              </a:solidFill>
            </a:endParaRPr>
          </a:p>
          <a:p>
            <a:pPr indent="-3676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0"/>
              <a:buChar char="●"/>
            </a:pPr>
            <a:r>
              <a:rPr lang="en-GB" sz="2000">
                <a:solidFill>
                  <a:schemeClr val="dk1"/>
                </a:solidFill>
              </a:rPr>
              <a:t>Vytváření asociací se stávající značkou - červená židle = XXXLutz</a:t>
            </a:r>
            <a:endParaRPr sz="2000">
              <a:solidFill>
                <a:schemeClr val="dk1"/>
              </a:solidFill>
            </a:endParaRPr>
          </a:p>
          <a:p>
            <a:pPr indent="-3676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0"/>
              <a:buChar char="●"/>
            </a:pPr>
            <a:r>
              <a:rPr lang="en-GB" sz="2000">
                <a:solidFill>
                  <a:schemeClr val="dk1"/>
                </a:solidFill>
              </a:rPr>
              <a:t>Repositioning</a:t>
            </a:r>
            <a:endParaRPr sz="2000">
              <a:solidFill>
                <a:schemeClr val="dk1"/>
              </a:solidFill>
            </a:endParaRPr>
          </a:p>
          <a:p>
            <a:pPr indent="-3676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0"/>
              <a:buChar char="●"/>
            </a:pPr>
            <a:r>
              <a:rPr lang="en-GB" sz="2000">
                <a:solidFill>
                  <a:schemeClr val="dk1"/>
                </a:solidFill>
              </a:rPr>
              <a:t>Rebranding</a:t>
            </a:r>
            <a:endParaRPr sz="2190">
              <a:solidFill>
                <a:schemeClr val="dk1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Účely kampaně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8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7665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90"/>
              <a:buChar char="●"/>
            </a:pPr>
            <a:r>
              <a:rPr lang="en-GB" sz="2000">
                <a:solidFill>
                  <a:schemeClr val="dk1"/>
                </a:solidFill>
              </a:rPr>
              <a:t>Uvedení nového produktu na trh (3. přednáška)</a:t>
            </a:r>
            <a:endParaRPr sz="2000">
              <a:solidFill>
                <a:schemeClr val="dk1"/>
              </a:solidFill>
            </a:endParaRPr>
          </a:p>
          <a:p>
            <a:pPr indent="-3676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0"/>
              <a:buChar char="●"/>
            </a:pPr>
            <a:r>
              <a:rPr lang="en-GB" sz="2000">
                <a:solidFill>
                  <a:schemeClr val="dk1"/>
                </a:solidFill>
              </a:rPr>
              <a:t>Uvedení nové značky na trh</a:t>
            </a:r>
            <a:endParaRPr sz="2000">
              <a:solidFill>
                <a:schemeClr val="dk1"/>
              </a:solidFill>
            </a:endParaRPr>
          </a:p>
          <a:p>
            <a:pPr indent="-3676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0"/>
              <a:buChar char="●"/>
            </a:pPr>
            <a:r>
              <a:rPr lang="en-GB" sz="2000">
                <a:solidFill>
                  <a:schemeClr val="dk1"/>
                </a:solidFill>
              </a:rPr>
              <a:t>Podpora prodeje</a:t>
            </a:r>
            <a:endParaRPr sz="2000">
              <a:solidFill>
                <a:schemeClr val="dk1"/>
              </a:solidFill>
            </a:endParaRPr>
          </a:p>
          <a:p>
            <a:pPr indent="-3676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0"/>
              <a:buChar char="●"/>
            </a:pPr>
            <a:r>
              <a:rPr lang="en-GB" sz="2000">
                <a:solidFill>
                  <a:schemeClr val="dk1"/>
                </a:solidFill>
              </a:rPr>
              <a:t>Rozšiřování povědomí o stávající značce</a:t>
            </a:r>
            <a:endParaRPr sz="2000">
              <a:solidFill>
                <a:schemeClr val="dk1"/>
              </a:solidFill>
            </a:endParaRPr>
          </a:p>
          <a:p>
            <a:pPr indent="-3676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0"/>
              <a:buChar char="●"/>
            </a:pPr>
            <a:r>
              <a:rPr lang="en-GB" sz="2000">
                <a:solidFill>
                  <a:schemeClr val="dk1"/>
                </a:solidFill>
              </a:rPr>
              <a:t>Vytváření asociací se stávající značkou</a:t>
            </a:r>
            <a:endParaRPr sz="2000">
              <a:solidFill>
                <a:schemeClr val="dk1"/>
              </a:solidFill>
            </a:endParaRPr>
          </a:p>
          <a:p>
            <a:pPr indent="-3676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0"/>
              <a:buChar char="●"/>
            </a:pPr>
            <a:r>
              <a:rPr lang="en-GB" sz="2000">
                <a:solidFill>
                  <a:schemeClr val="dk1"/>
                </a:solidFill>
              </a:rPr>
              <a:t>Repositioning</a:t>
            </a:r>
            <a:endParaRPr sz="2000">
              <a:solidFill>
                <a:schemeClr val="dk1"/>
              </a:solidFill>
            </a:endParaRPr>
          </a:p>
          <a:p>
            <a:pPr indent="-3676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0"/>
              <a:buChar char="●"/>
            </a:pPr>
            <a:r>
              <a:rPr lang="en-GB" sz="2000">
                <a:solidFill>
                  <a:schemeClr val="dk1"/>
                </a:solidFill>
              </a:rPr>
              <a:t>Rebranding</a:t>
            </a:r>
            <a:endParaRPr sz="2190">
              <a:solidFill>
                <a:schemeClr val="dk1"/>
              </a:solidFill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Kroky realizace kampaně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8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7665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90"/>
              <a:buChar char="●"/>
            </a:pPr>
            <a:r>
              <a:rPr lang="en-GB" sz="2000">
                <a:solidFill>
                  <a:schemeClr val="dk1"/>
                </a:solidFill>
              </a:rPr>
              <a:t>Uvedení nového produktu na trh (3. přednáška)</a:t>
            </a:r>
            <a:endParaRPr sz="2000">
              <a:solidFill>
                <a:schemeClr val="dk1"/>
              </a:solidFill>
            </a:endParaRPr>
          </a:p>
          <a:p>
            <a:pPr indent="-3676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0"/>
              <a:buChar char="●"/>
            </a:pPr>
            <a:r>
              <a:rPr lang="en-GB" sz="2000">
                <a:solidFill>
                  <a:schemeClr val="dk1"/>
                </a:solidFill>
              </a:rPr>
              <a:t>Uvedení nové značky na trh</a:t>
            </a:r>
            <a:endParaRPr sz="2000">
              <a:solidFill>
                <a:schemeClr val="dk1"/>
              </a:solidFill>
            </a:endParaRPr>
          </a:p>
          <a:p>
            <a:pPr indent="-3676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0"/>
              <a:buChar char="●"/>
            </a:pPr>
            <a:r>
              <a:rPr lang="en-GB" sz="2000">
                <a:solidFill>
                  <a:schemeClr val="dk1"/>
                </a:solidFill>
              </a:rPr>
              <a:t>Podpora prodeje</a:t>
            </a:r>
            <a:endParaRPr sz="2000">
              <a:solidFill>
                <a:schemeClr val="dk1"/>
              </a:solidFill>
            </a:endParaRPr>
          </a:p>
          <a:p>
            <a:pPr indent="-3676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0"/>
              <a:buChar char="●"/>
            </a:pPr>
            <a:r>
              <a:rPr lang="en-GB" sz="2000">
                <a:solidFill>
                  <a:schemeClr val="dk1"/>
                </a:solidFill>
              </a:rPr>
              <a:t>Rozšiřování povědomí o stávající značce</a:t>
            </a:r>
            <a:endParaRPr sz="2000">
              <a:solidFill>
                <a:schemeClr val="dk1"/>
              </a:solidFill>
            </a:endParaRPr>
          </a:p>
          <a:p>
            <a:pPr indent="-3676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0"/>
              <a:buChar char="●"/>
            </a:pPr>
            <a:r>
              <a:rPr lang="en-GB" sz="2000">
                <a:solidFill>
                  <a:schemeClr val="dk1"/>
                </a:solidFill>
              </a:rPr>
              <a:t>Vytváření asociací se stávající značkou</a:t>
            </a:r>
            <a:endParaRPr sz="2000">
              <a:solidFill>
                <a:schemeClr val="dk1"/>
              </a:solidFill>
            </a:endParaRPr>
          </a:p>
          <a:p>
            <a:pPr indent="-3676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0"/>
              <a:buChar char="●"/>
            </a:pPr>
            <a:r>
              <a:rPr lang="en-GB" sz="2000">
                <a:solidFill>
                  <a:schemeClr val="dk1"/>
                </a:solidFill>
              </a:rPr>
              <a:t>Repositioning</a:t>
            </a:r>
            <a:endParaRPr sz="2000">
              <a:solidFill>
                <a:schemeClr val="dk1"/>
              </a:solidFill>
            </a:endParaRPr>
          </a:p>
          <a:p>
            <a:pPr indent="-3676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0"/>
              <a:buChar char="●"/>
            </a:pPr>
            <a:r>
              <a:rPr lang="en-GB" sz="2000">
                <a:solidFill>
                  <a:schemeClr val="dk1"/>
                </a:solidFill>
              </a:rPr>
              <a:t>Rebranding</a:t>
            </a:r>
            <a:endParaRPr sz="2190">
              <a:solidFill>
                <a:schemeClr val="dk1"/>
              </a:solidFill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63275"/>
            <a:ext cx="4145575" cy="202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4" y="3754028"/>
            <a:ext cx="3244770" cy="11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614150" y="536875"/>
            <a:ext cx="486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2B7871"/>
                </a:solidFill>
              </a:rPr>
              <a:t>Rebranding</a:t>
            </a:r>
            <a:endParaRPr b="1" sz="2800">
              <a:solidFill>
                <a:srgbClr val="2B7871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349674"/>
            <a:ext cx="4026950" cy="148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02775" y="1349675"/>
            <a:ext cx="4069089" cy="230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4651050" y="862000"/>
            <a:ext cx="2841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 u="sng">
                <a:solidFill>
                  <a:schemeClr val="hlink"/>
                </a:solidFill>
                <a:hlinkClick r:id="rId8"/>
              </a:rPr>
              <a:t>Článek rebranding RC Cola</a:t>
            </a:r>
            <a:endParaRPr b="1"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Strategie při tvorbě kampaně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8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-GB" sz="2000">
                <a:solidFill>
                  <a:schemeClr val="dk1"/>
                </a:solidFill>
              </a:rPr>
              <a:t>Marketingová</a:t>
            </a:r>
            <a:r>
              <a:rPr lang="en-GB" sz="2000">
                <a:solidFill>
                  <a:schemeClr val="dk1"/>
                </a:solidFill>
              </a:rPr>
              <a:t> - Definice </a:t>
            </a:r>
            <a:r>
              <a:rPr b="1" lang="en-GB" sz="2000">
                <a:solidFill>
                  <a:schemeClr val="dk1"/>
                </a:solidFill>
              </a:rPr>
              <a:t>Co</a:t>
            </a:r>
            <a:r>
              <a:rPr lang="en-GB" sz="2000">
                <a:solidFill>
                  <a:schemeClr val="dk1"/>
                </a:solidFill>
              </a:rPr>
              <a:t>? (Produkt), </a:t>
            </a:r>
            <a:r>
              <a:rPr b="1" lang="en-GB" sz="2000">
                <a:solidFill>
                  <a:schemeClr val="dk1"/>
                </a:solidFill>
              </a:rPr>
              <a:t>Komu</a:t>
            </a:r>
            <a:r>
              <a:rPr lang="en-GB" sz="2000">
                <a:solidFill>
                  <a:schemeClr val="dk1"/>
                </a:solidFill>
              </a:rPr>
              <a:t>? (Cílová skupina), </a:t>
            </a:r>
            <a:r>
              <a:rPr b="1" lang="en-GB" sz="2000">
                <a:solidFill>
                  <a:schemeClr val="dk1"/>
                </a:solidFill>
              </a:rPr>
              <a:t>Proč</a:t>
            </a:r>
            <a:r>
              <a:rPr lang="en-GB" sz="2000">
                <a:solidFill>
                  <a:schemeClr val="dk1"/>
                </a:solidFill>
              </a:rPr>
              <a:t>? (Cíl) prodávám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-GB" sz="2000">
                <a:solidFill>
                  <a:schemeClr val="dk1"/>
                </a:solidFill>
              </a:rPr>
              <a:t>Komunikační </a:t>
            </a:r>
            <a:r>
              <a:rPr lang="en-GB" sz="2000">
                <a:solidFill>
                  <a:schemeClr val="dk1"/>
                </a:solidFill>
              </a:rPr>
              <a:t>-</a:t>
            </a:r>
            <a:r>
              <a:rPr b="1" lang="en-GB" sz="2000">
                <a:solidFill>
                  <a:schemeClr val="dk1"/>
                </a:solidFill>
              </a:rPr>
              <a:t> </a:t>
            </a:r>
            <a:r>
              <a:rPr lang="en-GB" sz="2000">
                <a:solidFill>
                  <a:schemeClr val="dk1"/>
                </a:solidFill>
              </a:rPr>
              <a:t>Sdělení komunikace - Co si mají zákazníci zapamatovat? </a:t>
            </a:r>
            <a:r>
              <a:rPr i="1" lang="en-GB" sz="2000">
                <a:solidFill>
                  <a:schemeClr val="dk1"/>
                </a:solidFill>
              </a:rPr>
              <a:t>Např.: Máme nejbezpečnější auta, Nejrychlejší počítače</a:t>
            </a:r>
            <a:endParaRPr i="1"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-GB" sz="2000">
                <a:solidFill>
                  <a:schemeClr val="dk1"/>
                </a:solidFill>
              </a:rPr>
              <a:t>Kreativní</a:t>
            </a:r>
            <a:r>
              <a:rPr lang="en-GB" sz="2000">
                <a:solidFill>
                  <a:schemeClr val="dk1"/>
                </a:solidFill>
              </a:rPr>
              <a:t> - Jak dosáhnu, aby se kampaň co nejvíce šířila? Senzace, vymezení se vůči konkurenci, důraz na emoce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-GB" sz="2000">
                <a:solidFill>
                  <a:schemeClr val="dk1"/>
                </a:solidFill>
              </a:rPr>
              <a:t>Mediální </a:t>
            </a:r>
            <a:r>
              <a:rPr lang="en-GB" sz="2000">
                <a:solidFill>
                  <a:schemeClr val="dk1"/>
                </a:solidFill>
              </a:rPr>
              <a:t>- výběr kanálů, stanovení délky kampaně a rozpočtu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Nástroje a kanály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8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-GB" sz="2000">
                <a:solidFill>
                  <a:schemeClr val="dk1"/>
                </a:solidFill>
              </a:rPr>
              <a:t>Web </a:t>
            </a:r>
            <a:r>
              <a:rPr lang="en-GB" sz="2000">
                <a:solidFill>
                  <a:schemeClr val="dk1"/>
                </a:solidFill>
              </a:rPr>
              <a:t>- zkontrolovat dokončení nákupu, sledovací kódy (Facebook pixel, Google Ads a Sklik remarketing, Google Analytics)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-GB" sz="2000" u="sng">
                <a:solidFill>
                  <a:schemeClr val="hlink"/>
                </a:solidFill>
                <a:hlinkClick r:id="rId3"/>
              </a:rPr>
              <a:t>Google Analytics</a:t>
            </a:r>
            <a:r>
              <a:rPr b="1" lang="en-GB" sz="2000">
                <a:solidFill>
                  <a:schemeClr val="dk1"/>
                </a:solidFill>
              </a:rPr>
              <a:t> </a:t>
            </a:r>
            <a:r>
              <a:rPr lang="en-GB" sz="2000">
                <a:solidFill>
                  <a:schemeClr val="dk1"/>
                </a:solidFill>
              </a:rPr>
              <a:t>- zkontrolovat sběr dat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-GB" sz="2000">
                <a:solidFill>
                  <a:schemeClr val="dk1"/>
                </a:solidFill>
              </a:rPr>
              <a:t>Facebook a Instagram</a:t>
            </a:r>
            <a:r>
              <a:rPr lang="en-GB" sz="2000">
                <a:solidFill>
                  <a:schemeClr val="dk1"/>
                </a:solidFill>
              </a:rPr>
              <a:t> - vytvoření stránky a reklamního účtu, doplnění informací, nastavení </a:t>
            </a:r>
            <a:r>
              <a:rPr lang="en-GB" sz="2000" u="sng">
                <a:solidFill>
                  <a:schemeClr val="hlink"/>
                </a:solidFill>
                <a:hlinkClick r:id="rId4"/>
              </a:rPr>
              <a:t>Facebook pixelu</a:t>
            </a:r>
            <a:r>
              <a:rPr lang="en-GB" sz="2000">
                <a:solidFill>
                  <a:schemeClr val="dk1"/>
                </a:solidFill>
              </a:rPr>
              <a:t>, </a:t>
            </a:r>
            <a:r>
              <a:rPr lang="en-GB" sz="2000" u="sng">
                <a:solidFill>
                  <a:schemeClr val="hlink"/>
                </a:solidFill>
                <a:hlinkClick r:id="rId5"/>
              </a:rPr>
              <a:t>tvorba publik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-GB" sz="2000" u="sng">
                <a:solidFill>
                  <a:schemeClr val="hlink"/>
                </a:solidFill>
                <a:hlinkClick r:id="rId6"/>
              </a:rPr>
              <a:t>Google Ads</a:t>
            </a:r>
            <a:r>
              <a:rPr b="1" lang="en-GB" sz="2000">
                <a:solidFill>
                  <a:schemeClr val="dk1"/>
                </a:solidFill>
              </a:rPr>
              <a:t>, </a:t>
            </a:r>
            <a:r>
              <a:rPr b="1" lang="en-GB" sz="2000" u="sng">
                <a:solidFill>
                  <a:schemeClr val="hlink"/>
                </a:solidFill>
                <a:hlinkClick r:id="rId7"/>
              </a:rPr>
              <a:t>Sklik</a:t>
            </a:r>
            <a:r>
              <a:rPr lang="en-GB" sz="2000" u="sng">
                <a:solidFill>
                  <a:schemeClr val="hlink"/>
                </a:solidFill>
                <a:hlinkClick r:id="rId8"/>
              </a:rPr>
              <a:t> </a:t>
            </a:r>
            <a:r>
              <a:rPr lang="en-GB" sz="2000">
                <a:solidFill>
                  <a:schemeClr val="dk1"/>
                </a:solidFill>
              </a:rPr>
              <a:t>- vytvoření účtů, kódů a publik jako u FB / IG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-GB" sz="2000">
                <a:solidFill>
                  <a:schemeClr val="dk1"/>
                </a:solidFill>
              </a:rPr>
              <a:t>Check konkurence</a:t>
            </a:r>
            <a:r>
              <a:rPr lang="en-GB" sz="2000">
                <a:solidFill>
                  <a:schemeClr val="dk1"/>
                </a:solidFill>
              </a:rPr>
              <a:t> - </a:t>
            </a:r>
            <a:r>
              <a:rPr lang="en-GB" sz="2000" u="sng">
                <a:solidFill>
                  <a:schemeClr val="hlink"/>
                </a:solidFill>
                <a:hlinkClick r:id="rId9"/>
              </a:rPr>
              <a:t>FB kampaně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-GB" sz="2000">
                <a:solidFill>
                  <a:schemeClr val="dk1"/>
                </a:solidFill>
              </a:rPr>
              <a:t>Obsah</a:t>
            </a:r>
            <a:r>
              <a:rPr lang="en-GB" sz="2000">
                <a:solidFill>
                  <a:schemeClr val="dk1"/>
                </a:solidFill>
              </a:rPr>
              <a:t> - foto, video, </a:t>
            </a:r>
            <a:r>
              <a:rPr lang="en-GB" sz="2000" u="sng">
                <a:solidFill>
                  <a:schemeClr val="hlink"/>
                </a:solidFill>
                <a:hlinkClick r:id="rId10"/>
              </a:rPr>
              <a:t>bannery</a:t>
            </a:r>
            <a:r>
              <a:rPr lang="en-GB" sz="2000">
                <a:solidFill>
                  <a:schemeClr val="dk1"/>
                </a:solidFill>
              </a:rPr>
              <a:t>, články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-GB" sz="2000">
                <a:solidFill>
                  <a:schemeClr val="dk1"/>
                </a:solidFill>
              </a:rPr>
              <a:t>Mailing</a:t>
            </a:r>
            <a:r>
              <a:rPr lang="en-GB" sz="2000">
                <a:solidFill>
                  <a:schemeClr val="dk1"/>
                </a:solidFill>
              </a:rPr>
              <a:t> - temaetické newslettery, možnost egmentace, automatizace (</a:t>
            </a:r>
            <a:r>
              <a:rPr lang="en-GB" sz="2000" u="sng">
                <a:solidFill>
                  <a:schemeClr val="hlink"/>
                </a:solidFill>
                <a:hlinkClick r:id="rId11"/>
              </a:rPr>
              <a:t>český nástroj Ecomail</a:t>
            </a:r>
            <a:r>
              <a:rPr lang="en-GB" sz="2000">
                <a:solidFill>
                  <a:schemeClr val="dk1"/>
                </a:solidFill>
              </a:rPr>
              <a:t> - dobrá zkušenost)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