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8dba494b32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8dba494b32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8dba494b32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8dba494b32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dba494b32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8dba494b32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dba494b32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8dba494b32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8dba494b32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8dba494b32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8dba494b32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8dba494b32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dba494b32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8dba494b32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babab36e3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babab36e3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babab36e3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babab36e3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babab36e3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babab36e3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abab36e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abab36e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babab36e3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babab36e3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8dba494b32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8dba494b32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babab36e3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babab36e3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8dba494b32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8dba494b32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8dba494b32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8dba494b32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babab36e3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babab36e3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8dba494b32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8dba494b32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f610dcf6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6f610dcf6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8dba494b3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8dba494b3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babab36e3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babab36e3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dba494b3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dba494b3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babab36e3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babab36e3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dba494b32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8dba494b32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8dba494b32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8dba494b32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8dba494b32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8dba494b32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320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Analýza webu pomocí </a:t>
            </a:r>
            <a:endParaRPr b="1">
              <a:solidFill>
                <a:srgbClr val="2B787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Google Analytics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descr="Studuj OPF"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050" y="313000"/>
            <a:ext cx="2800049" cy="8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Přehled o uživatelích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Jací lidé chodí na web?</a:t>
            </a:r>
            <a:endParaRPr b="1">
              <a:solidFill>
                <a:srgbClr val="2B787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Demografie - věk, pohlaví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Zájmy - Co je zajímá, co nakupují? (další slide náhled)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Geografie - země nebo město původu návštěvníka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Chování - počet návštěv a dny od poslední návštěvy, noví vs vracející se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Zařízení - srovnání mobil vs desktop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Prohlížeče - srovnání internetových prohlížečů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Výkonnostní metriky pro přehledy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04875"/>
            <a:ext cx="8839203" cy="1978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155250" y="3516950"/>
            <a:ext cx="8833500" cy="13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Přehledy pro jednotlivé </a:t>
            </a:r>
            <a:r>
              <a:rPr b="1" lang="en-GB">
                <a:solidFill>
                  <a:schemeClr val="dk1"/>
                </a:solidFill>
              </a:rPr>
              <a:t>dimenze</a:t>
            </a:r>
            <a:r>
              <a:rPr lang="en-GB">
                <a:solidFill>
                  <a:schemeClr val="dk1"/>
                </a:solidFill>
              </a:rPr>
              <a:t> (skupiny zákazníků, zdroje náštěvnosti, stránky, atd.) se dělí do třech základních oddílů viz screen - akvizice, chování na webu a konverze.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Přehled o uživatelích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Věk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25" y="1649025"/>
            <a:ext cx="8569349" cy="31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155650" y="1867800"/>
            <a:ext cx="2016300" cy="3084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2267800" y="1616925"/>
            <a:ext cx="6703200" cy="1573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4301575" y="1032950"/>
            <a:ext cx="88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Metriky</a:t>
            </a:r>
            <a:endParaRPr b="1"/>
          </a:p>
        </p:txBody>
      </p:sp>
      <p:sp>
        <p:nvSpPr>
          <p:cNvPr id="141" name="Google Shape;141;p24"/>
          <p:cNvSpPr txBox="1"/>
          <p:nvPr/>
        </p:nvSpPr>
        <p:spPr>
          <a:xfrm>
            <a:off x="548600" y="2331500"/>
            <a:ext cx="10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Dimenze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Obchodní výsledky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Jak se daří prodeji?</a:t>
            </a:r>
            <a:endParaRPr b="1">
              <a:solidFill>
                <a:srgbClr val="2B787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Tržby, nákupy, průměrná hodnota objednávky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Konverzní poměr - návštěvy / nákupy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Přehled pro jednotlivé dimenze (datum, zákazníci, kampaně, města, atd.)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0" y="3267650"/>
            <a:ext cx="8833500" cy="1661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Obchodní výsledky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32650"/>
            <a:ext cx="8839204" cy="28183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Denní tržby, daně, náklady na dopravu, počet prodaných ks.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Dimenzí jsou zde dny v měsíci 20221110 = 10. listopadu 2022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Výkon produktů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Výsledky pro jednotlivé produkty - celkové tržy, počet nákupů, počet prodaných kusů, průměrná cena a průměrné množství prodané v rámci jedné transakce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650" y="2114575"/>
            <a:ext cx="6788598" cy="27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Výkon kanálů (zdrojů)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199" y="1971625"/>
            <a:ext cx="6316524" cy="301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Dimenze (Source / Medium) = kanál, ze kterého přišli na web návštěvníci a výsledky pro daný kanál.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Výkon kanálů (zdrojů)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255075" y="1301100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Google / cpc - placené kampaně na Google - např. Vyhledávací kampaně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Google / organic - návštěvy z vyhledávání na Google, neplacené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Sklik / cpc - placené kampaně na Skliku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Direct / none - přímé zadání URL adresy - pokud jsem web v minulosti navštívil, stačí do řádku pro URL začít psát a adresa se vyplní automaticky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Motorkari.cz / refferal - návštěvy z webu, který odkazuje na náš web - refferal = odkaz na jakémkoliv webu vedoucí k nám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Facebook.com / refferal - odkaz z FB - může být například odkaz ve zprávě na messengeru, ze kterého se člověk dostane na web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Google / cpc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1823" y="1017725"/>
            <a:ext cx="4659874" cy="404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Google / cpc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1823" y="1017725"/>
            <a:ext cx="4659874" cy="404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 je Google Analytics?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Platforma pro sběr a analýzu dat z webů a aplikací.</a:t>
            </a:r>
            <a:endParaRPr b="1">
              <a:solidFill>
                <a:srgbClr val="2B787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Chování zákazníků - Co dělají na webu?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Statistiky stránek - Kolik lidí přišlo, odešlo, jak dlouho zde byli?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Přehled o uživatelích - Jací lidé chodí na náš web?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Obchodní výsledky - Kolik jsme toho prodali a kolik jsme vydělali?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Výkon produktů - Jak se daří jednotlivým produktlům nebo kategoriím?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Výkon kanálů / kampaní - Odkud naši zákazníci přicházejí a jak se chovají?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Direct / none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613" y="1991963"/>
            <a:ext cx="7591425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Výkon kampaní - </a:t>
            </a:r>
            <a:r>
              <a:rPr b="1" lang="en-GB">
                <a:solidFill>
                  <a:srgbClr val="FF0000"/>
                </a:solidFill>
              </a:rPr>
              <a:t>POJMENOVÁNÍ JE ZÁKLAD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88" y="1152479"/>
            <a:ext cx="8293023" cy="3915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Výkon kampaní - </a:t>
            </a:r>
            <a:r>
              <a:rPr b="1" lang="en-GB">
                <a:solidFill>
                  <a:srgbClr val="FF0000"/>
                </a:solidFill>
              </a:rPr>
              <a:t>POJMENOVÁNÍ JE ZÁKLAD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255075" y="1301100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Dimenzí je název kampaně v některém z komunikačních kanálů (Google, Facebook)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Pojmenování kampaně z daného kanálu se propíše do Google Analytics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Můžu tedy sledovat výsledky pro konkrétní kampaně a podle toho vyhodnocovat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Pojmenování si každý určí podle sebe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PLA smart = produktová kampaň na Google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S: Brand = vyhledávací kampaň zaměřená na dotazy obsahující název značky (např. Nike, MotoZem, atd.)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DRTG = dynamický remarketing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Výkon kanálů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50575"/>
            <a:ext cx="8839204" cy="2201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Výkon klíčových slov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875" y="1269625"/>
            <a:ext cx="5610249" cy="36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Výkon klíčových slov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255075" y="1301100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Dimenzí je klíčové slovo, které zákazník zadá při vyhledávání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Analyzuji, co zákazníci hledají a jak se chovají, když z reklam navazujících na dané klíčové slovo přijdou na web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Klíčová slova hodnotím podle uvedených metrik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Clicks - počet kliknutí na reklamu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Cost - náklady na reklamy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CPC - cena za 1 kliknutí na reklamu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Users - počet lidí, kteří přišli z reklamy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Sessions - počet návštěv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Na následujícím slidu je další část přehledu pro klíčová slova - vysvětlivky pro metriky jsou výše v prezentaci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Výkon klíčových slov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42" name="Google Shape;2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7126" y="1113650"/>
            <a:ext cx="3629750" cy="38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Úkol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249" name="Google Shape;249;p39"/>
          <p:cNvSpPr txBox="1"/>
          <p:nvPr>
            <p:ph idx="1" type="body"/>
          </p:nvPr>
        </p:nvSpPr>
        <p:spPr>
          <a:xfrm>
            <a:off x="311700" y="1152475"/>
            <a:ext cx="87231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Co vám řekne míra okamžitého opuštění?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Jak zjistíte, že je web dobře průchozí?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Co vám řekne čas strávený na stránce?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Podle čeho byste hodnotili nejefektivnější kanál?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Jak vyberete nejlepší skupiny zákazníků?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GB">
                <a:solidFill>
                  <a:schemeClr val="dk1"/>
                </a:solidFill>
              </a:rPr>
              <a:t>Vyberte si libovolný web a najděte 10 věcí, které byste zlepšili.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Základní přehled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7800" y="1152475"/>
            <a:ext cx="6808406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1097800" y="4299050"/>
            <a:ext cx="1274400" cy="737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1065950" y="1495875"/>
            <a:ext cx="3701400" cy="807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Základní přehled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Co vidíte v GA na první pohled? Data za posledních 7 dní</a:t>
            </a:r>
            <a:endParaRPr b="1">
              <a:solidFill>
                <a:srgbClr val="2B787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Users - počet návštěvníků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Revenue - objem tržeb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Conversion rate - konverzní poměr - počet nákupů / počet návštěv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Sessions - počet návštěv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Chování zákazníků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1700" y="1152475"/>
            <a:ext cx="684059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Chování zákazníků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Základní přehled o chování zákazníků na webu</a:t>
            </a:r>
            <a:endParaRPr b="1">
              <a:solidFill>
                <a:srgbClr val="2B7871"/>
              </a:solidFill>
            </a:endParaRPr>
          </a:p>
          <a:p>
            <a:pPr indent="-30861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Number of sessions per user - průměrný počet návštěv zákazníkem - indikuje, zda se zákazníci vrací na web</a:t>
            </a:r>
            <a:endParaRPr>
              <a:solidFill>
                <a:schemeClr val="dk1"/>
              </a:solidFill>
            </a:endParaRPr>
          </a:p>
          <a:p>
            <a:pPr indent="-3086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Pages per session - průměrný počet zobrazených stránek na 1 návštěvu - indikuje, jak moc zákazník prochází web, nízké číslo může znamenat, že zákazníka obsah webu nezajímá - není pro něj relevantní /atraktivní -</a:t>
            </a:r>
            <a:r>
              <a:rPr b="1" lang="en-GB">
                <a:solidFill>
                  <a:srgbClr val="FF0000"/>
                </a:solidFill>
              </a:rPr>
              <a:t> zde ideálně 3+</a:t>
            </a:r>
            <a:endParaRPr b="1">
              <a:solidFill>
                <a:srgbClr val="FF0000"/>
              </a:solidFill>
            </a:endParaRPr>
          </a:p>
          <a:p>
            <a:pPr indent="-3086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Avg. session duration - průměrné trvání návštěvy - zde je výklad podobný jako u bodu výše - </a:t>
            </a:r>
            <a:r>
              <a:rPr b="1" lang="en-GB">
                <a:solidFill>
                  <a:srgbClr val="FF0000"/>
                </a:solidFill>
              </a:rPr>
              <a:t>minimálně 1+ minuta</a:t>
            </a:r>
            <a:endParaRPr b="1">
              <a:solidFill>
                <a:srgbClr val="FF0000"/>
              </a:solidFill>
            </a:endParaRPr>
          </a:p>
          <a:p>
            <a:pPr indent="-3086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>
                <a:solidFill>
                  <a:schemeClr val="dk1"/>
                </a:solidFill>
              </a:rPr>
              <a:t>Bounce rate - míra okamžitého opuštění - poměr návštěv bez jakékoliv interakce (např. kliknutí) k celkovému počtu návštěv - opět stejný výklad - </a:t>
            </a:r>
            <a:r>
              <a:rPr b="1" lang="en-GB">
                <a:solidFill>
                  <a:srgbClr val="FF0000"/>
                </a:solidFill>
              </a:rPr>
              <a:t>více než 75 % = problém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Při nízkých / vysokých hodnotách je třeba zvážit a) cílení kampaní (zda přivádíme relevantní návštěvníky), b) obsah webu, c) vstupní stránku (kam přivádíme návštěvníky), d) UX webu - uživatelskou přívětivost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Chování zákazníků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Kolik přišlo uživatelů?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Kolik přišlo nových uživatelů?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Kolik bylo celkem návštěv?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Kolikrát v průměru navštívil web 1 uživatel?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Kolik stránek bylo navštíveno?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Kolik stránek bylo navštíveno za 1 návštěvu?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Jak dlouho v průměru trvá návštěva?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Jaká je míra opuštění? (Návštěva bez akce)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Statistiky stránek</a:t>
            </a:r>
            <a:endParaRPr b="1">
              <a:solidFill>
                <a:srgbClr val="2B7871"/>
              </a:solidFill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109200" y="1152475"/>
            <a:ext cx="88335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Výsledky jednotlivých stránek na webu.</a:t>
            </a:r>
            <a:endParaRPr b="1">
              <a:solidFill>
                <a:srgbClr val="2B787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Počet návštěv a unikátních návštěv. 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Čas na stránce? 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Vstupy - počet lidí, kteří přišli na web přes tuto stránku.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Míra okamžitého opuštění - </a:t>
            </a:r>
            <a:r>
              <a:rPr b="1" lang="en-GB">
                <a:solidFill>
                  <a:srgbClr val="FF0000"/>
                </a:solidFill>
              </a:rPr>
              <a:t>vysoká může znamenat nerelevantní návštěvnost nebo obsah pro daného uživatele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Procento odchodů - kolik lidí opustí web z této stránky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GB">
                <a:solidFill>
                  <a:schemeClr val="dk1"/>
                </a:solidFill>
              </a:rPr>
              <a:t>Hodnota stránky - tržby / počet návštěv stránky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B7871"/>
                </a:solidFill>
              </a:rPr>
              <a:t>Statistiky stránek</a:t>
            </a:r>
            <a:endParaRPr b="1">
              <a:solidFill>
                <a:srgbClr val="2B7871"/>
              </a:solidFill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4778" y="204974"/>
            <a:ext cx="947522" cy="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386" y="1107363"/>
            <a:ext cx="7639127" cy="311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155250" y="4315325"/>
            <a:ext cx="8833500" cy="15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Přehled výsledků pro jednotlivé stránky webu - / = home page (hlavní stránka), ostatní jsou stránky s přehledem produktových kategorií, možno sledovat každou stránku, která má vlastní URL.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