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96aa57060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96aa57060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96aa57060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96aa57060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b0d59e92d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b0d59e92d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96aa57060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96aa57060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b0d59e92d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b0d59e92d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b0d59e92d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b0d59e92d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b0d59e92d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b0d59e92d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b0d59e92d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b0d59e92d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916c62d66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916c62d6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916c62d66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916c62d66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bafe35643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4bafe35643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916c62d66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916c62d66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916c62d66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916c62d66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916c62d66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916c62d66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916c62d66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916c62d66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916c62d66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916c62d66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916c62d663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916c62d66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916c62d663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916c62d663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916c62d66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916c62d66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916c62d66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916c62d66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916c62d663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916c62d663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96aa57060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96aa57060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4bafe35643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4bafe35643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916c62d663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916c62d663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916c62d663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916c62d663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916c62d663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916c62d663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916c62d663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916c62d663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16c62d663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16c62d663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96aa57060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96aa57060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b0d59e92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b0d59e92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4bafe35643_0_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4bafe35643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b0d59e92d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b0d59e92d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96aa57060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96aa57060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96aa57060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96aa57060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hyperlink" Target="https://blog.triad.cz/marketingovy-slovnik/co-je-aida/" TargetMode="External"/><Relationship Id="rId5" Type="http://schemas.openxmlformats.org/officeDocument/2006/relationships/hyperlink" Target="https://pavrd.cz/" TargetMode="External"/><Relationship Id="rId6" Type="http://schemas.openxmlformats.org/officeDocument/2006/relationships/hyperlink" Target="https://www.zaklik.cz/slovnik-pojmu/stdc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Akvizice zákazníka online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descr="Studuj OPF"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050" y="313000"/>
            <a:ext cx="2800049" cy="86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STDC model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 u="sng">
                <a:solidFill>
                  <a:schemeClr val="dk1"/>
                </a:solidFill>
              </a:rPr>
              <a:t>Do</a:t>
            </a:r>
            <a:endParaRPr b="1" sz="2400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</a:rPr>
              <a:t>Lidé, kteří přicházejí na web kvůli nákupu nebo využít nějakou službu.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</a:rPr>
              <a:t>Našim cílem je </a:t>
            </a:r>
            <a:r>
              <a:rPr b="1" lang="en-GB" sz="2400">
                <a:solidFill>
                  <a:srgbClr val="FF0000"/>
                </a:solidFill>
              </a:rPr>
              <a:t>přesvědčit</a:t>
            </a:r>
            <a:r>
              <a:rPr b="1" lang="en-GB" sz="2400">
                <a:solidFill>
                  <a:schemeClr val="dk1"/>
                </a:solidFill>
              </a:rPr>
              <a:t> je, že chtějí nakoupit u nás, a umožnit jim to tak, aby to bylo co nejjednodušší.</a:t>
            </a:r>
            <a:endParaRPr b="1" sz="2400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STDC model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 u="sng">
                <a:solidFill>
                  <a:schemeClr val="dk1"/>
                </a:solidFill>
              </a:rPr>
              <a:t>Care</a:t>
            </a:r>
            <a:endParaRPr b="1" sz="2400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</a:rPr>
              <a:t>Obecně lidé, kteří u nás již nějaké peníze utratili.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</a:rPr>
              <a:t>Lze je ale definovat různě, třeba lidé se 2 a více transakcemi.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</a:rPr>
              <a:t>Našim cílem je o uživatele </a:t>
            </a:r>
            <a:r>
              <a:rPr b="1" lang="en-GB" sz="2400">
                <a:solidFill>
                  <a:srgbClr val="FF0000"/>
                </a:solidFill>
              </a:rPr>
              <a:t>pečovat a přimět je k dalším transakcím</a:t>
            </a:r>
            <a:r>
              <a:rPr b="1" lang="en-GB" sz="2400">
                <a:solidFill>
                  <a:schemeClr val="dk1"/>
                </a:solidFill>
              </a:rPr>
              <a:t>.</a:t>
            </a:r>
            <a:endParaRPr b="1" sz="2400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35" name="Google Shape;135;p24"/>
          <p:cNvSpPr/>
          <p:nvPr/>
        </p:nvSpPr>
        <p:spPr>
          <a:xfrm>
            <a:off x="6799050" y="1117850"/>
            <a:ext cx="1185000" cy="94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Dále si ukážeme, jak přizpůsobit komunikaci nákupnímu procesu na konkrétním příkladě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Použijeme tzv. Funnel neboli trychtýř, kdy princip je stejný jako u předešlých příkladů, jen jednotlivé fáze jsou jinak pojmenované, jejichž účel je následující: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-GB" sz="1500">
                <a:solidFill>
                  <a:schemeClr val="dk1"/>
                </a:solidFill>
              </a:rPr>
              <a:t>Oslovení</a:t>
            </a:r>
            <a:r>
              <a:rPr lang="en-GB" sz="1500">
                <a:solidFill>
                  <a:schemeClr val="dk1"/>
                </a:solidFill>
              </a:rPr>
              <a:t> - </a:t>
            </a:r>
            <a:r>
              <a:rPr lang="en-GB" sz="1700">
                <a:solidFill>
                  <a:schemeClr val="dk1"/>
                </a:solidFill>
              </a:rPr>
              <a:t>Oslovit nové potenciální zákazníky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-GB" sz="1500">
                <a:solidFill>
                  <a:schemeClr val="dk1"/>
                </a:solidFill>
              </a:rPr>
              <a:t>Interakce</a:t>
            </a:r>
            <a:r>
              <a:rPr lang="en-GB" sz="1500">
                <a:solidFill>
                  <a:schemeClr val="dk1"/>
                </a:solidFill>
              </a:rPr>
              <a:t> - </a:t>
            </a:r>
            <a:r>
              <a:rPr lang="en-GB" sz="1700">
                <a:solidFill>
                  <a:schemeClr val="dk1"/>
                </a:solidFill>
              </a:rPr>
              <a:t>Přimět lidi k interakci – návštěva webu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-GB" sz="1500">
                <a:solidFill>
                  <a:schemeClr val="dk1"/>
                </a:solidFill>
              </a:rPr>
              <a:t>Výběr</a:t>
            </a:r>
            <a:r>
              <a:rPr lang="en-GB" sz="1500">
                <a:solidFill>
                  <a:schemeClr val="dk1"/>
                </a:solidFill>
              </a:rPr>
              <a:t> - </a:t>
            </a:r>
            <a:r>
              <a:rPr lang="en-GB" sz="1700">
                <a:solidFill>
                  <a:schemeClr val="dk1"/>
                </a:solidFill>
              </a:rPr>
              <a:t>Představit produkty a detaily produktů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-GB" sz="1500">
                <a:solidFill>
                  <a:schemeClr val="dk1"/>
                </a:solidFill>
              </a:rPr>
              <a:t>Nákup</a:t>
            </a:r>
            <a:r>
              <a:rPr lang="en-GB" sz="1500">
                <a:solidFill>
                  <a:schemeClr val="dk1"/>
                </a:solidFill>
              </a:rPr>
              <a:t> - Přimět k nákupu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-GB" sz="1500">
                <a:solidFill>
                  <a:schemeClr val="dk1"/>
                </a:solidFill>
              </a:rPr>
              <a:t>Retence</a:t>
            </a:r>
            <a:r>
              <a:rPr lang="en-GB" sz="1500">
                <a:solidFill>
                  <a:schemeClr val="dk1"/>
                </a:solidFill>
              </a:rPr>
              <a:t> - Pečovat o zákazníka za účelem opakovaného nákupu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Bližší rozbor jednotlivých fází bude následovat na dalších slidech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600" y="1152475"/>
            <a:ext cx="4938812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 - funnel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 - kanály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50" name="Google Shape;150;p26"/>
          <p:cNvSpPr/>
          <p:nvPr/>
        </p:nvSpPr>
        <p:spPr>
          <a:xfrm>
            <a:off x="6799050" y="1117850"/>
            <a:ext cx="1185000" cy="94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311700" y="1152475"/>
            <a:ext cx="85206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6706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GB" sz="1500">
                <a:solidFill>
                  <a:schemeClr val="dk1"/>
                </a:solidFill>
              </a:rPr>
              <a:t>Pro působení na zákazníka v jednotlivých fázích nákupního procesu firmy používají (většinou) placené kampaně na různých kanálech, kdy každý z nich má specifické možnosti, společné ale mají to, že vedou zákazníka na web, konkrétně:</a:t>
            </a:r>
            <a:endParaRPr sz="1500">
              <a:solidFill>
                <a:schemeClr val="dk1"/>
              </a:solidFill>
            </a:endParaRPr>
          </a:p>
          <a:p>
            <a:pPr indent="-31670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b="1" lang="en-GB" sz="1500">
                <a:solidFill>
                  <a:schemeClr val="dk1"/>
                </a:solidFill>
              </a:rPr>
              <a:t>Sociální sítě (FB/IG)</a:t>
            </a:r>
            <a:r>
              <a:rPr lang="en-GB" sz="1500">
                <a:solidFill>
                  <a:schemeClr val="dk1"/>
                </a:solidFill>
              </a:rPr>
              <a:t> - sdílení fotek, videí nebo článků s textovým popisem, možnost cílit dle zájmů, demografie, geografie, rodinného stavu, zaměstnání, interakce s obsahem nebo remarketingu (můžeme cílit na lidi, kteří byli na webu nebo napsali komentář k příspěvků na FB / IG) )</a:t>
            </a:r>
            <a:endParaRPr sz="1500">
              <a:solidFill>
                <a:schemeClr val="dk1"/>
              </a:solidFill>
            </a:endParaRPr>
          </a:p>
          <a:p>
            <a:pPr indent="-31670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b="1" lang="en-GB" sz="1500">
                <a:solidFill>
                  <a:schemeClr val="dk1"/>
                </a:solidFill>
              </a:rPr>
              <a:t>PPC reklamy</a:t>
            </a:r>
            <a:r>
              <a:rPr lang="en-GB" sz="1500">
                <a:solidFill>
                  <a:schemeClr val="dk1"/>
                </a:solidFill>
              </a:rPr>
              <a:t> - dělíme na search (vyhledávací kampaně), display (bannery) a produktové kampaně</a:t>
            </a:r>
            <a:endParaRPr sz="1500">
              <a:solidFill>
                <a:schemeClr val="dk1"/>
              </a:solidFill>
            </a:endParaRPr>
          </a:p>
          <a:p>
            <a:pPr indent="-31670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500">
                <a:solidFill>
                  <a:schemeClr val="dk1"/>
                </a:solidFill>
              </a:rPr>
              <a:t>Search</a:t>
            </a:r>
            <a:r>
              <a:rPr lang="en-GB" sz="1500">
                <a:solidFill>
                  <a:schemeClr val="dk1"/>
                </a:solidFill>
              </a:rPr>
              <a:t> - kampaně cílené na vyhledávání klíčových slov, obsah: textové reklamy</a:t>
            </a:r>
            <a:endParaRPr sz="1500">
              <a:solidFill>
                <a:schemeClr val="dk1"/>
              </a:solidFill>
            </a:endParaRPr>
          </a:p>
          <a:p>
            <a:pPr indent="-31670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500">
                <a:solidFill>
                  <a:schemeClr val="dk1"/>
                </a:solidFill>
              </a:rPr>
              <a:t>Display</a:t>
            </a:r>
            <a:r>
              <a:rPr lang="en-GB" sz="1500">
                <a:solidFill>
                  <a:schemeClr val="dk1"/>
                </a:solidFill>
              </a:rPr>
              <a:t> - bannerové / video (YouTube) kampaně, možnosti cílení cca stejné jako u sociálních sítí</a:t>
            </a:r>
            <a:endParaRPr sz="1500">
              <a:solidFill>
                <a:schemeClr val="dk1"/>
              </a:solidFill>
            </a:endParaRPr>
          </a:p>
          <a:p>
            <a:pPr indent="-31670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lphaLcParenR"/>
            </a:pPr>
            <a:r>
              <a:rPr b="1" lang="en-GB" sz="1500">
                <a:solidFill>
                  <a:schemeClr val="dk1"/>
                </a:solidFill>
              </a:rPr>
              <a:t>Produktové kampaně</a:t>
            </a:r>
            <a:r>
              <a:rPr lang="en-GB" sz="1500">
                <a:solidFill>
                  <a:schemeClr val="dk1"/>
                </a:solidFill>
              </a:rPr>
              <a:t> - kampaně zaměřené na konkrétní produkty z katalogu na e-shopu</a:t>
            </a:r>
            <a:endParaRPr sz="1500">
              <a:solidFill>
                <a:schemeClr val="dk1"/>
              </a:solidFill>
            </a:endParaRPr>
          </a:p>
          <a:p>
            <a:pPr indent="-316706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 startAt="3"/>
            </a:pPr>
            <a:r>
              <a:rPr b="1" lang="en-GB" sz="1500">
                <a:solidFill>
                  <a:schemeClr val="dk1"/>
                </a:solidFill>
              </a:rPr>
              <a:t>E-mailing </a:t>
            </a:r>
            <a:r>
              <a:rPr lang="en-GB" sz="1500">
                <a:solidFill>
                  <a:schemeClr val="dk1"/>
                </a:solidFill>
              </a:rPr>
              <a:t>- kampaně pomocí e-mailů zaslané lidem, kteří poskytli kontakt (zákazníci nebo zájemci o produkt), možnost rozdělit lidi dle pohlaví, zakoupeného produktu, doby od nákupu atd.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 - příklady obsahu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58" name="Google Shape;158;p27"/>
          <p:cNvSpPr/>
          <p:nvPr/>
        </p:nvSpPr>
        <p:spPr>
          <a:xfrm>
            <a:off x="6799050" y="1117850"/>
            <a:ext cx="1185000" cy="94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101275"/>
            <a:ext cx="2994900" cy="288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9275" y="2242650"/>
            <a:ext cx="3255549" cy="167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3300" y="1639864"/>
            <a:ext cx="1710926" cy="3247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>
            <p:ph idx="1" type="body"/>
          </p:nvPr>
        </p:nvSpPr>
        <p:spPr>
          <a:xfrm>
            <a:off x="311700" y="1152475"/>
            <a:ext cx="12519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Facebook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63" name="Google Shape;163;p27"/>
          <p:cNvSpPr txBox="1"/>
          <p:nvPr>
            <p:ph idx="1" type="body"/>
          </p:nvPr>
        </p:nvSpPr>
        <p:spPr>
          <a:xfrm>
            <a:off x="3320100" y="1322300"/>
            <a:ext cx="12519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PPC Search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64" name="Google Shape;164;p27"/>
          <p:cNvSpPr txBox="1"/>
          <p:nvPr>
            <p:ph idx="1" type="body"/>
          </p:nvPr>
        </p:nvSpPr>
        <p:spPr>
          <a:xfrm>
            <a:off x="6939225" y="1059550"/>
            <a:ext cx="12519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PPC Display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 - příklady obsahu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71" name="Google Shape;171;p28"/>
          <p:cNvSpPr/>
          <p:nvPr/>
        </p:nvSpPr>
        <p:spPr>
          <a:xfrm>
            <a:off x="6799050" y="1117850"/>
            <a:ext cx="1185000" cy="94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8"/>
          <p:cNvSpPr txBox="1"/>
          <p:nvPr>
            <p:ph idx="1" type="body"/>
          </p:nvPr>
        </p:nvSpPr>
        <p:spPr>
          <a:xfrm>
            <a:off x="311700" y="1152475"/>
            <a:ext cx="29004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Produktové reklamy na Google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5854150" y="1322300"/>
            <a:ext cx="25014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</a:rPr>
              <a:t>E-mailing - newsletter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75" y="1860800"/>
            <a:ext cx="3894850" cy="16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8578" y="2029875"/>
            <a:ext cx="5123046" cy="295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82" name="Google Shape;182;p29"/>
          <p:cNvSpPr/>
          <p:nvPr/>
        </p:nvSpPr>
        <p:spPr>
          <a:xfrm>
            <a:off x="6799050" y="1117850"/>
            <a:ext cx="1185000" cy="94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311700" y="1152475"/>
            <a:ext cx="8520600" cy="3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</a:rPr>
              <a:t>Nyní si ukážeme konkrétní rozbor jednotlivých fází nákupního proces, jejich cíle, kanály, obsah a metriky, pomocí kterých se měří výsledky.</a:t>
            </a:r>
            <a:endParaRPr b="1" sz="1500">
              <a:solidFill>
                <a:schemeClr val="dk1"/>
              </a:solidFill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6450" y="1959775"/>
            <a:ext cx="3914101" cy="302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idx="1" type="body"/>
          </p:nvPr>
        </p:nvSpPr>
        <p:spPr>
          <a:xfrm>
            <a:off x="311700" y="1152475"/>
            <a:ext cx="8520600" cy="3909300"/>
          </a:xfrm>
          <a:prstGeom prst="rect">
            <a:avLst/>
          </a:prstGeom>
          <a:ln cap="flat" cmpd="sng" w="9525">
            <a:solidFill>
              <a:srgbClr val="2B78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/>
            </a:pPr>
            <a:r>
              <a:rPr b="1" lang="en-GB" sz="1700">
                <a:solidFill>
                  <a:srgbClr val="2B7871"/>
                </a:solidFill>
              </a:rPr>
              <a:t>Oslovení</a:t>
            </a:r>
            <a:r>
              <a:rPr b="1" lang="en-GB" sz="1700">
                <a:solidFill>
                  <a:srgbClr val="2B7871"/>
                </a:solidFill>
              </a:rPr>
              <a:t> 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 primární:</a:t>
            </a:r>
            <a:r>
              <a:rPr b="1" lang="en-GB" sz="1700">
                <a:solidFill>
                  <a:schemeClr val="dk1"/>
                </a:solidFill>
              </a:rPr>
              <a:t> Oslovit nové potenciální zákazníky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rgbClr val="2B7871"/>
                </a:solidFill>
              </a:rPr>
              <a:t>Cíl sekundární:</a:t>
            </a:r>
            <a:r>
              <a:rPr b="1" lang="en-GB" sz="1700">
                <a:solidFill>
                  <a:schemeClr val="dk1"/>
                </a:solidFill>
              </a:rPr>
              <a:t> Tvorba publik - lidé, kteří měli interakci s reklamami – na tyto lidi můžeme cílit reklamu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Kanály:</a:t>
            </a:r>
            <a:r>
              <a:rPr b="1" lang="en-GB" sz="1700">
                <a:solidFill>
                  <a:schemeClr val="dk1"/>
                </a:solidFill>
              </a:rPr>
              <a:t> Placené kampaně na FB/IG, obsahová síť PPC, YouTube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Cílení:</a:t>
            </a:r>
            <a:r>
              <a:rPr b="1" lang="en-GB" sz="1700">
                <a:solidFill>
                  <a:schemeClr val="dk1"/>
                </a:solidFill>
              </a:rPr>
              <a:t> Geografie, demografie, zájmy, tematické weby (PPC obsahová síť)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Metriky:</a:t>
            </a:r>
            <a:r>
              <a:rPr b="1" lang="en-GB" sz="1700">
                <a:solidFill>
                  <a:schemeClr val="dk1"/>
                </a:solidFill>
              </a:rPr>
              <a:t> Dosah, zobrazení reklamy, zhlédnutí videa, interakce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Efektivita:</a:t>
            </a:r>
            <a:r>
              <a:rPr b="1" lang="en-GB" sz="1700">
                <a:solidFill>
                  <a:schemeClr val="dk1"/>
                </a:solidFill>
              </a:rPr>
              <a:t> cena za 1000 oslovených lidí / 1000 zobrazení reklamy, za přehrání videa, za interakci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Obsah:</a:t>
            </a:r>
            <a:r>
              <a:rPr b="1" lang="en-GB" sz="1700">
                <a:solidFill>
                  <a:schemeClr val="dk1"/>
                </a:solidFill>
              </a:rPr>
              <a:t> atraktivní foto / video v kontextu produktu, výzvy k interakci, představení firmy, obecné benefity firmy / produktu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 - Oslovení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131" y="0"/>
            <a:ext cx="2403175" cy="185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2263" y="1152475"/>
            <a:ext cx="6679469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oslovení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 (Konverze)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7665" lvl="0" marL="45720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90"/>
              <a:buChar char="●"/>
            </a:pPr>
            <a:r>
              <a:rPr b="1" lang="en-GB" sz="2190">
                <a:solidFill>
                  <a:schemeClr val="dk1"/>
                </a:solidFill>
              </a:rPr>
              <a:t>Konverzí rozumíme v obecném pojetí změnu statusu.</a:t>
            </a:r>
            <a:endParaRPr b="1" sz="2190">
              <a:solidFill>
                <a:schemeClr val="dk1"/>
              </a:solidFill>
            </a:endParaRPr>
          </a:p>
          <a:p>
            <a:pPr indent="-3676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90"/>
              <a:buChar char="●"/>
            </a:pPr>
            <a:r>
              <a:rPr b="1" lang="en-GB" sz="2190">
                <a:solidFill>
                  <a:schemeClr val="dk1"/>
                </a:solidFill>
              </a:rPr>
              <a:t>Můžeme hovořit o změně návštěvníka webové stránky na zákazníka v případě, že se jedná o e-shop.</a:t>
            </a:r>
            <a:endParaRPr b="1" sz="2190">
              <a:solidFill>
                <a:schemeClr val="dk1"/>
              </a:solidFill>
            </a:endParaRPr>
          </a:p>
          <a:p>
            <a:pPr indent="-3676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90"/>
              <a:buChar char="●"/>
            </a:pPr>
            <a:r>
              <a:rPr b="1" lang="en-GB" sz="2190">
                <a:solidFill>
                  <a:schemeClr val="dk1"/>
                </a:solidFill>
              </a:rPr>
              <a:t>Konverzí lze ale také označit objednání zkušební jízdy u prodejce automobilů. Tedy od návštěvníka k potencionálnímu zákazníkovi.</a:t>
            </a:r>
            <a:endParaRPr b="1" sz="1265">
              <a:solidFill>
                <a:srgbClr val="2B7871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038" y="1152475"/>
            <a:ext cx="7145920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oslovení</a:t>
            </a:r>
            <a:endParaRPr b="1">
              <a:solidFill>
                <a:srgbClr val="2B787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oslovení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377575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3225" y="1114375"/>
            <a:ext cx="3930149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>
            <p:ph idx="1" type="body"/>
          </p:nvPr>
        </p:nvSpPr>
        <p:spPr>
          <a:xfrm>
            <a:off x="311700" y="1152475"/>
            <a:ext cx="8520600" cy="3909300"/>
          </a:xfrm>
          <a:prstGeom prst="rect">
            <a:avLst/>
          </a:prstGeom>
          <a:ln cap="flat" cmpd="sng" w="9525">
            <a:solidFill>
              <a:srgbClr val="2B78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/>
            </a:pPr>
            <a:r>
              <a:rPr b="1" lang="en-GB" sz="1700">
                <a:solidFill>
                  <a:srgbClr val="2B7871"/>
                </a:solidFill>
              </a:rPr>
              <a:t>Interakce</a:t>
            </a:r>
            <a:r>
              <a:rPr b="1" lang="en-GB" sz="1700">
                <a:solidFill>
                  <a:srgbClr val="2B7871"/>
                </a:solidFill>
              </a:rPr>
              <a:t> 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 primární:</a:t>
            </a:r>
            <a:r>
              <a:rPr b="1" lang="en-GB" sz="1700">
                <a:solidFill>
                  <a:schemeClr val="dk1"/>
                </a:solidFill>
              </a:rPr>
              <a:t> Přimět lidi k interakci – návštěva webu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 sekundární:</a:t>
            </a:r>
            <a:r>
              <a:rPr b="1" lang="en-GB" sz="1700">
                <a:solidFill>
                  <a:schemeClr val="dk1"/>
                </a:solidFill>
              </a:rPr>
              <a:t> Tvorba publik pro remarketing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Kanály:</a:t>
            </a:r>
            <a:r>
              <a:rPr b="1" lang="en-GB" sz="1700">
                <a:solidFill>
                  <a:schemeClr val="dk1"/>
                </a:solidFill>
              </a:rPr>
              <a:t> Placené kampaně na FB/IG, vyhledávací síť PPC, srovnávače (Heuréka)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Cílení:</a:t>
            </a:r>
            <a:r>
              <a:rPr b="1" lang="en-GB" sz="1700">
                <a:solidFill>
                  <a:schemeClr val="dk1"/>
                </a:solidFill>
              </a:rPr>
              <a:t> Interakce s reklamami, vyhledávací výrazy, hledané produkty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Metriky:</a:t>
            </a:r>
            <a:r>
              <a:rPr b="1" lang="en-GB" sz="1700">
                <a:solidFill>
                  <a:schemeClr val="dk1"/>
                </a:solidFill>
              </a:rPr>
              <a:t> Návštěvy, míra okamžitého opuštění, cena za kliknutí, míra prokliku na odkaz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Obsah:</a:t>
            </a:r>
            <a:r>
              <a:rPr b="1" lang="en-GB" sz="1700">
                <a:solidFill>
                  <a:schemeClr val="dk1"/>
                </a:solidFill>
              </a:rPr>
              <a:t> konkurenční výhody, představení produktů, textové reklamy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220" name="Google Shape;2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 - Interakce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131" y="36675"/>
            <a:ext cx="2403175" cy="185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interakce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29" name="Google Shape;22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675" y="1241200"/>
            <a:ext cx="7420639" cy="3686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interakce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36" name="Google Shape;23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376790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8" y="125213"/>
            <a:ext cx="2894149" cy="489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interakce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44" name="Google Shape;24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75" y="1017724"/>
            <a:ext cx="7830350" cy="402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/>
          <p:nvPr>
            <p:ph idx="1" type="body"/>
          </p:nvPr>
        </p:nvSpPr>
        <p:spPr>
          <a:xfrm>
            <a:off x="311700" y="1152475"/>
            <a:ext cx="8520600" cy="3909300"/>
          </a:xfrm>
          <a:prstGeom prst="rect">
            <a:avLst/>
          </a:prstGeom>
          <a:ln cap="flat" cmpd="sng" w="9525">
            <a:solidFill>
              <a:srgbClr val="2B78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3"/>
            </a:pPr>
            <a:r>
              <a:rPr b="1" lang="en-GB" sz="1700">
                <a:solidFill>
                  <a:srgbClr val="2B7871"/>
                </a:solidFill>
              </a:rPr>
              <a:t>Výběr</a:t>
            </a:r>
            <a:r>
              <a:rPr b="1" lang="en-GB" sz="1700">
                <a:solidFill>
                  <a:srgbClr val="2B7871"/>
                </a:solidFill>
              </a:rPr>
              <a:t> 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 primární:</a:t>
            </a:r>
            <a:r>
              <a:rPr b="1" lang="en-GB" sz="1700">
                <a:solidFill>
                  <a:schemeClr val="dk1"/>
                </a:solidFill>
              </a:rPr>
              <a:t> Představit produkty a detaily produktů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 sekundární:</a:t>
            </a:r>
            <a:r>
              <a:rPr b="1" lang="en-GB" sz="1700">
                <a:solidFill>
                  <a:schemeClr val="dk1"/>
                </a:solidFill>
              </a:rPr>
              <a:t> Tvorba publik pro dynamický remarketing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Kanály:</a:t>
            </a:r>
            <a:r>
              <a:rPr b="1" lang="en-GB" sz="1700">
                <a:solidFill>
                  <a:schemeClr val="dk1"/>
                </a:solidFill>
              </a:rPr>
              <a:t> Web, placené kampaně na FB/IG, remarketing PPC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Cílení:</a:t>
            </a:r>
            <a:r>
              <a:rPr b="1" lang="en-GB" sz="1700">
                <a:solidFill>
                  <a:schemeClr val="dk1"/>
                </a:solidFill>
              </a:rPr>
              <a:t> Návštěvníci webu / konkrétních stránek </a:t>
            </a:r>
            <a:r>
              <a:rPr b="1" lang="en-GB" sz="1700">
                <a:solidFill>
                  <a:schemeClr val="dk1"/>
                </a:solidFill>
              </a:rPr>
              <a:t>(1-180 dní)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Metriky:</a:t>
            </a:r>
            <a:r>
              <a:rPr b="1" lang="en-GB" sz="1700">
                <a:solidFill>
                  <a:schemeClr val="dk1"/>
                </a:solidFill>
              </a:rPr>
              <a:t> Počet zobrazení produktu, doba na webu, počet stránek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Obsah:</a:t>
            </a:r>
            <a:r>
              <a:rPr b="1" lang="en-GB" sz="1700">
                <a:solidFill>
                  <a:schemeClr val="dk1"/>
                </a:solidFill>
              </a:rPr>
              <a:t> Produktové info, výroba, suroviny, info o nákupu (cena, doba dodání)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250" name="Google Shape;2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 - Výběr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52" name="Google Shape;25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131" y="36675"/>
            <a:ext cx="2403175" cy="185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výběr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59" name="Google Shape;25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278226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7063" y="1170125"/>
            <a:ext cx="36967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výběr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67" name="Google Shape;26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3581" y="1214150"/>
            <a:ext cx="7050670" cy="383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idx="1" type="body"/>
          </p:nvPr>
        </p:nvSpPr>
        <p:spPr>
          <a:xfrm>
            <a:off x="311700" y="1152475"/>
            <a:ext cx="8520600" cy="3909300"/>
          </a:xfrm>
          <a:prstGeom prst="rect">
            <a:avLst/>
          </a:prstGeom>
          <a:ln cap="flat" cmpd="sng" w="9525">
            <a:solidFill>
              <a:srgbClr val="2B78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4"/>
            </a:pPr>
            <a:r>
              <a:rPr b="1" lang="en-GB" sz="1700">
                <a:solidFill>
                  <a:srgbClr val="2B7871"/>
                </a:solidFill>
              </a:rPr>
              <a:t>Nákup</a:t>
            </a:r>
            <a:r>
              <a:rPr b="1" lang="en-GB" sz="1700">
                <a:solidFill>
                  <a:srgbClr val="2B7871"/>
                </a:solidFill>
              </a:rPr>
              <a:t> 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 primární:</a:t>
            </a:r>
            <a:r>
              <a:rPr b="1" lang="en-GB" sz="1700">
                <a:solidFill>
                  <a:schemeClr val="dk1"/>
                </a:solidFill>
              </a:rPr>
              <a:t> Nákupy, tržby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 sekundární:</a:t>
            </a:r>
            <a:r>
              <a:rPr b="1" lang="en-GB" sz="1700">
                <a:solidFill>
                  <a:schemeClr val="dk1"/>
                </a:solidFill>
              </a:rPr>
              <a:t> Získání kontaktu např. Pro e-mailing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Kanály:</a:t>
            </a:r>
            <a:r>
              <a:rPr b="1" lang="en-GB" sz="1700">
                <a:solidFill>
                  <a:schemeClr val="dk1"/>
                </a:solidFill>
              </a:rPr>
              <a:t> Web, dynamický remarketing (FB,IG, PPC)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Cílení:</a:t>
            </a:r>
            <a:r>
              <a:rPr b="1" lang="en-GB" sz="1700">
                <a:solidFill>
                  <a:schemeClr val="dk1"/>
                </a:solidFill>
              </a:rPr>
              <a:t> Návštěva konkrétních produktů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Metriky:</a:t>
            </a:r>
            <a:r>
              <a:rPr b="1" lang="en-GB" sz="1700">
                <a:solidFill>
                  <a:schemeClr val="dk1"/>
                </a:solidFill>
              </a:rPr>
              <a:t> Transakce, tržby, cena za transakci, podíl nákladů na tržbách (PNO)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Obsah:</a:t>
            </a:r>
            <a:r>
              <a:rPr b="1" lang="en-GB" sz="1700">
                <a:solidFill>
                  <a:schemeClr val="dk1"/>
                </a:solidFill>
              </a:rPr>
              <a:t> Produkty, podpora prodeje – slevy, doprava zdarma, dárek k nákupu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273" name="Google Shape;27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 - Nákup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131" y="36675"/>
            <a:ext cx="2403175" cy="185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Konverze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46805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91250"/>
              <a:buChar char="●"/>
            </a:pPr>
            <a:r>
              <a:rPr b="1" lang="en-GB" sz="2400">
                <a:solidFill>
                  <a:schemeClr val="dk1"/>
                </a:solidFill>
              </a:rPr>
              <a:t>Je evidentní, že nákupní chování má určité fáze a marketingové aktivity mají zákazníky těmito fázemi posouvat.</a:t>
            </a:r>
            <a:endParaRPr b="1" sz="2400">
              <a:solidFill>
                <a:schemeClr val="dk1"/>
              </a:solidFill>
            </a:endParaRPr>
          </a:p>
          <a:p>
            <a:pPr indent="-34680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250"/>
              <a:buChar char="●"/>
            </a:pPr>
            <a:r>
              <a:rPr b="1" lang="en-GB" sz="2400">
                <a:solidFill>
                  <a:schemeClr val="dk1"/>
                </a:solidFill>
              </a:rPr>
              <a:t>Pokud přistupujeme k trhu bez rozdílu a uvědomění si, že existují určité fáze, nebudeme schopni nejenže stanovit cíle, ale také formulovat strategie, vybrat jednotlivé e-marketingové kanály a v konečném důsledku také naplňovat cíle obchodní. </a:t>
            </a:r>
            <a:endParaRPr b="1" sz="2190">
              <a:solidFill>
                <a:schemeClr val="dk1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311600"/>
            <a:ext cx="4081850" cy="303537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nákup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83" name="Google Shape;28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5950" y="1304875"/>
            <a:ext cx="4356448" cy="368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nákup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90" name="Google Shape;29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4397473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2275" y="204975"/>
            <a:ext cx="2521814" cy="4786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"/>
          <p:cNvSpPr txBox="1"/>
          <p:nvPr>
            <p:ph idx="1" type="body"/>
          </p:nvPr>
        </p:nvSpPr>
        <p:spPr>
          <a:xfrm>
            <a:off x="311700" y="1152475"/>
            <a:ext cx="8520600" cy="3909300"/>
          </a:xfrm>
          <a:prstGeom prst="rect">
            <a:avLst/>
          </a:prstGeom>
          <a:ln cap="flat" cmpd="sng" w="9525">
            <a:solidFill>
              <a:srgbClr val="2B78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7871"/>
              </a:buClr>
              <a:buSzPts val="1700"/>
              <a:buAutoNum type="arabicPeriod" startAt="5"/>
            </a:pPr>
            <a:r>
              <a:rPr b="1" lang="en-GB" sz="1700">
                <a:solidFill>
                  <a:srgbClr val="2B7871"/>
                </a:solidFill>
              </a:rPr>
              <a:t>Retence</a:t>
            </a:r>
            <a:r>
              <a:rPr b="1" lang="en-GB" sz="1700">
                <a:solidFill>
                  <a:srgbClr val="2B7871"/>
                </a:solidFill>
              </a:rPr>
              <a:t> </a:t>
            </a:r>
            <a:endParaRPr b="1" sz="1700">
              <a:solidFill>
                <a:srgbClr val="2B787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 primární:</a:t>
            </a:r>
            <a:r>
              <a:rPr b="1" lang="en-GB" sz="1700">
                <a:solidFill>
                  <a:schemeClr val="dk1"/>
                </a:solidFill>
              </a:rPr>
              <a:t> Opakovaný nákup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 sekundární:</a:t>
            </a:r>
            <a:r>
              <a:rPr b="1" lang="en-GB" sz="1700">
                <a:solidFill>
                  <a:schemeClr val="dk1"/>
                </a:solidFill>
              </a:rPr>
              <a:t> Získání recenze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Kanály:</a:t>
            </a:r>
            <a:r>
              <a:rPr b="1" lang="en-GB" sz="1700">
                <a:solidFill>
                  <a:schemeClr val="dk1"/>
                </a:solidFill>
              </a:rPr>
              <a:t> E-mailing, placené kampaně FB/IG, obsahová síť PPC (neefektivní)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Cílení:</a:t>
            </a:r>
            <a:r>
              <a:rPr b="1" lang="en-GB" sz="1700">
                <a:solidFill>
                  <a:schemeClr val="dk1"/>
                </a:solidFill>
              </a:rPr>
              <a:t> E-maily zákazníků (lze použít i pro cílení na FB/IG), event nákup (FB/IG, PPC) – díky sledovacím kódům na webu můžeme cílit na ty, kdo nakoupili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Metriky:</a:t>
            </a:r>
            <a:r>
              <a:rPr b="1" lang="en-GB" sz="1700">
                <a:solidFill>
                  <a:schemeClr val="dk1"/>
                </a:solidFill>
              </a:rPr>
              <a:t> Otevření e-mailu, opakované nákupy, míra retence, náklady na kampaně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2B7871"/>
                </a:solidFill>
              </a:rPr>
              <a:t>Obsah:</a:t>
            </a:r>
            <a:r>
              <a:rPr b="1" lang="en-GB" sz="1700">
                <a:solidFill>
                  <a:schemeClr val="dk1"/>
                </a:solidFill>
              </a:rPr>
              <a:t> Newslettery, akce, novinky, atd.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FF0000"/>
                </a:solidFill>
              </a:rPr>
              <a:t>Opakovaně nakupující tvoří zpravidla jen minoritní podíl transakcí a tržeb – klíčem k růstu je akvizice nových zákazníků!</a:t>
            </a:r>
            <a:endParaRPr b="1" sz="1700">
              <a:solidFill>
                <a:srgbClr val="FF0000"/>
              </a:solidFill>
            </a:endParaRPr>
          </a:p>
        </p:txBody>
      </p:sp>
      <p:pic>
        <p:nvPicPr>
          <p:cNvPr id="297" name="Google Shape;29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 - Retence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299" name="Google Shape;29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131" y="36675"/>
            <a:ext cx="2403175" cy="185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nákup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306" name="Google Shape;30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175" y="1078550"/>
            <a:ext cx="6832650" cy="394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Obsah pro fázi nákup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313" name="Google Shape;31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3630878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5678" y="1304875"/>
            <a:ext cx="5055923" cy="3253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/>
          <p:nvPr>
            <p:ph idx="1" type="body"/>
          </p:nvPr>
        </p:nvSpPr>
        <p:spPr>
          <a:xfrm>
            <a:off x="311700" y="1152475"/>
            <a:ext cx="8520600" cy="3909300"/>
          </a:xfrm>
          <a:prstGeom prst="rect">
            <a:avLst/>
          </a:prstGeom>
          <a:ln cap="flat" cmpd="sng" w="9525">
            <a:solidFill>
              <a:srgbClr val="2B78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Vyberte si e-shop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Pro jednotlivé fáze napište, jaký kanál, cílení a obsah použijete a jak budete měřit výsledky – </a:t>
            </a:r>
            <a:r>
              <a:rPr b="1" lang="en-GB" sz="1700">
                <a:solidFill>
                  <a:srgbClr val="FF0000"/>
                </a:solidFill>
              </a:rPr>
              <a:t>stačí vždy jeden kanál</a:t>
            </a:r>
            <a:endParaRPr b="1" sz="1700">
              <a:solidFill>
                <a:srgbClr val="FF0000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Oslovení - jak budete cílit – demografie, zájmy, témata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Interakce - na jaké vyhledávací výrazy budete cílit? 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Výběr - jaké informace o produktu budete komunikovat?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Nákup - jakými výhodami motivujete zákazníky?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Retence - co bude v newsletteru?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Zkuste odhadnout rozpočet pro jednotlivé fáze?</a:t>
            </a:r>
            <a:endParaRPr b="1"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-GB" sz="1700">
                <a:solidFill>
                  <a:schemeClr val="dk1"/>
                </a:solidFill>
              </a:rPr>
              <a:t>Obsah reklam můžete nakreslit na papír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320" name="Google Shape;32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Úkol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322" name="Google Shape;32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8726" y="36675"/>
            <a:ext cx="1883576" cy="14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chování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7665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90"/>
              <a:buChar char="●"/>
            </a:pPr>
            <a:r>
              <a:rPr b="1" lang="en-GB" sz="2400">
                <a:solidFill>
                  <a:schemeClr val="dk1"/>
                </a:solidFill>
              </a:rPr>
              <a:t>Spotřební chování zahrnuje to, jak jednotlivci, skupiny a organizace vybírají, kupují, používají a vyřazují zboží, služby, myšlenky nebo zážitky, které uspokojují jejich potřeby a přání.</a:t>
            </a:r>
            <a:endParaRPr b="1" sz="2400">
              <a:solidFill>
                <a:schemeClr val="dk1"/>
              </a:solidFill>
            </a:endParaRPr>
          </a:p>
          <a:p>
            <a:pPr indent="-3676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90"/>
              <a:buChar char="●"/>
            </a:pPr>
            <a:r>
              <a:rPr b="1" lang="en-GB" sz="2400">
                <a:solidFill>
                  <a:schemeClr val="dk1"/>
                </a:solidFill>
              </a:rPr>
              <a:t>Pro nás je dnes důležitá fáze </a:t>
            </a:r>
            <a:r>
              <a:rPr b="1" lang="en-GB" sz="2400">
                <a:solidFill>
                  <a:srgbClr val="FF0000"/>
                </a:solidFill>
              </a:rPr>
              <a:t>vybírání</a:t>
            </a:r>
            <a:r>
              <a:rPr b="1" lang="en-GB" sz="2400">
                <a:solidFill>
                  <a:schemeClr val="dk1"/>
                </a:solidFill>
              </a:rPr>
              <a:t> a </a:t>
            </a:r>
            <a:r>
              <a:rPr b="1" lang="en-GB" sz="2400">
                <a:solidFill>
                  <a:srgbClr val="FF0000"/>
                </a:solidFill>
              </a:rPr>
              <a:t>nakupování</a:t>
            </a:r>
            <a:r>
              <a:rPr b="1" lang="en-GB" sz="2400">
                <a:solidFill>
                  <a:schemeClr val="dk1"/>
                </a:solidFill>
              </a:rPr>
              <a:t>.</a:t>
            </a:r>
            <a:endParaRPr b="1" sz="2400">
              <a:solidFill>
                <a:schemeClr val="dk1"/>
              </a:solidFill>
            </a:endParaRPr>
          </a:p>
          <a:p>
            <a:pPr indent="-3676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90"/>
              <a:buChar char="●"/>
            </a:pPr>
            <a:r>
              <a:rPr b="1" lang="en-GB" sz="2400">
                <a:solidFill>
                  <a:schemeClr val="dk1"/>
                </a:solidFill>
              </a:rPr>
              <a:t>Jedná se o proces rozhodování o koupi.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6799050" y="1117850"/>
            <a:ext cx="1185000" cy="94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0515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90"/>
              <a:buChar char="●"/>
            </a:pPr>
            <a:r>
              <a:rPr lang="en-GB" sz="1500">
                <a:solidFill>
                  <a:schemeClr val="dk1"/>
                </a:solidFill>
              </a:rPr>
              <a:t>Z návštěvníka e-shopu se stane </a:t>
            </a:r>
            <a:r>
              <a:rPr lang="en-GB" sz="1500">
                <a:solidFill>
                  <a:srgbClr val="FF0000"/>
                </a:solidFill>
              </a:rPr>
              <a:t>zákazník</a:t>
            </a:r>
            <a:r>
              <a:rPr lang="en-GB" sz="1500">
                <a:solidFill>
                  <a:schemeClr val="dk1"/>
                </a:solidFill>
              </a:rPr>
              <a:t> v okamžiku, kdy </a:t>
            </a:r>
            <a:r>
              <a:rPr lang="en-GB" sz="1500">
                <a:solidFill>
                  <a:srgbClr val="FF0000"/>
                </a:solidFill>
              </a:rPr>
              <a:t>uskuteční nákup</a:t>
            </a:r>
            <a:r>
              <a:rPr lang="en-GB" sz="1500">
                <a:solidFill>
                  <a:schemeClr val="dk1"/>
                </a:solidFill>
              </a:rPr>
              <a:t>, pokud v budoucnu nakoupí znovu, můžeme se bavit o </a:t>
            </a:r>
            <a:r>
              <a:rPr lang="en-GB" sz="1500">
                <a:solidFill>
                  <a:srgbClr val="FF0000"/>
                </a:solidFill>
              </a:rPr>
              <a:t>loajalitě a loajálním zákazníkovi</a:t>
            </a:r>
            <a:endParaRPr sz="1500">
              <a:solidFill>
                <a:srgbClr val="FF0000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Než se tak stane, musíme zákazníka nejprve </a:t>
            </a:r>
            <a:r>
              <a:rPr b="1" lang="en-GB" sz="1500">
                <a:solidFill>
                  <a:schemeClr val="dk1"/>
                </a:solidFill>
              </a:rPr>
              <a:t>oslovit, přivést na e-shop, představit produkty a jejich benefity a motivovat ho k nákupu</a:t>
            </a:r>
            <a:r>
              <a:rPr lang="en-GB" sz="1500">
                <a:solidFill>
                  <a:schemeClr val="dk1"/>
                </a:solidFill>
              </a:rPr>
              <a:t> pomocí různých pobídek jako jsou slevy, dárky k nákupu nebo doprava zdarma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Použít můžeme také </a:t>
            </a:r>
            <a:r>
              <a:rPr b="1" lang="en-GB" sz="1500">
                <a:solidFill>
                  <a:schemeClr val="dk1"/>
                </a:solidFill>
              </a:rPr>
              <a:t>„nátlak“</a:t>
            </a:r>
            <a:r>
              <a:rPr lang="en-GB" sz="1500">
                <a:solidFill>
                  <a:schemeClr val="dk1"/>
                </a:solidFill>
              </a:rPr>
              <a:t> ve formě omezené nabídky - poslední kusy, do vyprodání zásob, „sleva platí jen dnes“ nebo oznámení, že si produkt právě prohlíží více zájemců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Jednotlivé kroky </a:t>
            </a:r>
            <a:r>
              <a:rPr b="1" lang="en-GB" sz="1500">
                <a:solidFill>
                  <a:schemeClr val="dk1"/>
                </a:solidFill>
              </a:rPr>
              <a:t>(fáze) </a:t>
            </a:r>
            <a:r>
              <a:rPr lang="en-GB" sz="1500">
                <a:solidFill>
                  <a:schemeClr val="dk1"/>
                </a:solidFill>
              </a:rPr>
              <a:t>od oslovení po opakovaný nákup dohromady tvoří </a:t>
            </a:r>
            <a:r>
              <a:rPr lang="en-GB" sz="1500">
                <a:solidFill>
                  <a:srgbClr val="FF0000"/>
                </a:solidFill>
              </a:rPr>
              <a:t>nákupní proces</a:t>
            </a:r>
            <a:endParaRPr sz="1500">
              <a:solidFill>
                <a:srgbClr val="FF0000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Celý proces může trvat několik minut i několik dní nebo týdnů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</a:t>
            </a:r>
            <a:endParaRPr b="1">
              <a:solidFill>
                <a:srgbClr val="2B7871"/>
              </a:solidFill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4">
            <a:alphaModFix/>
          </a:blip>
          <a:srcRect b="15015" l="629" r="983" t="14952"/>
          <a:stretch/>
        </p:blipFill>
        <p:spPr>
          <a:xfrm>
            <a:off x="1202750" y="1698000"/>
            <a:ext cx="6714126" cy="26884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/>
          <p:nvPr/>
        </p:nvSpPr>
        <p:spPr>
          <a:xfrm>
            <a:off x="6799050" y="1117850"/>
            <a:ext cx="1185000" cy="94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Nákupní proces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99" name="Google Shape;99;p19"/>
          <p:cNvSpPr/>
          <p:nvPr/>
        </p:nvSpPr>
        <p:spPr>
          <a:xfrm>
            <a:off x="6799050" y="1117850"/>
            <a:ext cx="1185000" cy="94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Jednotlivé fáze nákupního procesu mají různá pojmenování (různí autoři dávají různá jména)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Společné je ale to, že na začátku je </a:t>
            </a:r>
            <a:r>
              <a:rPr b="1" lang="en-GB" sz="1500">
                <a:solidFill>
                  <a:schemeClr val="dk1"/>
                </a:solidFill>
              </a:rPr>
              <a:t>„cizí člověk“</a:t>
            </a:r>
            <a:r>
              <a:rPr lang="en-GB" sz="1500">
                <a:solidFill>
                  <a:schemeClr val="dk1"/>
                </a:solidFill>
              </a:rPr>
              <a:t> a na konci </a:t>
            </a:r>
            <a:r>
              <a:rPr b="1" lang="en-GB" sz="1500">
                <a:solidFill>
                  <a:schemeClr val="dk1"/>
                </a:solidFill>
              </a:rPr>
              <a:t>věrný zákazník</a:t>
            </a:r>
            <a:endParaRPr b="1"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V jednotlivých fázích firmy používají různé kanály a různý obsah komunikace s různým účelem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Může to být například: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-GB" sz="1500">
                <a:solidFill>
                  <a:schemeClr val="dk1"/>
                </a:solidFill>
              </a:rPr>
              <a:t>Povědomí </a:t>
            </a:r>
            <a:r>
              <a:rPr lang="en-GB" sz="1500">
                <a:solidFill>
                  <a:schemeClr val="dk1"/>
                </a:solidFill>
              </a:rPr>
              <a:t>- oslovit zákazníka a představit firmu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-GB" sz="1500">
                <a:solidFill>
                  <a:schemeClr val="dk1"/>
                </a:solidFill>
              </a:rPr>
              <a:t>Známost </a:t>
            </a:r>
            <a:r>
              <a:rPr lang="en-GB" sz="1500">
                <a:solidFill>
                  <a:schemeClr val="dk1"/>
                </a:solidFill>
              </a:rPr>
              <a:t>- představit produkt, jeho benefity a odlišení od konkurence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-GB" sz="1500">
                <a:solidFill>
                  <a:schemeClr val="dk1"/>
                </a:solidFill>
              </a:rPr>
              <a:t>Zvažování </a:t>
            </a:r>
            <a:r>
              <a:rPr lang="en-GB" sz="1500">
                <a:solidFill>
                  <a:schemeClr val="dk1"/>
                </a:solidFill>
              </a:rPr>
              <a:t>- předání bližších informací o produktu, výrobě, materiálech atd.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-GB" sz="1500">
                <a:solidFill>
                  <a:schemeClr val="dk1"/>
                </a:solidFill>
              </a:rPr>
              <a:t>Nákup </a:t>
            </a:r>
            <a:r>
              <a:rPr lang="en-GB" sz="1500">
                <a:solidFill>
                  <a:schemeClr val="dk1"/>
                </a:solidFill>
              </a:rPr>
              <a:t>- motivace zákazníka pomocí nástrojů uvedených na předchozím slidu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-GB" sz="1500">
                <a:solidFill>
                  <a:schemeClr val="dk1"/>
                </a:solidFill>
              </a:rPr>
              <a:t>Loajalita </a:t>
            </a:r>
            <a:r>
              <a:rPr lang="en-GB" sz="1500">
                <a:solidFill>
                  <a:schemeClr val="dk1"/>
                </a:solidFill>
              </a:rPr>
              <a:t>- nabídka dalších produktů nebo souvisejících služeb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-GB" sz="1500">
                <a:solidFill>
                  <a:schemeClr val="dk1"/>
                </a:solidFill>
              </a:rPr>
              <a:t>Mezi známé modely nákupního procesu patří například </a:t>
            </a:r>
            <a:r>
              <a:rPr lang="en-GB" sz="1500" u="sng">
                <a:solidFill>
                  <a:schemeClr val="hlink"/>
                </a:solidFill>
                <a:hlinkClick r:id="rId4"/>
              </a:rPr>
              <a:t>AIDA</a:t>
            </a:r>
            <a:r>
              <a:rPr lang="en-GB" sz="1500">
                <a:solidFill>
                  <a:schemeClr val="dk1"/>
                </a:solidFill>
              </a:rPr>
              <a:t>, </a:t>
            </a:r>
            <a:r>
              <a:rPr lang="en-GB" sz="1500" u="sng">
                <a:solidFill>
                  <a:schemeClr val="hlink"/>
                </a:solidFill>
                <a:hlinkClick r:id="rId5"/>
              </a:rPr>
              <a:t>PAVRD</a:t>
            </a:r>
            <a:r>
              <a:rPr lang="en-GB" sz="1500">
                <a:solidFill>
                  <a:schemeClr val="dk1"/>
                </a:solidFill>
              </a:rPr>
              <a:t> nebo </a:t>
            </a:r>
            <a:r>
              <a:rPr lang="en-GB" sz="1500" u="sng">
                <a:solidFill>
                  <a:schemeClr val="hlink"/>
                </a:solidFill>
                <a:hlinkClick r:id="rId6"/>
              </a:rPr>
              <a:t>STDC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See-Think-Do-Care (STDC) model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 u="sng">
                <a:solidFill>
                  <a:schemeClr val="dk1"/>
                </a:solidFill>
              </a:rPr>
              <a:t>See</a:t>
            </a:r>
            <a:endParaRPr b="1" sz="2400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</a:rPr>
              <a:t>Lidé, kteří by mohli někdy v budoucnu služby využít, ale zatím to neplánují.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</a:rPr>
              <a:t>Přišli se podívat.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</a:rPr>
              <a:t>Naším cílem je tyto lidi </a:t>
            </a:r>
            <a:r>
              <a:rPr b="1" lang="en-GB" sz="2400">
                <a:solidFill>
                  <a:srgbClr val="FF0000"/>
                </a:solidFill>
              </a:rPr>
              <a:t>zaujmout</a:t>
            </a:r>
            <a:r>
              <a:rPr b="1" lang="en-GB" sz="2400">
                <a:solidFill>
                  <a:schemeClr val="dk1"/>
                </a:solidFill>
              </a:rPr>
              <a:t>.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2B7871"/>
                </a:solidFill>
              </a:rPr>
              <a:t>STDC model</a:t>
            </a:r>
            <a:endParaRPr b="1">
              <a:solidFill>
                <a:srgbClr val="2B7871"/>
              </a:solidFill>
            </a:endParaRPr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-GB" sz="2400" u="sng">
                <a:solidFill>
                  <a:schemeClr val="dk1"/>
                </a:solidFill>
              </a:rPr>
              <a:t>Think</a:t>
            </a:r>
            <a:endParaRPr b="1" sz="2400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-GB" sz="2400">
                <a:solidFill>
                  <a:schemeClr val="dk1"/>
                </a:solidFill>
              </a:rPr>
              <a:t>Lidé, kteří řeší použití produktů.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-GB" sz="2400">
                <a:solidFill>
                  <a:schemeClr val="dk1"/>
                </a:solidFill>
              </a:rPr>
              <a:t>Hledají informace o službách, hodnotí alternativy a porovnávají dostupná řešení.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-GB" sz="2400">
                <a:solidFill>
                  <a:schemeClr val="dk1"/>
                </a:solidFill>
              </a:rPr>
              <a:t>Naším cílem je </a:t>
            </a:r>
            <a:r>
              <a:rPr b="1" lang="en-GB" sz="2400">
                <a:solidFill>
                  <a:srgbClr val="FF0000"/>
                </a:solidFill>
              </a:rPr>
              <a:t>nabídnout těmto lidem relevantní informace</a:t>
            </a:r>
            <a:r>
              <a:rPr b="1" lang="en-GB" sz="2400">
                <a:solidFill>
                  <a:schemeClr val="dk1"/>
                </a:solidFill>
              </a:rPr>
              <a:t>, které jim mohou pomoct s rozhodováním.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778" y="204974"/>
            <a:ext cx="947522" cy="9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