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4bafe35643_0_6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4bafe35643_0_6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4bafe35643_0_6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4bafe35643_0_6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4bafe35643_0_6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4bafe35643_0_6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4bafe35643_0_7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4bafe35643_0_7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4bafe35643_0_7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4bafe35643_0_7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4bafe35643_0_7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4bafe35643_0_7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4bafe35643_0_7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4bafe35643_0_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4bafe35643_0_7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4bafe35643_0_7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4bafe35643_0_7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4bafe35643_0_7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4bafe35643_0_7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4bafe35643_0_7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4bafe35643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4bafe35643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4bafe35643_0_7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4bafe35643_0_7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4bafe35643_0_7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4bafe35643_0_7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4bafe35643_0_7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4bafe35643_0_7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4bafe35643_0_7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4bafe35643_0_7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4bafe35643_0_7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4bafe35643_0_7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4bafe35643_0_8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4bafe35643_0_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4bafe35643_0_8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4bafe35643_0_8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4bafe35643_0_8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4bafe35643_0_8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4bafe35643_0_8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4bafe35643_0_8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4bafe35643_0_8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4bafe35643_0_8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4bafe35643_0_6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4bafe35643_0_6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4bafe35643_0_8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4bafe35643_0_8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4bafe35643_0_8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4bafe35643_0_8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4bafe35643_0_8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4bafe35643_0_8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4bafe35643_0_8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4bafe35643_0_8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4bafe35643_0_8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4bafe35643_0_8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4bafe35643_0_8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4bafe35643_0_8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4bafe35643_0_8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4bafe35643_0_8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4bafe35643_0_8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4bafe35643_0_8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4bafe35643_0_8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4bafe35643_0_8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4bafe35643_0_8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4bafe35643_0_8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4bafe35643_0_6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4bafe35643_0_6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4bafe35643_0_9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4bafe35643_0_9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4bafe35643_0_9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4bafe35643_0_9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4bafe35643_0_9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4bafe35643_0_9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4bafe35643_0_9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4bafe35643_0_9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4bafe35643_0_9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4bafe35643_0_9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4bafe35643_0_10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4bafe35643_0_10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4bafe35643_0_10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4bafe35643_0_10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4bafe35643_0_10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4bafe35643_0_10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4bafe35643_0_10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4bafe35643_0_10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4bafe35643_0_10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4bafe35643_0_10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4bafe35643_0_6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4bafe35643_0_6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4bafe35643_0_10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4bafe35643_0_10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4bafe35643_0_10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4bafe35643_0_10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4bafe35643_0_10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4bafe35643_0_10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4bafe35643_0_6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4bafe35643_0_6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4bafe35643_0_6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4bafe35643_0_6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4bafe35643_0_6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4bafe35643_0_6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4bafe35643_0_6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4bafe35643_0_6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.png"/><Relationship Id="rId4" Type="http://schemas.openxmlformats.org/officeDocument/2006/relationships/image" Target="../media/image28.png"/><Relationship Id="rId5" Type="http://schemas.openxmlformats.org/officeDocument/2006/relationships/image" Target="../media/image1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.png"/><Relationship Id="rId4" Type="http://schemas.openxmlformats.org/officeDocument/2006/relationships/image" Target="../media/image21.png"/><Relationship Id="rId5" Type="http://schemas.openxmlformats.org/officeDocument/2006/relationships/image" Target="../media/image2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Socky a marketing 2/2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Případové studie, kreativa, tvorba obsahu</a:t>
            </a:r>
            <a:endParaRPr/>
          </a:p>
        </p:txBody>
      </p:sp>
      <p:pic>
        <p:nvPicPr>
          <p:cNvPr descr="Studuj OPF"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0050" y="313000"/>
            <a:ext cx="2800049" cy="86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2263" y="1152475"/>
            <a:ext cx="6679469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Opakování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2"/>
            </a:pPr>
            <a:r>
              <a:rPr b="1" lang="en-GB" sz="1700">
                <a:solidFill>
                  <a:srgbClr val="2B7871"/>
                </a:solidFill>
              </a:rPr>
              <a:t>Nákupní proces</a:t>
            </a:r>
            <a:endParaRPr b="1" sz="1700">
              <a:solidFill>
                <a:srgbClr val="2B787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 startAt="2"/>
            </a:pPr>
            <a:r>
              <a:rPr b="1" lang="en-GB" sz="1700">
                <a:solidFill>
                  <a:schemeClr val="dk1"/>
                </a:solidFill>
              </a:rPr>
              <a:t>Interakce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Zapojit lidi do komunikace, získat obsah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Feed na FB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Cílení dle pohlaví, věku, zájmů (ženy, 20- 4 0, motorky)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Výzva k akci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Počet interakcí a komentářů</a:t>
            </a:r>
            <a:endParaRPr b="1" sz="1700">
              <a:solidFill>
                <a:schemeClr val="dk1"/>
              </a:solidFill>
            </a:endParaRPr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5450" y="1908450"/>
            <a:ext cx="2461575" cy="190444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Opakování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9038" y="1152475"/>
            <a:ext cx="7145920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Opakování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2"/>
            </a:pPr>
            <a:r>
              <a:rPr b="1" lang="en-GB" sz="1700">
                <a:solidFill>
                  <a:srgbClr val="2B7871"/>
                </a:solidFill>
              </a:rPr>
              <a:t>Nákupní proces</a:t>
            </a:r>
            <a:endParaRPr b="1" sz="1700">
              <a:solidFill>
                <a:srgbClr val="2B787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 startAt="3"/>
            </a:pPr>
            <a:r>
              <a:rPr b="1" lang="en-GB" sz="1700">
                <a:solidFill>
                  <a:schemeClr val="dk1"/>
                </a:solidFill>
              </a:rPr>
              <a:t>Výběr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Prezentace produktů zákazníkům 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Feed na FB nebo IG / stories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Cílení na návštěvníky webu nebo interakce na FB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Vlastnosti produktu, odkaz na e-shop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Počet kliknutí na odkaz v příspěvku</a:t>
            </a:r>
            <a:endParaRPr b="1" sz="1700">
              <a:solidFill>
                <a:schemeClr val="dk1"/>
              </a:solidFill>
            </a:endParaRPr>
          </a:p>
        </p:txBody>
      </p:sp>
      <p:pic>
        <p:nvPicPr>
          <p:cNvPr id="143" name="Google Shape;14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5450" y="1908450"/>
            <a:ext cx="2461575" cy="190444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Opakování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675" y="1241200"/>
            <a:ext cx="7420639" cy="368622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Opakování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2"/>
            </a:pPr>
            <a:r>
              <a:rPr b="1" lang="en-GB" sz="1700">
                <a:solidFill>
                  <a:srgbClr val="2B7871"/>
                </a:solidFill>
              </a:rPr>
              <a:t>Nákupní proces</a:t>
            </a:r>
            <a:endParaRPr b="1" sz="1700">
              <a:solidFill>
                <a:srgbClr val="2B787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 startAt="4"/>
            </a:pPr>
            <a:r>
              <a:rPr b="1" lang="en-GB" sz="1700">
                <a:solidFill>
                  <a:schemeClr val="dk1"/>
                </a:solidFill>
              </a:rPr>
              <a:t>Nákup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Dynamický remarketing 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Feed na FB nebo IG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Cílení na zhlédnutí produktů za poslední 3 dny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Produkt + odkaz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Nákupy, tržby, cena za nákup</a:t>
            </a:r>
            <a:endParaRPr b="1" sz="1700">
              <a:solidFill>
                <a:schemeClr val="dk1"/>
              </a:solidFill>
            </a:endParaRPr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5450" y="1908450"/>
            <a:ext cx="2461575" cy="190444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Opakování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Opakování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166" name="Google Shape;16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311600"/>
            <a:ext cx="4081850" cy="3035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3013" y="1881163"/>
            <a:ext cx="4124325" cy="162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Opakování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174" name="Google Shape;174;p29"/>
          <p:cNvSpPr txBox="1"/>
          <p:nvPr>
            <p:ph idx="1" type="body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3"/>
            </a:pPr>
            <a:r>
              <a:rPr b="1" lang="en-GB" sz="1700">
                <a:solidFill>
                  <a:srgbClr val="2B7871"/>
                </a:solidFill>
              </a:rPr>
              <a:t>Témata komunikace</a:t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Jak vybrat co budu komunikovat?</a:t>
            </a:r>
            <a:endParaRPr b="1" sz="1700">
              <a:solidFill>
                <a:srgbClr val="2B787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Produkt - vlastnosti, výhody, kategorie, velikost portfolia, návody …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Výroba - výrobní postup, suroviny, stroje, technologie, …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Firma - vznik, vývoj, aktuality, poslání, vize, cíle, … 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Lidé - zaměstnanci, majitelé, vztahy, spokojenost, představení, …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Positioning - image, konkurenční výhody, benefity, odlišení, …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Obor - co se děje v odvětví, trendy, vize, výzvy, novinky, tipy, …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Zákazníci - reference, </a:t>
            </a:r>
            <a:r>
              <a:rPr b="1" lang="en-GB" sz="1700">
                <a:solidFill>
                  <a:srgbClr val="2B7871"/>
                </a:solidFill>
              </a:rPr>
              <a:t>UGC</a:t>
            </a:r>
            <a:r>
              <a:rPr b="1" lang="en-GB" sz="1700">
                <a:solidFill>
                  <a:schemeClr val="dk1"/>
                </a:solidFill>
              </a:rPr>
              <a:t>, užívání produktu, příběhy, … 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PR - akce, sponsoring, CSR, charita, …</a:t>
            </a:r>
            <a:endParaRPr b="1" sz="1700">
              <a:solidFill>
                <a:schemeClr val="dk1"/>
              </a:solidFill>
            </a:endParaRPr>
          </a:p>
        </p:txBody>
      </p:sp>
      <p:pic>
        <p:nvPicPr>
          <p:cNvPr id="175" name="Google Shape;17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Opakování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181" name="Google Shape;181;p30"/>
          <p:cNvSpPr txBox="1"/>
          <p:nvPr>
            <p:ph idx="1" type="body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4"/>
            </a:pPr>
            <a:r>
              <a:rPr b="1" lang="en-GB" sz="1700">
                <a:solidFill>
                  <a:srgbClr val="2B7871"/>
                </a:solidFill>
              </a:rPr>
              <a:t>Tvorba obsahu</a:t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Co obsahuje příspěvek?</a:t>
            </a:r>
            <a:endParaRPr b="1" sz="1700">
              <a:solidFill>
                <a:srgbClr val="2B787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Myšlenka / cíl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Foto / video / grafika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Text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Nadpis, popisky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Odkaz</a:t>
            </a:r>
            <a:endParaRPr b="1" sz="1700">
              <a:solidFill>
                <a:schemeClr val="dk1"/>
              </a:solidFill>
            </a:endParaRPr>
          </a:p>
        </p:txBody>
      </p:sp>
      <p:pic>
        <p:nvPicPr>
          <p:cNvPr id="182" name="Google Shape;18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Opakování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188" name="Google Shape;1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4088" y="1152475"/>
            <a:ext cx="4915832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Obsah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800"/>
              <a:buAutoNum type="arabicPeriod"/>
            </a:pPr>
            <a:r>
              <a:rPr b="1" lang="en-GB">
                <a:solidFill>
                  <a:srgbClr val="2B7871"/>
                </a:solidFill>
              </a:rPr>
              <a:t>Opakování - </a:t>
            </a:r>
            <a:r>
              <a:rPr b="1" lang="en-GB">
                <a:solidFill>
                  <a:schemeClr val="dk1"/>
                </a:solidFill>
              </a:rPr>
              <a:t>činnosti a obsah v rámci správy sociálních sítí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800"/>
              <a:buAutoNum type="arabicPeriod"/>
            </a:pPr>
            <a:r>
              <a:rPr b="1" lang="en-GB">
                <a:solidFill>
                  <a:srgbClr val="2B7871"/>
                </a:solidFill>
              </a:rPr>
              <a:t>Případová studie - </a:t>
            </a:r>
            <a:r>
              <a:rPr b="1" lang="en-GB">
                <a:solidFill>
                  <a:schemeClr val="dk1"/>
                </a:solidFill>
              </a:rPr>
              <a:t>Jak propsat positioning do komunikace?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800"/>
              <a:buAutoNum type="arabicPeriod"/>
            </a:pPr>
            <a:r>
              <a:rPr b="1" lang="en-GB">
                <a:solidFill>
                  <a:srgbClr val="2B7871"/>
                </a:solidFill>
              </a:rPr>
              <a:t>Případová studie - </a:t>
            </a:r>
            <a:r>
              <a:rPr b="1" lang="en-GB">
                <a:solidFill>
                  <a:schemeClr val="dk1"/>
                </a:solidFill>
              </a:rPr>
              <a:t>Jak vytvářet interakce se zákazníky?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800"/>
              <a:buAutoNum type="arabicPeriod"/>
            </a:pPr>
            <a:r>
              <a:rPr b="1" lang="en-GB">
                <a:solidFill>
                  <a:srgbClr val="2B7871"/>
                </a:solidFill>
              </a:rPr>
              <a:t>Případová studie - </a:t>
            </a:r>
            <a:r>
              <a:rPr b="1" lang="en-GB">
                <a:solidFill>
                  <a:schemeClr val="dk1"/>
                </a:solidFill>
              </a:rPr>
              <a:t>Jak vytrollit trolly. Community management liftago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800"/>
              <a:buAutoNum type="arabicPeriod"/>
            </a:pPr>
            <a:r>
              <a:rPr b="1" lang="en-GB">
                <a:solidFill>
                  <a:srgbClr val="2B7871"/>
                </a:solidFill>
              </a:rPr>
              <a:t>Týmový úkol - </a:t>
            </a:r>
            <a:r>
              <a:rPr b="1" lang="en-GB">
                <a:solidFill>
                  <a:schemeClr val="dk1"/>
                </a:solidFill>
              </a:rPr>
              <a:t>tvorba obsahu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800"/>
              <a:buAutoNum type="arabicPeriod"/>
            </a:pPr>
            <a:r>
              <a:rPr b="1" lang="en-GB">
                <a:solidFill>
                  <a:srgbClr val="2B7871"/>
                </a:solidFill>
              </a:rPr>
              <a:t>Týmový úkol - </a:t>
            </a:r>
            <a:r>
              <a:rPr b="1" lang="en-GB">
                <a:solidFill>
                  <a:schemeClr val="dk1"/>
                </a:solidFill>
              </a:rPr>
              <a:t>odpověď na komentáře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Jak propsat positioning do komunikace?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195" name="Google Shape;195;p32"/>
          <p:cNvSpPr txBox="1"/>
          <p:nvPr>
            <p:ph idx="1" type="body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Definice prvků positioningu</a:t>
            </a:r>
            <a:endParaRPr b="1" sz="1700">
              <a:solidFill>
                <a:srgbClr val="2B787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b="1" lang="en-GB" sz="1700">
                <a:solidFill>
                  <a:schemeClr val="dk1"/>
                </a:solidFill>
              </a:rPr>
              <a:t>Jaké jsou benefity mého produktu? Brambůrky - oblíbená chuťovka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b="1" lang="en-GB" sz="1700">
                <a:solidFill>
                  <a:schemeClr val="dk1"/>
                </a:solidFill>
              </a:rPr>
              <a:t>Jaké mám výhody oproti konkurenci? Výrobní postup - odstředění - chuť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b="1" lang="en-GB" sz="1700">
                <a:solidFill>
                  <a:schemeClr val="dk1"/>
                </a:solidFill>
              </a:rPr>
              <a:t>Čím je má firma charakteristická? Morava, Strážnice, Hobža - jméno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b="1" lang="en-GB" sz="1700">
                <a:solidFill>
                  <a:schemeClr val="dk1"/>
                </a:solidFill>
              </a:rPr>
              <a:t>Jakou mám image? Tradiční moravská firma 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b="1" lang="en-GB" sz="1700">
                <a:solidFill>
                  <a:schemeClr val="dk1"/>
                </a:solidFill>
              </a:rPr>
              <a:t>Jaká je má pozice oproti konkurenci? Nižší cena, odlišení výrobou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b="1" lang="en-GB" sz="1700">
                <a:solidFill>
                  <a:schemeClr val="dk1"/>
                </a:solidFill>
              </a:rPr>
              <a:t>Jaká je message komunikace? 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Nejsme chipsy, jsme brambůrky, brambůrky z Moravy</a:t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</p:txBody>
      </p:sp>
      <p:pic>
        <p:nvPicPr>
          <p:cNvPr id="196" name="Google Shape;19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Jak propsat positioning do komunikace?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202" name="Google Shape;202;p33"/>
          <p:cNvSpPr txBox="1"/>
          <p:nvPr>
            <p:ph idx="1" type="body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Témata komunikace</a:t>
            </a:r>
            <a:endParaRPr b="1" sz="1700">
              <a:solidFill>
                <a:srgbClr val="2B787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Produkt - tradiční brambůrky z Moravy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Výroba - odstřeďování, technologie, postup, stroje, automatizace, statistiky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Firma - od roku 1988, rodiče začali u kina, české brambory, tradiční receptura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Lidé - nízká fluktuace, stálí zaměstnanci, navzdory automatizaci nepropouštíme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Positioning - viz předchozí slide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Zábava - obsah určený pro zabavení lidí a zapojení do komunikace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Zákazníci - co nám píšou lidé do zpráv a komentářů?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Soutěže - vysoký dosah, odměna pro vítěze - krabice brambůrků</a:t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</p:txBody>
      </p:sp>
      <p:pic>
        <p:nvPicPr>
          <p:cNvPr id="203" name="Google Shape;20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Jak propsat positioning do komunikace?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209" name="Google Shape;209;p34"/>
          <p:cNvSpPr txBox="1"/>
          <p:nvPr>
            <p:ph idx="1" type="body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Produkt - tradiční brambůrky z Moravy</a:t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</p:txBody>
      </p:sp>
      <p:pic>
        <p:nvPicPr>
          <p:cNvPr id="210" name="Google Shape;21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6875" y="1702175"/>
            <a:ext cx="6390252" cy="314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Jak propsat positioning do komunikace?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217" name="Google Shape;217;p35"/>
          <p:cNvSpPr txBox="1"/>
          <p:nvPr>
            <p:ph idx="1" type="body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Výroba - odstřeďování, technologie, postup, stroje, automatizace, statistiky</a:t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</p:txBody>
      </p:sp>
      <p:pic>
        <p:nvPicPr>
          <p:cNvPr id="218" name="Google Shape;21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9850" y="1542348"/>
            <a:ext cx="7024302" cy="35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Jak propsat positioning do komunikace?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225" name="Google Shape;225;p36"/>
          <p:cNvSpPr txBox="1"/>
          <p:nvPr>
            <p:ph idx="1" type="body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Firma - od roku 1988, rodiče začali u kina, české brambory, tradiční receptura</a:t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</p:txBody>
      </p:sp>
      <p:pic>
        <p:nvPicPr>
          <p:cNvPr id="226" name="Google Shape;22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4629" y="81363"/>
            <a:ext cx="6414749" cy="498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Jak propsat positioning do komunikace?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238" name="Google Shape;238;p38"/>
          <p:cNvSpPr txBox="1"/>
          <p:nvPr>
            <p:ph idx="1" type="body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Lidé - nízká fluktuace, stálí zaměstnanci, navzdory automatizaci nepropouštíme</a:t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</p:txBody>
      </p:sp>
      <p:pic>
        <p:nvPicPr>
          <p:cNvPr id="239" name="Google Shape;23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7579977" cy="4808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Jak propsat positioning do komunikace?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251" name="Google Shape;251;p40"/>
          <p:cNvSpPr txBox="1"/>
          <p:nvPr>
            <p:ph idx="1" type="body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Positioning</a:t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</p:txBody>
      </p:sp>
      <p:pic>
        <p:nvPicPr>
          <p:cNvPr id="252" name="Google Shape;25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400" y="880375"/>
            <a:ext cx="7340809" cy="368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ct val="100000"/>
              <a:buAutoNum type="arabicPeriod"/>
            </a:pPr>
            <a:r>
              <a:rPr b="1" lang="en-GB" sz="1700">
                <a:solidFill>
                  <a:srgbClr val="2B7871"/>
                </a:solidFill>
              </a:rPr>
              <a:t>Strategie </a:t>
            </a:r>
            <a:endParaRPr b="1" sz="1700">
              <a:solidFill>
                <a:srgbClr val="2B787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Segmentace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b="1" lang="en-GB" sz="1700">
                <a:solidFill>
                  <a:schemeClr val="dk1"/>
                </a:solidFill>
              </a:rPr>
              <a:t>Stanovit zákaznické segmenty - kdo jsou mí zákazníci?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b="1" lang="en-GB" sz="1700">
                <a:solidFill>
                  <a:schemeClr val="dk1"/>
                </a:solidFill>
              </a:rPr>
              <a:t>Zvolit kritéria - demografická, geografická, zájmy, behaviorální.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b="1" lang="en-GB" sz="1700">
                <a:solidFill>
                  <a:schemeClr val="dk1"/>
                </a:solidFill>
              </a:rPr>
              <a:t>Určit velikost segmentů - kolik lidí je v daném segmentu?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Targeting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b="1" lang="en-GB" sz="1700">
                <a:solidFill>
                  <a:schemeClr val="dk1"/>
                </a:solidFill>
              </a:rPr>
              <a:t>Na který segment/segmenty se zaměřím?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b="1" lang="en-GB" sz="1700">
                <a:solidFill>
                  <a:schemeClr val="dk1"/>
                </a:solidFill>
              </a:rPr>
              <a:t>Jaká je jejich priorita? Podle toho je seřadíme.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-"/>
            </a:pPr>
            <a:r>
              <a:rPr b="1" lang="en-GB" sz="1700">
                <a:solidFill>
                  <a:schemeClr val="dk1"/>
                </a:solidFill>
              </a:rPr>
              <a:t>Napsat důvody prioritizace.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Opakování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Jak propsat positioning do komunikace?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264" name="Google Shape;264;p42"/>
          <p:cNvSpPr txBox="1"/>
          <p:nvPr>
            <p:ph idx="1" type="body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Zábava - obsah určený pro zabavení lidí a zapojení do komunikace</a:t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</p:txBody>
      </p:sp>
      <p:pic>
        <p:nvPicPr>
          <p:cNvPr id="265" name="Google Shape;26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276" y="233475"/>
            <a:ext cx="6309898" cy="484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Jak propsat positioning do komunikace?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277" name="Google Shape;277;p44"/>
          <p:cNvSpPr txBox="1"/>
          <p:nvPr>
            <p:ph idx="1" type="body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Zákazníci - co nám píšou lidé do zpráv a komentářů?</a:t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</p:txBody>
      </p:sp>
      <p:pic>
        <p:nvPicPr>
          <p:cNvPr id="278" name="Google Shape;27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2337" y="1552500"/>
            <a:ext cx="5259325" cy="349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Porovnání s konkurencí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285" name="Google Shape;28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93975"/>
            <a:ext cx="8839204" cy="307732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5"/>
          <p:cNvSpPr txBox="1"/>
          <p:nvPr>
            <p:ph idx="1" type="body"/>
          </p:nvPr>
        </p:nvSpPr>
        <p:spPr>
          <a:xfrm>
            <a:off x="311700" y="1152475"/>
            <a:ext cx="8520600" cy="3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Cíl: Interakce			Rozpočet: ???</a:t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Jak vytvářet interakce se zákazníky?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293" name="Google Shape;293;p46"/>
          <p:cNvSpPr txBox="1"/>
          <p:nvPr>
            <p:ph idx="1" type="body"/>
          </p:nvPr>
        </p:nvSpPr>
        <p:spPr>
          <a:xfrm>
            <a:off x="311700" y="1152475"/>
            <a:ext cx="8907000" cy="3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Proč by měla firma budovat interakce se zákazníky?</a:t>
            </a:r>
            <a:endParaRPr b="1" sz="1700">
              <a:solidFill>
                <a:srgbClr val="2B787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Budování vztahu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Povědomí - Top of mind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Zapojení do komunikace - pocit sounáležitosti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Tvorba publik pro cílení reklamy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Podpora výsledků - více interakcí = větší dosah (viz algoritmus - minulá přednáška)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Brand salience - Vybavení při nákupním záměru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Získání autentického obsahu pro komunikaci (UGC)</a:t>
            </a:r>
            <a:endParaRPr b="1" sz="1700">
              <a:solidFill>
                <a:schemeClr val="dk1"/>
              </a:solidFill>
            </a:endParaRPr>
          </a:p>
        </p:txBody>
      </p:sp>
      <p:pic>
        <p:nvPicPr>
          <p:cNvPr id="294" name="Google Shape;29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Jak vytvářet interakce se zákazníky?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300" name="Google Shape;300;p47"/>
          <p:cNvSpPr txBox="1"/>
          <p:nvPr>
            <p:ph idx="1" type="body"/>
          </p:nvPr>
        </p:nvSpPr>
        <p:spPr>
          <a:xfrm>
            <a:off x="311700" y="1152475"/>
            <a:ext cx="8907000" cy="3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Jak získávat interakce?</a:t>
            </a:r>
            <a:endParaRPr b="1" sz="1700">
              <a:solidFill>
                <a:srgbClr val="2B787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Otázky na zákazníky v kontextu produktu - kolik jste ujeli kilometrů?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Výzva k poslání fotografie - sdílejte s námi zážitky.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Názor na vybrané téma - máte radši kožené nebo riflové bundy?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Rady a tipy - pošlete nám tip na trasu pro motorkáře.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Zapojit do obsahu - viz doplňte brambůrky do názvu filmu.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Spokojenost - napište názor na produkt.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Soutěže - laciné, někdy kontraproduktivní.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Odkaz na známé - označte motorkáře.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Pochlubení se - ukažte mašinu!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Statistiky v rámci firmy - kolik vyrobíme brambůrků?</a:t>
            </a:r>
            <a:endParaRPr b="1" sz="1700">
              <a:solidFill>
                <a:schemeClr val="dk1"/>
              </a:solidFill>
            </a:endParaRPr>
          </a:p>
        </p:txBody>
      </p:sp>
      <p:pic>
        <p:nvPicPr>
          <p:cNvPr id="301" name="Google Shape;30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600" y="598125"/>
            <a:ext cx="7579976" cy="4171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475" y="612275"/>
            <a:ext cx="7579982" cy="4080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501138"/>
            <a:ext cx="7579978" cy="4141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5750" y="152400"/>
            <a:ext cx="3792494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1188" y="1152475"/>
            <a:ext cx="6041629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Opakování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7579982" cy="464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125" y="611525"/>
            <a:ext cx="7309168" cy="368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Jak se trollí trollové?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343" name="Google Shape;343;p54"/>
          <p:cNvSpPr txBox="1"/>
          <p:nvPr>
            <p:ph idx="1" type="body"/>
          </p:nvPr>
        </p:nvSpPr>
        <p:spPr>
          <a:xfrm>
            <a:off x="311700" y="1152475"/>
            <a:ext cx="8907000" cy="3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-31226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700">
                <a:solidFill>
                  <a:schemeClr val="dk1"/>
                </a:solidFill>
              </a:rPr>
              <a:t>Firma Liftago se připojila k solidaritě vůči Ukrajině.</a:t>
            </a:r>
            <a:endParaRPr sz="1700">
              <a:solidFill>
                <a:schemeClr val="dk1"/>
              </a:solidFill>
            </a:endParaRPr>
          </a:p>
          <a:p>
            <a:pPr indent="-31226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700">
                <a:solidFill>
                  <a:schemeClr val="dk1"/>
                </a:solidFill>
              </a:rPr>
              <a:t>Odpůrci jejich krok “hlasitě” a velmi nevybíravě hejtovali.</a:t>
            </a:r>
            <a:endParaRPr sz="1700">
              <a:solidFill>
                <a:schemeClr val="dk1"/>
              </a:solidFill>
            </a:endParaRPr>
          </a:p>
          <a:p>
            <a:pPr indent="-31226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700">
                <a:solidFill>
                  <a:schemeClr val="dk1"/>
                </a:solidFill>
              </a:rPr>
              <a:t>Komentáře byly často nenávistné a sprosté.</a:t>
            </a:r>
            <a:endParaRPr sz="1700">
              <a:solidFill>
                <a:schemeClr val="dk1"/>
              </a:solidFill>
            </a:endParaRPr>
          </a:p>
          <a:p>
            <a:pPr indent="-31226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700">
                <a:solidFill>
                  <a:schemeClr val="dk1"/>
                </a:solidFill>
              </a:rPr>
              <a:t>Liftago mohlo tyto komentáře nahlašovat nebo skrývat, jelikož byly v rozporu s pravidly Facebooku.</a:t>
            </a:r>
            <a:endParaRPr sz="1700">
              <a:solidFill>
                <a:schemeClr val="dk1"/>
              </a:solidFill>
            </a:endParaRPr>
          </a:p>
          <a:p>
            <a:pPr indent="-31226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700">
                <a:solidFill>
                  <a:schemeClr val="dk1"/>
                </a:solidFill>
              </a:rPr>
              <a:t>Namísto toho se rozhodli na komentáře vtipně reagovat a zesměšnit hatery.</a:t>
            </a:r>
            <a:endParaRPr sz="1700">
              <a:solidFill>
                <a:schemeClr val="dk1"/>
              </a:solidFill>
            </a:endParaRPr>
          </a:p>
          <a:p>
            <a:pPr indent="-31226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700">
                <a:solidFill>
                  <a:schemeClr val="dk1"/>
                </a:solidFill>
              </a:rPr>
              <a:t>Tento krok byl v souladu s firemní komunikační strategií a celkovou image.</a:t>
            </a:r>
            <a:endParaRPr sz="1700">
              <a:solidFill>
                <a:schemeClr val="dk1"/>
              </a:solidFill>
            </a:endParaRPr>
          </a:p>
          <a:p>
            <a:pPr indent="-31226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700">
                <a:solidFill>
                  <a:schemeClr val="dk1"/>
                </a:solidFill>
              </a:rPr>
              <a:t>Odpůrci s největší pravděpodobností nebyli potenciální zákazníci, tudíž si firma obchodně neuškodila.</a:t>
            </a:r>
            <a:endParaRPr sz="1700">
              <a:solidFill>
                <a:schemeClr val="dk1"/>
              </a:solidFill>
            </a:endParaRPr>
          </a:p>
          <a:p>
            <a:pPr indent="-31226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700">
                <a:solidFill>
                  <a:schemeClr val="dk1"/>
                </a:solidFill>
              </a:rPr>
              <a:t>Naopak svou činností značně zvýšila dosah příspěvků a tím i počet oslovených lidí a povědomí obecně.</a:t>
            </a:r>
            <a:endParaRPr sz="1700">
              <a:solidFill>
                <a:schemeClr val="dk1"/>
              </a:solidFill>
            </a:endParaRPr>
          </a:p>
          <a:p>
            <a:pPr indent="-31226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700">
                <a:solidFill>
                  <a:schemeClr val="dk1"/>
                </a:solidFill>
              </a:rPr>
              <a:t>Zároveň tím podpořila image značky a naklonila si potenciální zákazníky.</a:t>
            </a:r>
            <a:endParaRPr sz="1700">
              <a:solidFill>
                <a:schemeClr val="dk1"/>
              </a:solidFill>
            </a:endParaRPr>
          </a:p>
          <a:p>
            <a:pPr indent="-31226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700">
                <a:solidFill>
                  <a:schemeClr val="dk1"/>
                </a:solidFill>
              </a:rPr>
              <a:t>Dosah se kromě SoMe rozšířil i do celé řady online a offline médií.</a:t>
            </a:r>
            <a:endParaRPr sz="1700">
              <a:solidFill>
                <a:schemeClr val="dk1"/>
              </a:solidFill>
            </a:endParaRPr>
          </a:p>
          <a:p>
            <a:pPr indent="-31226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700">
                <a:solidFill>
                  <a:schemeClr val="dk1"/>
                </a:solidFill>
              </a:rPr>
              <a:t>Souhrn nákladů (hodiny strávené komentováním) a přínosů (viz výše) byl nesrovnatelný nesrovnatelný.</a:t>
            </a:r>
            <a:endParaRPr sz="1700">
              <a:solidFill>
                <a:schemeClr val="dk1"/>
              </a:solidFill>
            </a:endParaRPr>
          </a:p>
          <a:p>
            <a:pPr indent="-31226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700">
                <a:solidFill>
                  <a:schemeClr val="dk1"/>
                </a:solidFill>
              </a:rPr>
              <a:t>Zároveň tímto vyslali message široké veřejnosti a podpořili “dobrou věc”.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344" name="Google Shape;34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Jak se trollí trollové?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350" name="Google Shape;35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55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6B832"/>
              </a:solidFill>
            </a:endParaRPr>
          </a:p>
        </p:txBody>
      </p:sp>
      <p:sp>
        <p:nvSpPr>
          <p:cNvPr id="352" name="Google Shape;352;p55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6B832"/>
              </a:solidFill>
            </a:endParaRPr>
          </a:p>
        </p:txBody>
      </p:sp>
      <p:sp>
        <p:nvSpPr>
          <p:cNvPr id="353" name="Google Shape;353;p55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6B832"/>
              </a:solidFill>
            </a:endParaRPr>
          </a:p>
        </p:txBody>
      </p:sp>
      <p:pic>
        <p:nvPicPr>
          <p:cNvPr id="354" name="Google Shape;354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200" y="1400450"/>
            <a:ext cx="4348951" cy="309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2551" y="1170125"/>
            <a:ext cx="4057568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Jak se trollí trollové?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361" name="Google Shape;36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6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6B832"/>
              </a:solidFill>
            </a:endParaRPr>
          </a:p>
        </p:txBody>
      </p:sp>
      <p:sp>
        <p:nvSpPr>
          <p:cNvPr id="363" name="Google Shape;363;p56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6B832"/>
              </a:solidFill>
            </a:endParaRPr>
          </a:p>
        </p:txBody>
      </p:sp>
      <p:sp>
        <p:nvSpPr>
          <p:cNvPr id="364" name="Google Shape;364;p56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6B832"/>
              </a:solidFill>
            </a:endParaRPr>
          </a:p>
        </p:txBody>
      </p:sp>
      <p:pic>
        <p:nvPicPr>
          <p:cNvPr id="365" name="Google Shape;36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340024"/>
            <a:ext cx="4883625" cy="221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2100" y="1423475"/>
            <a:ext cx="3803174" cy="262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Jak se trollí trollové?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372" name="Google Shape;37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57"/>
          <p:cNvSpPr txBox="1"/>
          <p:nvPr/>
        </p:nvSpPr>
        <p:spPr>
          <a:xfrm>
            <a:off x="4362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6B832"/>
              </a:solidFill>
            </a:endParaRPr>
          </a:p>
        </p:txBody>
      </p:sp>
      <p:sp>
        <p:nvSpPr>
          <p:cNvPr id="374" name="Google Shape;374;p57"/>
          <p:cNvSpPr txBox="1"/>
          <p:nvPr/>
        </p:nvSpPr>
        <p:spPr>
          <a:xfrm>
            <a:off x="37434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6B832"/>
              </a:solidFill>
            </a:endParaRPr>
          </a:p>
        </p:txBody>
      </p:sp>
      <p:sp>
        <p:nvSpPr>
          <p:cNvPr id="375" name="Google Shape;375;p57"/>
          <p:cNvSpPr txBox="1"/>
          <p:nvPr/>
        </p:nvSpPr>
        <p:spPr>
          <a:xfrm>
            <a:off x="7050600" y="53385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6B832"/>
              </a:solidFill>
            </a:endParaRPr>
          </a:p>
        </p:txBody>
      </p:sp>
      <p:pic>
        <p:nvPicPr>
          <p:cNvPr id="376" name="Google Shape;376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340018"/>
            <a:ext cx="4400550" cy="34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5350" y="1170125"/>
            <a:ext cx="4199290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Týmový úkol - Odevzdat na konci semináře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384" name="Google Shape;384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000"/>
              <a:buAutoNum type="arabicPeriod"/>
            </a:pPr>
            <a:r>
              <a:rPr b="1" lang="en-GB" sz="2000">
                <a:solidFill>
                  <a:srgbClr val="2B7871"/>
                </a:solidFill>
              </a:rPr>
              <a:t>Vyberte libovolnou firmu</a:t>
            </a:r>
            <a:endParaRPr b="1" sz="2000">
              <a:solidFill>
                <a:srgbClr val="2B7871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000"/>
              <a:buAutoNum type="arabicPeriod"/>
            </a:pPr>
            <a:r>
              <a:rPr b="1" lang="en-GB" sz="2000">
                <a:solidFill>
                  <a:srgbClr val="2B7871"/>
                </a:solidFill>
              </a:rPr>
              <a:t>Definujte zákaznické segmenty</a:t>
            </a:r>
            <a:endParaRPr b="1" sz="2000">
              <a:solidFill>
                <a:srgbClr val="2B7871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lphaLcParenR"/>
            </a:pPr>
            <a:r>
              <a:rPr b="1" lang="en-GB" sz="2000">
                <a:solidFill>
                  <a:schemeClr val="dk1"/>
                </a:solidFill>
              </a:rPr>
              <a:t>K</a:t>
            </a:r>
            <a:r>
              <a:rPr b="1" lang="en-GB" sz="2000">
                <a:solidFill>
                  <a:schemeClr val="dk1"/>
                </a:solidFill>
              </a:rPr>
              <a:t>do jsou zákazníci? Kritéria - demografická, geografická, zájmy, behaviorální.</a:t>
            </a:r>
            <a:endParaRPr b="1"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lphaLcParenR"/>
            </a:pPr>
            <a:r>
              <a:rPr b="1" lang="en-GB" sz="2000">
                <a:solidFill>
                  <a:schemeClr val="dk1"/>
                </a:solidFill>
              </a:rPr>
              <a:t>Určit velikost segmentů - kolik lidí je v daném segmentu?</a:t>
            </a:r>
            <a:endParaRPr b="1"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000"/>
              <a:buAutoNum type="arabicPeriod"/>
            </a:pPr>
            <a:r>
              <a:rPr b="1" lang="en-GB" sz="2000">
                <a:solidFill>
                  <a:srgbClr val="2B7871"/>
                </a:solidFill>
              </a:rPr>
              <a:t>Na který segment se zaměříte a proč?</a:t>
            </a:r>
            <a:endParaRPr b="1" sz="2000">
              <a:solidFill>
                <a:srgbClr val="2B7871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2000"/>
              <a:buAutoNum type="arabicPeriod"/>
            </a:pPr>
            <a:r>
              <a:rPr b="1" lang="en-GB" sz="2000">
                <a:solidFill>
                  <a:srgbClr val="2B7871"/>
                </a:solidFill>
              </a:rPr>
              <a:t>Kdo je váš hlavní konkurent?</a:t>
            </a:r>
            <a:endParaRPr b="1" sz="2000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5"/>
            </a:pPr>
            <a:r>
              <a:rPr b="1" lang="en-GB" sz="1700">
                <a:solidFill>
                  <a:srgbClr val="2B7871"/>
                </a:solidFill>
              </a:rPr>
              <a:t>Positioning</a:t>
            </a:r>
            <a:endParaRPr b="1" sz="1700">
              <a:solidFill>
                <a:srgbClr val="2B787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Na jaký produkt nebo kategorii se zaměříte?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Jaké jsou benefity produktu? Co zákazník získá?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Jaké má výhody oproti konkurenci? Kdo je konkurent?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Čím je firma charakteristická? Image, historie, vznik, background.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Jakou má image? Konzervativní, průkopnická, drsná, přátelská, …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Jaká je message komunikace? Slogan, catchphrase, motto</a:t>
            </a:r>
            <a:endParaRPr b="1" sz="1700">
              <a:solidFill>
                <a:schemeClr val="dk1"/>
              </a:solidFill>
            </a:endParaRPr>
          </a:p>
        </p:txBody>
      </p:sp>
      <p:pic>
        <p:nvPicPr>
          <p:cNvPr id="390" name="Google Shape;39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Týmový úkol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ct val="100000"/>
              <a:buAutoNum type="arabicPeriod" startAt="6"/>
            </a:pPr>
            <a:r>
              <a:rPr b="1" lang="en-GB" sz="1700">
                <a:solidFill>
                  <a:srgbClr val="2B7871"/>
                </a:solidFill>
              </a:rPr>
              <a:t>Navrhněte t</a:t>
            </a:r>
            <a:r>
              <a:rPr b="1" lang="en-GB" sz="1700">
                <a:solidFill>
                  <a:srgbClr val="2B7871"/>
                </a:solidFill>
              </a:rPr>
              <a:t>émata komunikace (aspoň 3)</a:t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Jak vybrat co komunikovat?</a:t>
            </a:r>
            <a:endParaRPr b="1" sz="1700">
              <a:solidFill>
                <a:srgbClr val="2B787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Produkt - vlastnosti, výhody, kategorie, velikost portfolia, návody …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Výroba - výrobní postup, suroviny, stroje, technologie, …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Firma - vznik, vývoj, aktuality, poslání, vize, cíle, … 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Lidé - zaměstnanci, majitelé, vztahy, spokojenost, představení, …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Positioning - image, konkurenční výhody, benefity, odlišení, …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Obor - co se děje v odvětví, trendy, vize, výzvy, novinky, tipy, …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Zákazníci - reference, </a:t>
            </a:r>
            <a:r>
              <a:rPr b="1" lang="en-GB" sz="1700">
                <a:solidFill>
                  <a:srgbClr val="2B7871"/>
                </a:solidFill>
              </a:rPr>
              <a:t>UGC</a:t>
            </a:r>
            <a:r>
              <a:rPr b="1" lang="en-GB" sz="1700">
                <a:solidFill>
                  <a:schemeClr val="dk1"/>
                </a:solidFill>
              </a:rPr>
              <a:t>, užívání produktu, příběhy, … </a:t>
            </a:r>
            <a:endParaRPr b="1" sz="1700">
              <a:solidFill>
                <a:schemeClr val="dk1"/>
              </a:solidFill>
            </a:endParaRPr>
          </a:p>
          <a:p>
            <a:pPr indent="-32845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PR - akce, sponsoring, CSR, charita, …</a:t>
            </a:r>
            <a:endParaRPr b="1" sz="1700">
              <a:solidFill>
                <a:srgbClr val="2B7871"/>
              </a:solidFill>
            </a:endParaRPr>
          </a:p>
        </p:txBody>
      </p:sp>
      <p:pic>
        <p:nvPicPr>
          <p:cNvPr id="397" name="Google Shape;39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Týmový úkol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7"/>
            </a:pPr>
            <a:r>
              <a:rPr b="1" lang="en-GB" sz="1700">
                <a:solidFill>
                  <a:srgbClr val="2B7871"/>
                </a:solidFill>
              </a:rPr>
              <a:t>Navrhněte příspěvek pro každé téma</a:t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Co obsahuje příspěvek?</a:t>
            </a:r>
            <a:endParaRPr b="1" sz="1700">
              <a:solidFill>
                <a:srgbClr val="2B787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Myšlenka / cíl 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Pro jakou fázi nákupní procesu je? (Oslovení, interakce, výběr, nákup)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Foto / video / grafika - stáhnout z Googlu / FB nebo nakreslit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Text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Jak byste zacílili reklamu? (Zájmy, věk, pohlaví, povolání, remarketing)</a:t>
            </a:r>
            <a:endParaRPr b="1" sz="1700">
              <a:solidFill>
                <a:srgbClr val="2B7871"/>
              </a:solidFill>
            </a:endParaRPr>
          </a:p>
        </p:txBody>
      </p:sp>
      <p:pic>
        <p:nvPicPr>
          <p:cNvPr id="404" name="Google Shape;40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Týmový úkol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/>
            </a:pPr>
            <a:r>
              <a:rPr b="1" lang="en-GB" sz="1700">
                <a:solidFill>
                  <a:srgbClr val="2B7871"/>
                </a:solidFill>
              </a:rPr>
              <a:t>Strategie </a:t>
            </a:r>
            <a:endParaRPr b="1" sz="1700">
              <a:solidFill>
                <a:srgbClr val="2B787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 startAt="3"/>
            </a:pPr>
            <a:r>
              <a:rPr b="1" lang="en-GB" sz="1700">
                <a:solidFill>
                  <a:schemeClr val="dk1"/>
                </a:solidFill>
              </a:rPr>
              <a:t>Positioning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Jaké jsou benefity mého produktu? Co zákazník získá?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Jaké mám výhody oproti konkurenci? Kdo je konkurent?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Čím je má firma charakteristická? Image, historie, vznik, background.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Jakou mám image? Konzervativní, průkopnická, drsná, přátelská, …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Jaká je má pozice oproti konkurenci? Percepční mapa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Jaká je message komunikace? Slogan, catchphrase, motto</a:t>
            </a:r>
            <a:endParaRPr b="1" sz="1700">
              <a:solidFill>
                <a:schemeClr val="dk1"/>
              </a:solidFill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Opakování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8"/>
            </a:pPr>
            <a:r>
              <a:rPr b="1" lang="en-GB" sz="1700">
                <a:solidFill>
                  <a:srgbClr val="2B7871"/>
                </a:solidFill>
              </a:rPr>
              <a:t>Napište reakci na komentář</a:t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</p:txBody>
      </p:sp>
      <p:pic>
        <p:nvPicPr>
          <p:cNvPr id="411" name="Google Shape;41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Týmový úkol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413" name="Google Shape;413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8000" y="2204149"/>
            <a:ext cx="4998849" cy="17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925" y="1609850"/>
            <a:ext cx="2802549" cy="339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8"/>
            </a:pPr>
            <a:r>
              <a:rPr b="1" lang="en-GB" sz="1700">
                <a:solidFill>
                  <a:srgbClr val="2B7871"/>
                </a:solidFill>
              </a:rPr>
              <a:t>Napište reakci na komentář</a:t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</p:txBody>
      </p:sp>
      <p:pic>
        <p:nvPicPr>
          <p:cNvPr id="420" name="Google Shape;42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Týmový úkol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422" name="Google Shape;422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25" y="1836774"/>
            <a:ext cx="8222676" cy="276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8"/>
            </a:pPr>
            <a:r>
              <a:rPr b="1" lang="en-GB" sz="1700">
                <a:solidFill>
                  <a:srgbClr val="2B7871"/>
                </a:solidFill>
              </a:rPr>
              <a:t>Napište reakci na komentář - Pride pochod</a:t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B7871"/>
              </a:solidFill>
            </a:endParaRPr>
          </a:p>
        </p:txBody>
      </p:sp>
      <p:pic>
        <p:nvPicPr>
          <p:cNvPr id="428" name="Google Shape;42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Týmový úkol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430" name="Google Shape;430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264476"/>
            <a:ext cx="8263151" cy="155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8699" y="1017725"/>
            <a:ext cx="6006599" cy="37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Opakování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2"/>
            </a:pPr>
            <a:r>
              <a:rPr b="1" lang="en-GB" sz="1700">
                <a:solidFill>
                  <a:srgbClr val="2B7871"/>
                </a:solidFill>
              </a:rPr>
              <a:t>Nákupní proces</a:t>
            </a:r>
            <a:endParaRPr b="1" sz="1700">
              <a:solidFill>
                <a:srgbClr val="2B787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Char char="-"/>
            </a:pPr>
            <a:r>
              <a:rPr b="1" lang="en-GB" sz="1700">
                <a:solidFill>
                  <a:srgbClr val="434343"/>
                </a:solidFill>
              </a:rPr>
              <a:t>Určení fází nákupního procesu</a:t>
            </a:r>
            <a:endParaRPr b="1" sz="1700">
              <a:solidFill>
                <a:srgbClr val="434343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Char char="-"/>
            </a:pPr>
            <a:r>
              <a:rPr b="1" lang="en-GB" sz="1700">
                <a:solidFill>
                  <a:srgbClr val="434343"/>
                </a:solidFill>
              </a:rPr>
              <a:t>Definice cílů jednotlivých fází</a:t>
            </a:r>
            <a:endParaRPr b="1" sz="1700">
              <a:solidFill>
                <a:srgbClr val="434343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Char char="-"/>
            </a:pPr>
            <a:r>
              <a:rPr b="1" lang="en-GB" sz="1700">
                <a:solidFill>
                  <a:srgbClr val="434343"/>
                </a:solidFill>
              </a:rPr>
              <a:t>Volba kanálů pro jednotlivé fáze</a:t>
            </a:r>
            <a:endParaRPr b="1" sz="1700">
              <a:solidFill>
                <a:srgbClr val="434343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Char char="-"/>
            </a:pPr>
            <a:r>
              <a:rPr b="1" lang="en-GB" sz="1700">
                <a:solidFill>
                  <a:srgbClr val="434343"/>
                </a:solidFill>
              </a:rPr>
              <a:t>Charakteristika cílení</a:t>
            </a:r>
            <a:endParaRPr b="1" sz="1700">
              <a:solidFill>
                <a:srgbClr val="434343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Char char="-"/>
            </a:pPr>
            <a:r>
              <a:rPr b="1" lang="en-GB" sz="1700">
                <a:solidFill>
                  <a:srgbClr val="434343"/>
                </a:solidFill>
              </a:rPr>
              <a:t>Návrh obsahu</a:t>
            </a:r>
            <a:endParaRPr b="1" sz="1700">
              <a:solidFill>
                <a:srgbClr val="434343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Char char="-"/>
            </a:pPr>
            <a:r>
              <a:rPr b="1" lang="en-GB" sz="1700">
                <a:solidFill>
                  <a:srgbClr val="434343"/>
                </a:solidFill>
              </a:rPr>
              <a:t>Stanovení metrik</a:t>
            </a:r>
            <a:endParaRPr b="1" sz="1700">
              <a:solidFill>
                <a:srgbClr val="434343"/>
              </a:solidFill>
            </a:endParaRPr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Opakování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2600" y="1152475"/>
            <a:ext cx="4938812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Opakování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2"/>
            </a:pPr>
            <a:r>
              <a:rPr b="1" lang="en-GB" sz="1700">
                <a:solidFill>
                  <a:srgbClr val="2B7871"/>
                </a:solidFill>
              </a:rPr>
              <a:t>Nákupní proces</a:t>
            </a:r>
            <a:endParaRPr b="1" sz="1700">
              <a:solidFill>
                <a:srgbClr val="2B787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LcParenR"/>
            </a:pPr>
            <a:r>
              <a:rPr b="1" lang="en-GB" sz="1700">
                <a:solidFill>
                  <a:schemeClr val="dk1"/>
                </a:solidFill>
              </a:rPr>
              <a:t>Oslovení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Získat pozornost nových zákazníků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Akviziční kanály - např. FB nebo IG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Cílení dle pohlaví, věku, zájmů (ženy, 20- 4 0, motorky)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Atraktivní foto se zapojením produktu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b="1" lang="en-GB" sz="1700">
                <a:solidFill>
                  <a:schemeClr val="dk1"/>
                </a:solidFill>
              </a:rPr>
              <a:t>Počet oslovených lidí</a:t>
            </a:r>
            <a:endParaRPr b="1" sz="1700">
              <a:solidFill>
                <a:schemeClr val="dk1"/>
              </a:solidFill>
            </a:endParaRPr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0200" y="1830700"/>
            <a:ext cx="2470975" cy="191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Opakování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