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57" r:id="rId3"/>
    <p:sldId id="338" r:id="rId4"/>
    <p:sldId id="340" r:id="rId5"/>
    <p:sldId id="341" r:id="rId6"/>
    <p:sldId id="342" r:id="rId7"/>
    <p:sldId id="343" r:id="rId8"/>
    <p:sldId id="294" r:id="rId9"/>
  </p:sldIdLst>
  <p:sldSz cx="9144000" cy="6858000" type="screen4x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A7B29-3E87-4615-B6DF-F2FC1532119B}" type="datetimeFigureOut">
              <a:rPr lang="cs-CZ" smtClean="0"/>
              <a:pPr/>
              <a:t>22.11.2021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24EAD-BCF1-4ED2-9606-C2DEEAF84E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22.11.2021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169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22.11.2021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615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22.11.2021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8023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22.11.2021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254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22.11.2021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3862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22.11.2021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460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22.11.2021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280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22.11.2021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976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22.11.2021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51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22.11.2021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844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22.11.2021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74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22.11.2021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623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22.11.2021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26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22.11.2021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525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22.11.2021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101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22.11.2021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57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A9AE2-AB6A-4E78-B447-4DB1621A0426}" type="datetimeFigureOut">
              <a:rPr lang="cs-CZ" smtClean="0"/>
              <a:pPr/>
              <a:t>22.11.2021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52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Dobrovolnictví a případové studie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Dobrovolnictví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Upraveno zákonem č. 198/2002 Sb., o dobrovolnické službě</a:t>
            </a:r>
          </a:p>
          <a:p>
            <a:r>
              <a:rPr lang="cs-CZ" dirty="0" smtClean="0"/>
              <a:t>Zákon vymezuje dobrovolnickou službu, která je státem podporována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Dobrovolnictví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Krátkodobé – pomoc při zajištění jednorázových akcí různých organizací</a:t>
            </a:r>
            <a:r>
              <a:rPr lang="cs-CZ" dirty="0"/>
              <a:t> </a:t>
            </a:r>
            <a:r>
              <a:rPr lang="cs-CZ" dirty="0" smtClean="0"/>
              <a:t>(délka pomoci ne delší než 3 měsíce)</a:t>
            </a:r>
          </a:p>
          <a:p>
            <a:r>
              <a:rPr lang="cs-CZ" dirty="0" smtClean="0"/>
              <a:t>Dlouhodobé – min. 3 měsíce s trváním i několika let, má větší podporu ze strany státu.</a:t>
            </a:r>
          </a:p>
        </p:txBody>
      </p:sp>
    </p:spTree>
    <p:extLst>
      <p:ext uri="{BB962C8B-B14F-4D97-AF65-F5344CB8AC3E}">
        <p14:creationId xmlns:p14="http://schemas.microsoft.com/office/powerpoint/2010/main" val="221088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Dobrovolnictví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Vysílající organizace – veřejně prospěšná právnická osoba se sídlem v ČR, akreditovaná organizace. Vybírá dobrovolníky, eviduje, připravuje na výkon dobrovolnické služby, uzavírá smlouvy o výkonu dobrovolnické služby.</a:t>
            </a:r>
          </a:p>
          <a:p>
            <a:r>
              <a:rPr lang="cs-CZ" dirty="0" smtClean="0"/>
              <a:t>Přijímající organizace – veřejně prospěšná právnická osoba, nebo také fyzická osoba, pro kterou dobrovolník pracuje.</a:t>
            </a:r>
          </a:p>
          <a:p>
            <a:endParaRPr lang="cs-CZ" dirty="0"/>
          </a:p>
          <a:p>
            <a:r>
              <a:rPr lang="cs-CZ" dirty="0" smtClean="0"/>
              <a:t>V režimu sociálních služeb</a:t>
            </a:r>
          </a:p>
        </p:txBody>
      </p:sp>
    </p:spTree>
    <p:extLst>
      <p:ext uri="{BB962C8B-B14F-4D97-AF65-F5344CB8AC3E}">
        <p14:creationId xmlns:p14="http://schemas.microsoft.com/office/powerpoint/2010/main" val="88844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Dobrovolnictví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Výhody dobrovolnictví v akreditované organizaci:</a:t>
            </a:r>
          </a:p>
          <a:p>
            <a:pPr lvl="1"/>
            <a:r>
              <a:rPr lang="cs-CZ" dirty="0" smtClean="0"/>
              <a:t>Dobrovolníci mají smluvně zajištěné postavení v akreditované organizaci</a:t>
            </a:r>
          </a:p>
          <a:p>
            <a:pPr lvl="1"/>
            <a:r>
              <a:rPr lang="cs-CZ" dirty="0" smtClean="0"/>
              <a:t>Dobrovolníci jsou pojištěni proti škodám za zdraví a majetku</a:t>
            </a:r>
          </a:p>
          <a:p>
            <a:pPr lvl="1"/>
            <a:r>
              <a:rPr lang="cs-CZ" dirty="0" smtClean="0"/>
              <a:t>Dobrovolník má s výkonem minimální finanční náklady – vysílající organizace může hradit stravné, ubytování, cestovné</a:t>
            </a:r>
          </a:p>
          <a:p>
            <a:pPr lvl="1"/>
            <a:r>
              <a:rPr lang="cs-CZ" dirty="0" smtClean="0"/>
              <a:t>Dobrovolníci mají nárok na poskytnutí kvalitní přípravy k výkonu dobrovolnické činnosti a na poskytnutí pracovních prostředků a ochranných pomůcek</a:t>
            </a:r>
          </a:p>
          <a:p>
            <a:pPr lvl="1"/>
            <a:r>
              <a:rPr lang="cs-CZ" dirty="0" smtClean="0"/>
              <a:t>Akreditované vysílající organizace mohou získat od ministerstev různé dotace na dobrovolnickou službu</a:t>
            </a:r>
          </a:p>
        </p:txBody>
      </p:sp>
    </p:spTree>
    <p:extLst>
      <p:ext uri="{BB962C8B-B14F-4D97-AF65-F5344CB8AC3E}">
        <p14:creationId xmlns:p14="http://schemas.microsoft.com/office/powerpoint/2010/main" val="323603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Dobrovolnictví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Povinnosti dobrovolníka v akreditované organizaci:</a:t>
            </a:r>
          </a:p>
          <a:p>
            <a:pPr lvl="1"/>
            <a:r>
              <a:rPr lang="cs-CZ" dirty="0" smtClean="0"/>
              <a:t>Dodržovat zákon o dobrovolnické službě a podmínky výkonu dobrovolnické činnosti</a:t>
            </a:r>
          </a:p>
          <a:p>
            <a:pPr lvl="1"/>
            <a:r>
              <a:rPr lang="cs-CZ" dirty="0" smtClean="0"/>
              <a:t>Absolvovat přípravu k dobrovolnické činnosti, kterou vykonává pro nestátní neziskovou organizaci</a:t>
            </a:r>
          </a:p>
          <a:p>
            <a:pPr lvl="1"/>
            <a:r>
              <a:rPr lang="cs-CZ" dirty="0" smtClean="0"/>
              <a:t>Pokud je nutné, musí dobrovolník předložit výpis z evidence Rejstříku trestů ne starší než 3 měsíce, potvrzení o zdravotním stavu ne starší než 3 měsíce</a:t>
            </a:r>
          </a:p>
          <a:p>
            <a:pPr lvl="1"/>
            <a:r>
              <a:rPr lang="cs-CZ" dirty="0" smtClean="0"/>
              <a:t>Plnit úkoly, ke kterým se zavázal</a:t>
            </a:r>
          </a:p>
          <a:p>
            <a:pPr lvl="1"/>
            <a:r>
              <a:rPr lang="cs-CZ" dirty="0" smtClean="0"/>
              <a:t>Dodržovat mlčenlivost vůči vysílající neziskové organizaci i vůči jejím klientům</a:t>
            </a:r>
          </a:p>
          <a:p>
            <a:pPr lvl="1"/>
            <a:r>
              <a:rPr lang="cs-CZ" dirty="0" smtClean="0"/>
              <a:t>Ztotožnit se s posláním nestátní neziskové organizace, pro kterou dobrovolník svou činnost vykonává</a:t>
            </a:r>
          </a:p>
        </p:txBody>
      </p:sp>
    </p:spTree>
    <p:extLst>
      <p:ext uri="{BB962C8B-B14F-4D97-AF65-F5344CB8AC3E}">
        <p14:creationId xmlns:p14="http://schemas.microsoft.com/office/powerpoint/2010/main" val="211637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Dobrovolnictví mimo režim sociálních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Dobrovolník by měl:</a:t>
            </a:r>
          </a:p>
          <a:p>
            <a:pPr lvl="1"/>
            <a:r>
              <a:rPr lang="cs-CZ" dirty="0" smtClean="0"/>
              <a:t>Splnit úkoly, ke kterým se zavázal</a:t>
            </a:r>
          </a:p>
          <a:p>
            <a:pPr lvl="1"/>
            <a:r>
              <a:rPr lang="cs-CZ" dirty="0" smtClean="0"/>
              <a:t>Být spolehlivý</a:t>
            </a:r>
          </a:p>
          <a:p>
            <a:pPr lvl="1"/>
            <a:r>
              <a:rPr lang="cs-CZ" dirty="0" smtClean="0"/>
              <a:t>Dodržovat mlčenlivost</a:t>
            </a:r>
          </a:p>
          <a:p>
            <a:pPr lvl="1"/>
            <a:r>
              <a:rPr lang="cs-CZ" dirty="0" smtClean="0"/>
              <a:t>Nezneužívat projevené důvěry</a:t>
            </a:r>
          </a:p>
          <a:p>
            <a:pPr lvl="1"/>
            <a:r>
              <a:rPr lang="cs-CZ" dirty="0" smtClean="0"/>
              <a:t>Požádat o pomoc, pokud by ji při své činnosti potřeboval</a:t>
            </a:r>
          </a:p>
          <a:p>
            <a:pPr lvl="1"/>
            <a:r>
              <a:rPr lang="cs-CZ" dirty="0" smtClean="0"/>
              <a:t>Znát a brát na vědomí své limity</a:t>
            </a:r>
          </a:p>
          <a:p>
            <a:pPr lvl="1"/>
            <a:r>
              <a:rPr lang="cs-CZ" dirty="0" smtClean="0"/>
              <a:t>Být týmovým hráčem</a:t>
            </a:r>
          </a:p>
          <a:p>
            <a:pPr lvl="1"/>
            <a:r>
              <a:rPr lang="cs-CZ" dirty="0" smtClean="0"/>
              <a:t>Ztotožnit se s posláním organizace, pro kterou dobrovolnickou činnost vykonává</a:t>
            </a:r>
          </a:p>
        </p:txBody>
      </p:sp>
    </p:spTree>
    <p:extLst>
      <p:ext uri="{BB962C8B-B14F-4D97-AF65-F5344CB8AC3E}">
        <p14:creationId xmlns:p14="http://schemas.microsoft.com/office/powerpoint/2010/main" val="99124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1481</TotalTime>
  <Words>335</Words>
  <Application>Microsoft Office PowerPoint</Application>
  <PresentationFormat>Předvádění na obrazovce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Stébla</vt:lpstr>
      <vt:lpstr>Dobrovolnictví a případové studie</vt:lpstr>
      <vt:lpstr>Dobrovolnictví</vt:lpstr>
      <vt:lpstr>Dobrovolnictví</vt:lpstr>
      <vt:lpstr>Dobrovolnictví</vt:lpstr>
      <vt:lpstr>Dobrovolnictví</vt:lpstr>
      <vt:lpstr>Dobrovolnictví</vt:lpstr>
      <vt:lpstr>Dobrovolnictví mimo režim sociálních služeb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</dc:title>
  <dc:creator>ACER</dc:creator>
  <cp:lastModifiedBy>Rylkova</cp:lastModifiedBy>
  <cp:revision>266</cp:revision>
  <cp:lastPrinted>2021-09-14T09:56:17Z</cp:lastPrinted>
  <dcterms:created xsi:type="dcterms:W3CDTF">2010-10-12T19:27:01Z</dcterms:created>
  <dcterms:modified xsi:type="dcterms:W3CDTF">2021-11-22T06:22:38Z</dcterms:modified>
</cp:coreProperties>
</file>