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36"/>
  </p:handoutMasterIdLst>
  <p:sldIdLst>
    <p:sldId id="256" r:id="rId2"/>
    <p:sldId id="285" r:id="rId3"/>
    <p:sldId id="300" r:id="rId4"/>
    <p:sldId id="329" r:id="rId5"/>
    <p:sldId id="286" r:id="rId6"/>
    <p:sldId id="308" r:id="rId7"/>
    <p:sldId id="309" r:id="rId8"/>
    <p:sldId id="287" r:id="rId9"/>
    <p:sldId id="288" r:id="rId10"/>
    <p:sldId id="330" r:id="rId11"/>
    <p:sldId id="289" r:id="rId12"/>
    <p:sldId id="327" r:id="rId13"/>
    <p:sldId id="326" r:id="rId14"/>
    <p:sldId id="328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314" r:id="rId24"/>
    <p:sldId id="315" r:id="rId25"/>
    <p:sldId id="316" r:id="rId26"/>
    <p:sldId id="298" r:id="rId27"/>
    <p:sldId id="299" r:id="rId28"/>
    <p:sldId id="301" r:id="rId29"/>
    <p:sldId id="302" r:id="rId30"/>
    <p:sldId id="303" r:id="rId31"/>
    <p:sldId id="304" r:id="rId32"/>
    <p:sldId id="305" r:id="rId33"/>
    <p:sldId id="306" r:id="rId34"/>
    <p:sldId id="313" r:id="rId3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03.09.2021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310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Struktura národního hospodářství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Terciární sektor z hlediska zaměstnanosti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Distribuce zboží</a:t>
            </a:r>
          </a:p>
          <a:p>
            <a:r>
              <a:rPr lang="cs-CZ" dirty="0" smtClean="0"/>
              <a:t>Podpora výroby</a:t>
            </a:r>
          </a:p>
          <a:p>
            <a:r>
              <a:rPr lang="cs-CZ" dirty="0" smtClean="0"/>
              <a:t>Sociální služby</a:t>
            </a:r>
          </a:p>
          <a:p>
            <a:r>
              <a:rPr lang="cs-CZ" dirty="0" smtClean="0"/>
              <a:t>Osobní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23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62038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latin typeface="+mn-lt"/>
                <a:ea typeface="+mn-ea"/>
                <a:cs typeface="+mn-cs"/>
              </a:rPr>
              <a:t>Odvětvová struktura</a:t>
            </a:r>
            <a:r>
              <a:rPr lang="cs-CZ" dirty="0" smtClean="0">
                <a:latin typeface="+mn-lt"/>
                <a:ea typeface="+mn-ea"/>
                <a:cs typeface="+mn-cs"/>
              </a:rPr>
              <a:t> 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28750"/>
            <a:ext cx="7696200" cy="4057650"/>
          </a:xfrm>
        </p:spPr>
        <p:txBody>
          <a:bodyPr/>
          <a:lstStyle/>
          <a:p>
            <a:r>
              <a:rPr lang="cs-CZ" dirty="0" smtClean="0"/>
              <a:t>je tvořena jednotlivými odvětvími podle odvětvové klasifikace ekonomických činností (OKEČ): výroba, obchod, služby, veřejná správa, apod.</a:t>
            </a:r>
          </a:p>
          <a:p>
            <a:r>
              <a:rPr lang="cs-CZ" dirty="0" smtClean="0"/>
              <a:t>ČSÚ zavedl do praxe v roce 1994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6870700" cy="1131912"/>
          </a:xfrm>
        </p:spPr>
        <p:txBody>
          <a:bodyPr/>
          <a:lstStyle/>
          <a:p>
            <a:r>
              <a:rPr lang="cs-CZ" sz="2800" b="1" dirty="0" smtClean="0"/>
              <a:t>Ekonomické subjekty podle převažující činnosti CZ-NACE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696200" cy="3857600"/>
          </a:xfrm>
        </p:spPr>
        <p:txBody>
          <a:bodyPr/>
          <a:lstStyle/>
          <a:p>
            <a:r>
              <a:rPr lang="cs-CZ" sz="2800" dirty="0" smtClean="0"/>
              <a:t>Od 1. ledna 2008. </a:t>
            </a:r>
          </a:p>
          <a:p>
            <a:r>
              <a:rPr lang="cs-CZ" sz="2800" dirty="0" smtClean="0"/>
              <a:t>Slouží pro třídění jednotek (např. podniků) podle druhu ekonomické činnosti, kterou se zabývají.</a:t>
            </a:r>
          </a:p>
          <a:p>
            <a:r>
              <a:rPr lang="cs-CZ" sz="2800" dirty="0" smtClean="0"/>
              <a:t>Pro shromažďování smysluplných statistických dat.</a:t>
            </a:r>
          </a:p>
          <a:p>
            <a:r>
              <a:rPr lang="cs-CZ" sz="2800" dirty="0" smtClean="0"/>
              <a:t>Používání je povinné pro všechny členské státy Evropské unie.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352"/>
          </a:xfrm>
        </p:spPr>
        <p:txBody>
          <a:bodyPr/>
          <a:lstStyle/>
          <a:p>
            <a:r>
              <a:rPr lang="cs-CZ" sz="2800" b="1" dirty="0" smtClean="0"/>
              <a:t>Přehled druhů ekonomické činnosti</a:t>
            </a:r>
            <a:endParaRPr lang="cs-CZ" sz="2800" b="1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 l="19368" t="10828" r="13834" b="5412"/>
          <a:stretch>
            <a:fillRect/>
          </a:stretch>
        </p:blipFill>
        <p:spPr bwMode="auto">
          <a:xfrm>
            <a:off x="827584" y="1196752"/>
            <a:ext cx="7560840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Strukturální změny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Jsou původním znakem i podmínkou dlouhodobého hospodářského růstu, zásadním způsobem ovlivňují růstovou dynamiku národní ekonomiky a její udržitelnost přesunu výrobních faktorů k produktivnějším a technologicky vyspělejším aktivitám. </a:t>
            </a:r>
            <a:r>
              <a:rPr lang="cs-CZ" dirty="0" smtClean="0"/>
              <a:t>(Kadeřábková, 2002)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Strukturální změny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171950"/>
          </a:xfrm>
        </p:spPr>
        <p:txBody>
          <a:bodyPr/>
          <a:lstStyle/>
          <a:p>
            <a:r>
              <a:rPr lang="cs-CZ" smtClean="0"/>
              <a:t>Vyplývají z nerovnoměrného vývoje národního hospodářství;</a:t>
            </a:r>
          </a:p>
          <a:p>
            <a:r>
              <a:rPr lang="cs-CZ" smtClean="0"/>
              <a:t>Umožňují efektivní alokaci zdrojů;</a:t>
            </a:r>
          </a:p>
          <a:p>
            <a:r>
              <a:rPr lang="cs-CZ" smtClean="0"/>
              <a:t>Jsou spojeny s náklady v útlumovém odvětví;</a:t>
            </a:r>
          </a:p>
          <a:p>
            <a:r>
              <a:rPr lang="cs-CZ" smtClean="0"/>
              <a:t>Nositelem změn - v tržní ekonomice ekonomické subjekty.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Stimuly strukturálních změn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Endogenní – vnitřní;</a:t>
            </a:r>
          </a:p>
          <a:p>
            <a:r>
              <a:rPr lang="cs-CZ" smtClean="0"/>
              <a:t>Exogenní – vnější.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Endogenní stimuly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cs-CZ" dirty="0" smtClean="0"/>
              <a:t>z poptávkové strany ekonomiky;</a:t>
            </a:r>
          </a:p>
          <a:p>
            <a:pPr lvl="1">
              <a:defRPr/>
            </a:pPr>
            <a:r>
              <a:rPr lang="cs-CZ" dirty="0" smtClean="0">
                <a:ea typeface="+mn-ea"/>
                <a:cs typeface="+mn-cs"/>
              </a:rPr>
              <a:t>z nabídkové strany ekonomiky.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419225"/>
          </a:xfrm>
        </p:spPr>
        <p:txBody>
          <a:bodyPr/>
          <a:lstStyle/>
          <a:p>
            <a:r>
              <a:rPr lang="cs-CZ" b="1" smtClean="0"/>
              <a:t>Poptávková strana ekonomiky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685800" y="1571625"/>
            <a:ext cx="7696200" cy="3914775"/>
          </a:xfrm>
        </p:spPr>
        <p:txBody>
          <a:bodyPr/>
          <a:lstStyle/>
          <a:p>
            <a:r>
              <a:rPr lang="cs-CZ" smtClean="0"/>
              <a:t>Vlivem růstu disponibilního důchodu se mění preference spotřebitelů;</a:t>
            </a:r>
          </a:p>
          <a:p>
            <a:r>
              <a:rPr lang="cs-CZ" smtClean="0"/>
              <a:t>poptávka se přesouvá na nové kvalitnější zboží a služby;</a:t>
            </a:r>
          </a:p>
          <a:p>
            <a:r>
              <a:rPr lang="cs-CZ" smtClean="0"/>
              <a:t>impuls pro výrobce k přizpůsobení výroby novým preferencím spotřebitelů.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Nabídková strana ekonomiky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rozhodujícím faktorem je technologický pokrok;</a:t>
            </a:r>
          </a:p>
          <a:p>
            <a:r>
              <a:rPr lang="cs-CZ" sz="2400" dirty="0" smtClean="0"/>
              <a:t>výrobkové i technologické inovace zdrojem tvorby nebo likvidace konkurenčních výhod firem nebo odvětví; </a:t>
            </a:r>
          </a:p>
          <a:p>
            <a:r>
              <a:rPr lang="cs-CZ" sz="2400" dirty="0" smtClean="0"/>
              <a:t>Inovace jsou impulsem</a:t>
            </a:r>
            <a:r>
              <a:rPr lang="cs-CZ" sz="2400" dirty="0"/>
              <a:t> </a:t>
            </a:r>
            <a:r>
              <a:rPr lang="cs-CZ" sz="2400" dirty="0" smtClean="0"/>
              <a:t>ke změnám alokace zdrojů;</a:t>
            </a:r>
          </a:p>
          <a:p>
            <a:r>
              <a:rPr lang="cs-CZ" sz="2400" dirty="0" smtClean="0"/>
              <a:t>změny relativních cen výrobních faktorů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Národní hospodářství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systém ekonomických subjektů na území daného státu a vztahy mezi nimi.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62038"/>
          </a:xfrm>
        </p:spPr>
        <p:txBody>
          <a:bodyPr/>
          <a:lstStyle/>
          <a:p>
            <a:r>
              <a:rPr lang="cs-CZ" b="1" smtClean="0"/>
              <a:t>Exogenní stimuly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685800" y="1214438"/>
            <a:ext cx="7696200" cy="5072062"/>
          </a:xfrm>
        </p:spPr>
        <p:txBody>
          <a:bodyPr/>
          <a:lstStyle/>
          <a:p>
            <a:r>
              <a:rPr lang="cs-CZ" dirty="0" smtClean="0"/>
              <a:t>mají podobu šokovou nebo postupnou způsobenou dlouhodobým trendem;</a:t>
            </a:r>
          </a:p>
          <a:p>
            <a:r>
              <a:rPr lang="cs-CZ" dirty="0" smtClean="0"/>
              <a:t>nečekané změny světových cen rozhodujících výrobních faktorů, změny konkurenčních podmínek na světovém trhu, změny směnného kurzu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 vývoj vnitřní struktury NH má vliv: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14500"/>
            <a:ext cx="7696200" cy="4429125"/>
          </a:xfrm>
        </p:spPr>
        <p:txBody>
          <a:bodyPr/>
          <a:lstStyle/>
          <a:p>
            <a:r>
              <a:rPr lang="cs-CZ" dirty="0" smtClean="0"/>
              <a:t>Primární danost země ;</a:t>
            </a:r>
          </a:p>
          <a:p>
            <a:r>
              <a:rPr lang="cs-CZ" dirty="0" smtClean="0"/>
              <a:t>Existence disponibilních zdrojů;</a:t>
            </a:r>
          </a:p>
          <a:p>
            <a:r>
              <a:rPr lang="cs-CZ" dirty="0" smtClean="0"/>
              <a:t>Trh.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46"/>
          </a:xfrm>
        </p:spPr>
        <p:txBody>
          <a:bodyPr/>
          <a:lstStyle/>
          <a:p>
            <a:r>
              <a:rPr lang="cs-CZ" b="1" dirty="0" smtClean="0"/>
              <a:t>Primární danost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14422"/>
            <a:ext cx="7696200" cy="4271978"/>
          </a:xfrm>
        </p:spPr>
        <p:txBody>
          <a:bodyPr/>
          <a:lstStyle/>
          <a:p>
            <a:pPr lvl="1">
              <a:defRPr/>
            </a:pPr>
            <a:r>
              <a:rPr lang="cs-CZ" dirty="0" smtClean="0"/>
              <a:t>Faktory charakteristické pro každou zemi, zahrnují omezení pro rozvoj ekonomických činností a z krátkodobého hlediska jsou považovány za neměnné.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dirty="0" smtClean="0"/>
              <a:t>Oblasti primární danosti země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Oblasti primární danosti země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cs-CZ" b="1" dirty="0" smtClean="0"/>
              <a:t>geografické</a:t>
            </a:r>
            <a:r>
              <a:rPr lang="cs-CZ" dirty="0" smtClean="0"/>
              <a:t>  - jsou určovány klimatickými podmínkami, faunou, flórou, umístěním země na zeměkouli, vzdáleností od center světového obchodu, dostupností země, apod.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Oblasti primární danosti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cs-CZ" b="1" dirty="0" smtClean="0"/>
              <a:t>historické</a:t>
            </a:r>
            <a:r>
              <a:rPr lang="cs-CZ" dirty="0" smtClean="0"/>
              <a:t> – projevují se v samostatnosti země, státním zřízením, státní suverenitě, politických a hospodářských kontaktech, způsobech života lidí.</a:t>
            </a:r>
          </a:p>
          <a:p>
            <a:pPr marL="342900" lvl="1" indent="-342900">
              <a:buFontTx/>
              <a:buChar char="•"/>
            </a:pPr>
            <a:r>
              <a:rPr lang="cs-CZ" dirty="0" smtClean="0"/>
              <a:t>Typ vlády, politická stabilita, dotace a daňová zvýhodnění, strukturální politika.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Oblasti primární danosti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kulturní </a:t>
            </a:r>
            <a:r>
              <a:rPr lang="cs-CZ" dirty="0" smtClean="0"/>
              <a:t>- projevují se v tradicích, zvycích, sklonech obyvatelstva, účinnosti uplatňování právních norem a předpisů, institucionálních pravidel, 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90584"/>
          </a:xfrm>
        </p:spPr>
        <p:txBody>
          <a:bodyPr/>
          <a:lstStyle/>
          <a:p>
            <a:r>
              <a:rPr lang="cs-CZ" b="1" dirty="0" smtClean="0"/>
              <a:t>Disponibilní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14422"/>
            <a:ext cx="7696200" cy="4271978"/>
          </a:xfrm>
        </p:spPr>
        <p:txBody>
          <a:bodyPr/>
          <a:lstStyle/>
          <a:p>
            <a:pPr lvl="1">
              <a:defRPr/>
            </a:pPr>
            <a:r>
              <a:rPr lang="cs-CZ" b="1" dirty="0" smtClean="0"/>
              <a:t>půda a přírodní zdroje </a:t>
            </a:r>
            <a:r>
              <a:rPr lang="cs-CZ" dirty="0" smtClean="0"/>
              <a:t>- půda má vliv na strukturu v jednotlivých odvětvích, přírodní zdroje – jsou omezené a jsou rozhodujícím zdrojem struktury hospodářství.</a:t>
            </a:r>
          </a:p>
          <a:p>
            <a:pPr lvl="1">
              <a:defRPr/>
            </a:pPr>
            <a:r>
              <a:rPr lang="cs-CZ" b="1" dirty="0"/>
              <a:t>p</a:t>
            </a:r>
            <a:r>
              <a:rPr lang="cs-CZ" b="1" dirty="0" smtClean="0"/>
              <a:t>ráce</a:t>
            </a:r>
            <a:r>
              <a:rPr lang="cs-CZ" dirty="0" smtClean="0"/>
              <a:t> – její kvantita a kvalita ovlivňuje strukturu ekonomiky a naopak struktura ekonomiky ovlivňuje trh práce.</a:t>
            </a:r>
          </a:p>
          <a:p>
            <a:pPr lvl="1">
              <a:defRPr/>
            </a:pPr>
            <a:r>
              <a:rPr lang="cs-CZ" b="1" dirty="0"/>
              <a:t>k</a:t>
            </a:r>
            <a:r>
              <a:rPr lang="cs-CZ" b="1" dirty="0" smtClean="0"/>
              <a:t>apitál</a:t>
            </a:r>
            <a:r>
              <a:rPr lang="cs-CZ" dirty="0" smtClean="0"/>
              <a:t> – finanční kapitál, technologie.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Trh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významný faktor ovlivňující strukturu velikostí, komplexností a schopností alokovat omezené výrobní faktory na základě situace na trhu.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Ukazatelé posuzující úroveň NH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HDP ;</a:t>
            </a:r>
          </a:p>
          <a:p>
            <a:r>
              <a:rPr lang="cs-CZ" dirty="0" smtClean="0"/>
              <a:t>Inflace; </a:t>
            </a:r>
          </a:p>
          <a:p>
            <a:r>
              <a:rPr lang="cs-CZ" dirty="0" smtClean="0"/>
              <a:t>Nezaměstnanost; </a:t>
            </a:r>
          </a:p>
          <a:p>
            <a:r>
              <a:rPr lang="cs-CZ" dirty="0" smtClean="0"/>
              <a:t>Saldo obchodní bilance;</a:t>
            </a:r>
          </a:p>
          <a:p>
            <a:r>
              <a:rPr lang="cs-CZ" dirty="0" smtClean="0"/>
              <a:t>Saldo platební bilance.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HDP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hrubý domácí produkt (národní důchod);</a:t>
            </a:r>
          </a:p>
          <a:p>
            <a:r>
              <a:rPr lang="cs-CZ" dirty="0" smtClean="0"/>
              <a:t>souhrn veškeré finální produkce zboží a služeb v rámci území daného státu za 1 rok;</a:t>
            </a:r>
          </a:p>
          <a:p>
            <a:r>
              <a:rPr lang="cs-CZ" dirty="0" smtClean="0"/>
              <a:t>většinou se uvádí HDP na obyvatele.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Národní hospodářství a prostředí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Vnější: ekonomiky sousedních a okolních států a vazby na významné finanční instituce.(MMF,ESVO)</a:t>
            </a:r>
          </a:p>
          <a:p>
            <a:r>
              <a:rPr lang="cs-CZ" dirty="0" smtClean="0"/>
              <a:t>Vnitřní: členěno dle odvětví a sektorů.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419225"/>
          </a:xfrm>
        </p:spPr>
        <p:txBody>
          <a:bodyPr/>
          <a:lstStyle/>
          <a:p>
            <a:r>
              <a:rPr lang="cs-CZ" b="1" smtClean="0"/>
              <a:t>Inflace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500188"/>
            <a:ext cx="7696200" cy="4357687"/>
          </a:xfrm>
        </p:spPr>
        <p:txBody>
          <a:bodyPr/>
          <a:lstStyle/>
          <a:p>
            <a:r>
              <a:rPr lang="cs-CZ" dirty="0" smtClean="0"/>
              <a:t>zvyšování cen;</a:t>
            </a:r>
          </a:p>
          <a:p>
            <a:r>
              <a:rPr lang="cs-CZ" dirty="0" smtClean="0"/>
              <a:t>měří se </a:t>
            </a:r>
            <a:r>
              <a:rPr lang="cs-CZ" dirty="0" err="1" smtClean="0"/>
              <a:t>idexem</a:t>
            </a:r>
            <a:r>
              <a:rPr lang="cs-CZ" dirty="0" smtClean="0"/>
              <a:t> růstu spotřebitelských cen;</a:t>
            </a:r>
          </a:p>
          <a:p>
            <a:r>
              <a:rPr lang="cs-CZ" dirty="0" smtClean="0"/>
              <a:t>je vytvořen tzv. spotřebitelský koš výrobků a služeb, které se nejvíce podílejí na spotřebě .</a:t>
            </a:r>
          </a:p>
          <a:p>
            <a:r>
              <a:rPr lang="cs-CZ" dirty="0" smtClean="0"/>
              <a:t>udává </a:t>
            </a:r>
            <a:r>
              <a:rPr lang="cs-CZ" dirty="0"/>
              <a:t>se buď měsíční nebo roční;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90600"/>
          </a:xfrm>
        </p:spPr>
        <p:txBody>
          <a:bodyPr/>
          <a:lstStyle/>
          <a:p>
            <a:r>
              <a:rPr lang="cs-CZ" b="1" smtClean="0"/>
              <a:t>Nezaměstnanost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685800" y="1214438"/>
            <a:ext cx="7696200" cy="4643437"/>
          </a:xfrm>
        </p:spPr>
        <p:txBody>
          <a:bodyPr/>
          <a:lstStyle/>
          <a:p>
            <a:r>
              <a:rPr lang="cs-CZ" dirty="0" smtClean="0"/>
              <a:t>měří se procentem nezaměstnaných z počtu práce schopného obyvatelstva;</a:t>
            </a:r>
          </a:p>
          <a:p>
            <a:r>
              <a:rPr lang="cs-CZ" dirty="0" smtClean="0"/>
              <a:t>V současné době se pohybuje </a:t>
            </a:r>
            <a:r>
              <a:rPr lang="cs-CZ" smtClean="0"/>
              <a:t>kolem EU </a:t>
            </a:r>
            <a:r>
              <a:rPr lang="cs-CZ" dirty="0" smtClean="0"/>
              <a:t>považuje za solidní hranici 5%;</a:t>
            </a:r>
          </a:p>
          <a:p>
            <a:r>
              <a:rPr lang="cs-CZ" dirty="0" smtClean="0"/>
              <a:t>Liší se podle regionů, nejnižší v Praze, nejvyšší Most, Karviná.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204913"/>
          </a:xfrm>
        </p:spPr>
        <p:txBody>
          <a:bodyPr/>
          <a:lstStyle/>
          <a:p>
            <a:r>
              <a:rPr lang="cs-CZ" b="1" smtClean="0"/>
              <a:t>Saldo obchodní bilance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685800" y="1285875"/>
            <a:ext cx="7696200" cy="4200525"/>
          </a:xfrm>
        </p:spPr>
        <p:txBody>
          <a:bodyPr/>
          <a:lstStyle/>
          <a:p>
            <a:r>
              <a:rPr lang="cs-CZ" smtClean="0"/>
              <a:t>zachycuje hodnotu vývozu a dovozu služeb(pojištění, doprava, cest.ruch).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62038"/>
          </a:xfrm>
        </p:spPr>
        <p:txBody>
          <a:bodyPr/>
          <a:lstStyle/>
          <a:p>
            <a:r>
              <a:rPr lang="cs-CZ" b="1" smtClean="0"/>
              <a:t>Saldo platební bilance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685800" y="1285875"/>
            <a:ext cx="7696200" cy="4200525"/>
          </a:xfrm>
        </p:spPr>
        <p:txBody>
          <a:bodyPr/>
          <a:lstStyle/>
          <a:p>
            <a:r>
              <a:rPr lang="cs-CZ" smtClean="0"/>
              <a:t>zachycuje platby za dovoz nebo vývoz zboží a služeb.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Děkuji za pozornost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414592" cy="1600200"/>
          </a:xfrm>
        </p:spPr>
        <p:txBody>
          <a:bodyPr/>
          <a:lstStyle/>
          <a:p>
            <a:r>
              <a:rPr lang="cs-CZ" sz="3600" b="1" dirty="0" smtClean="0"/>
              <a:t>Struktura národního hospodářství kombinuje sektory: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Ziskový sektor</a:t>
            </a:r>
          </a:p>
          <a:p>
            <a:r>
              <a:rPr lang="cs-CZ" dirty="0" smtClean="0"/>
              <a:t>Neziskový sektor</a:t>
            </a:r>
          </a:p>
          <a:p>
            <a:r>
              <a:rPr lang="cs-CZ" dirty="0" smtClean="0"/>
              <a:t>Soukromý sektor</a:t>
            </a:r>
          </a:p>
          <a:p>
            <a:r>
              <a:rPr lang="cs-CZ" dirty="0" smtClean="0"/>
              <a:t>Veřejný sektor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39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Struktura národního hospodářství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vymezena podílem jednotlivých odvětví na celkové tvorbě produkce v ekonomice;</a:t>
            </a:r>
          </a:p>
          <a:p>
            <a:r>
              <a:rPr lang="cs-CZ" dirty="0" smtClean="0"/>
              <a:t>Členění – vlastnické vztahy, odvětví, CZ NACE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Podle vlastnických vztahů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Státní;</a:t>
            </a:r>
          </a:p>
          <a:p>
            <a:r>
              <a:rPr lang="cs-CZ" smtClean="0"/>
              <a:t>Družstevní;</a:t>
            </a:r>
          </a:p>
          <a:p>
            <a:r>
              <a:rPr lang="cs-CZ" smtClean="0"/>
              <a:t>Soukromý.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Podle podobnosti odvětví a činnosti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Primární;</a:t>
            </a:r>
          </a:p>
          <a:p>
            <a:r>
              <a:rPr lang="cs-CZ" smtClean="0"/>
              <a:t>Sekundární;</a:t>
            </a:r>
          </a:p>
          <a:p>
            <a:r>
              <a:rPr lang="cs-CZ" smtClean="0"/>
              <a:t>Terciální</a:t>
            </a:r>
          </a:p>
          <a:p>
            <a:r>
              <a:rPr lang="cs-CZ" smtClean="0"/>
              <a:t>Kvartérní.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33475"/>
          </a:xfrm>
        </p:spPr>
        <p:txBody>
          <a:bodyPr/>
          <a:lstStyle/>
          <a:p>
            <a:r>
              <a:rPr lang="cs-CZ" b="1" smtClean="0"/>
              <a:t>Sektorová struktura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85800" y="1571625"/>
            <a:ext cx="7696200" cy="4572000"/>
          </a:xfrm>
        </p:spPr>
        <p:txBody>
          <a:bodyPr/>
          <a:lstStyle/>
          <a:p>
            <a:pPr lvl="1" algn="just"/>
            <a:r>
              <a:rPr lang="cs-CZ" i="1" smtClean="0"/>
              <a:t>primární sektor</a:t>
            </a:r>
            <a:r>
              <a:rPr lang="cs-CZ" smtClean="0"/>
              <a:t> – zahrnuje zemědělství rybolov, těžbu dřeva a nerostných surovin; </a:t>
            </a:r>
          </a:p>
          <a:p>
            <a:pPr lvl="1"/>
            <a:r>
              <a:rPr lang="cs-CZ" i="1" smtClean="0"/>
              <a:t>sekundární sektor</a:t>
            </a:r>
            <a:r>
              <a:rPr lang="cs-CZ" smtClean="0"/>
              <a:t> – je tvořen odvětvími zpracovatelského průmyslu  a stavebnictvím;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62038"/>
          </a:xfrm>
        </p:spPr>
        <p:txBody>
          <a:bodyPr/>
          <a:lstStyle/>
          <a:p>
            <a:r>
              <a:rPr lang="cs-CZ" b="1" smtClean="0"/>
              <a:t>Sektorová struktura</a:t>
            </a:r>
            <a:endParaRPr lang="cs-CZ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243388"/>
          </a:xfrm>
        </p:spPr>
        <p:txBody>
          <a:bodyPr/>
          <a:lstStyle/>
          <a:p>
            <a:pPr lvl="1"/>
            <a:r>
              <a:rPr lang="cs-CZ" i="1" dirty="0" err="1" smtClean="0"/>
              <a:t>terciální</a:t>
            </a:r>
            <a:r>
              <a:rPr lang="cs-CZ" i="1" dirty="0" smtClean="0"/>
              <a:t> sektor</a:t>
            </a:r>
            <a:r>
              <a:rPr lang="cs-CZ" dirty="0" smtClean="0"/>
              <a:t> – představuje služby, které v tržních ekonomikách představují největšího zaměstnavatele; </a:t>
            </a:r>
          </a:p>
          <a:p>
            <a:pPr lvl="1"/>
            <a:r>
              <a:rPr lang="cs-CZ" i="1" dirty="0" smtClean="0"/>
              <a:t>kvartérní sektor</a:t>
            </a:r>
            <a:r>
              <a:rPr lang="cs-CZ" dirty="0" smtClean="0"/>
              <a:t> – zahrnuje vědu a výzkum, je tvořena činnostmi, které přispívají k rozvoji člověka jako jednotlivce i celé společnosti;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1811</TotalTime>
  <Words>825</Words>
  <Application>Microsoft Office PowerPoint</Application>
  <PresentationFormat>Předvádění na obrazovce (4:3)</PresentationFormat>
  <Paragraphs>114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7" baseType="lpstr">
      <vt:lpstr>Comic Sans MS</vt:lpstr>
      <vt:lpstr>Times New Roman</vt:lpstr>
      <vt:lpstr>Pastelové tužky</vt:lpstr>
      <vt:lpstr>Struktura národního hospodářství</vt:lpstr>
      <vt:lpstr>Národní hospodářství</vt:lpstr>
      <vt:lpstr>Národní hospodářství a prostředí</vt:lpstr>
      <vt:lpstr>Struktura národního hospodářství kombinuje sektory:</vt:lpstr>
      <vt:lpstr>Struktura národního hospodářství</vt:lpstr>
      <vt:lpstr>Podle vlastnických vztahů</vt:lpstr>
      <vt:lpstr>Podle podobnosti odvětví a činnosti</vt:lpstr>
      <vt:lpstr>Sektorová struktura</vt:lpstr>
      <vt:lpstr>Sektorová struktura</vt:lpstr>
      <vt:lpstr>Terciární sektor z hlediska zaměstnanosti</vt:lpstr>
      <vt:lpstr>Odvětvová struktura </vt:lpstr>
      <vt:lpstr>Ekonomické subjekty podle převažující činnosti CZ-NACE</vt:lpstr>
      <vt:lpstr>Přehled druhů ekonomické činnosti</vt:lpstr>
      <vt:lpstr>Strukturální změny</vt:lpstr>
      <vt:lpstr>Strukturální změny</vt:lpstr>
      <vt:lpstr>Stimuly strukturálních změn</vt:lpstr>
      <vt:lpstr>Endogenní stimuly</vt:lpstr>
      <vt:lpstr>Poptávková strana ekonomiky</vt:lpstr>
      <vt:lpstr>Nabídková strana ekonomiky</vt:lpstr>
      <vt:lpstr>Exogenní stimuly</vt:lpstr>
      <vt:lpstr>Na vývoj vnitřní struktury NH má vliv:</vt:lpstr>
      <vt:lpstr>Primární danost země</vt:lpstr>
      <vt:lpstr>Oblasti primární danosti země</vt:lpstr>
      <vt:lpstr>Oblasti primární danosti země</vt:lpstr>
      <vt:lpstr>Oblasti primární danosti země</vt:lpstr>
      <vt:lpstr>Disponibilní zdroje</vt:lpstr>
      <vt:lpstr>Trh</vt:lpstr>
      <vt:lpstr>Ukazatelé posuzující úroveň NH</vt:lpstr>
      <vt:lpstr>HDP</vt:lpstr>
      <vt:lpstr>Inflace</vt:lpstr>
      <vt:lpstr>Nezaměstnanost</vt:lpstr>
      <vt:lpstr>Saldo obchodní bilance</vt:lpstr>
      <vt:lpstr>Saldo platební bilance</vt:lpstr>
      <vt:lpstr>Děkuji za pozornost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168</cp:revision>
  <dcterms:created xsi:type="dcterms:W3CDTF">2006-02-22T11:03:38Z</dcterms:created>
  <dcterms:modified xsi:type="dcterms:W3CDTF">2021-09-03T08:31:27Z</dcterms:modified>
</cp:coreProperties>
</file>