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3"/>
  </p:notesMasterIdLst>
  <p:handoutMasterIdLst>
    <p:handoutMasterId r:id="rId34"/>
  </p:handoutMasterIdLst>
  <p:sldIdLst>
    <p:sldId id="256" r:id="rId2"/>
    <p:sldId id="283" r:id="rId3"/>
    <p:sldId id="293" r:id="rId4"/>
    <p:sldId id="294" r:id="rId5"/>
    <p:sldId id="292" r:id="rId6"/>
    <p:sldId id="289" r:id="rId7"/>
    <p:sldId id="290" r:id="rId8"/>
    <p:sldId id="284" r:id="rId9"/>
    <p:sldId id="257" r:id="rId10"/>
    <p:sldId id="258" r:id="rId11"/>
    <p:sldId id="259" r:id="rId12"/>
    <p:sldId id="260" r:id="rId13"/>
    <p:sldId id="261" r:id="rId14"/>
    <p:sldId id="262" r:id="rId15"/>
    <p:sldId id="285" r:id="rId16"/>
    <p:sldId id="286" r:id="rId17"/>
    <p:sldId id="287" r:id="rId18"/>
    <p:sldId id="288" r:id="rId19"/>
    <p:sldId id="263" r:id="rId20"/>
    <p:sldId id="264" r:id="rId21"/>
    <p:sldId id="265" r:id="rId22"/>
    <p:sldId id="291" r:id="rId23"/>
    <p:sldId id="266" r:id="rId24"/>
    <p:sldId id="267" r:id="rId25"/>
    <p:sldId id="274" r:id="rId26"/>
    <p:sldId id="268" r:id="rId27"/>
    <p:sldId id="270" r:id="rId28"/>
    <p:sldId id="271" r:id="rId29"/>
    <p:sldId id="281" r:id="rId30"/>
    <p:sldId id="282" r:id="rId31"/>
    <p:sldId id="273" r:id="rId32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90" d="100"/>
          <a:sy n="90" d="100"/>
        </p:scale>
        <p:origin x="11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E5BE8-093D-4705-BAEA-7591A50CD972}" type="datetimeFigureOut">
              <a:rPr lang="cs-CZ" smtClean="0"/>
              <a:pPr/>
              <a:t>03.09.2021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2F637-2922-45A8-AC0C-79D3833AC95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2484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7E60D-7701-4137-9757-3C1246ECAE1E}" type="datetimeFigureOut">
              <a:rPr lang="cs-CZ" smtClean="0"/>
              <a:t>03.09.2021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78375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E9D57-E426-4169-BE86-065EF478D7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28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EE9D57-E426-4169-BE86-065EF478D7D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758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BAC43-48CE-4CC1-A9A6-26004722E9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AB133-65ED-4B9E-826D-CCDAD86861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10DEA-A591-41E8-8AAF-E0736A35F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5A0B8-52DB-4127-971D-8BA4CF48BB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E4840-A463-474B-85B4-D5DE0058EE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54561-ADB2-438F-BEAC-F023A1101D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54FB6-F96F-4F47-8559-EF2628CE85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E824A-A7CF-4B42-BBF9-70FA7F75BE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07CD0-09E9-42DD-8E53-5C0691262B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6C060-F739-46A4-B3FB-B71A7E6F53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6CD4B-63FF-4CFD-95BA-5C739D35B9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7E0AD75-490D-4E92-A365-A4789736F5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37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37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37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37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37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37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sp>
          <p:nvSpPr>
            <p:cNvPr id="737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</a:rPr>
              <a:t>Veřejný neziskový sektor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DBAC43-48CE-4CC1-A9A6-26004722E938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Selhání trhu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</a:t>
            </a:r>
            <a:r>
              <a:rPr lang="cs-CZ" b="1" dirty="0" smtClean="0"/>
              <a:t>oblasti efektivnosti </a:t>
            </a:r>
            <a:r>
              <a:rPr lang="cs-CZ" dirty="0" smtClean="0"/>
              <a:t>(vznik monopolu, kartelové dohody);</a:t>
            </a:r>
          </a:p>
          <a:p>
            <a:r>
              <a:rPr lang="cs-CZ" dirty="0" smtClean="0"/>
              <a:t>V </a:t>
            </a:r>
            <a:r>
              <a:rPr lang="cs-CZ" b="1" dirty="0" smtClean="0"/>
              <a:t>oblasti stability </a:t>
            </a:r>
            <a:r>
              <a:rPr lang="cs-CZ" dirty="0" smtClean="0"/>
              <a:t>(nezaměstnanost, vysoká míra inflace);</a:t>
            </a:r>
          </a:p>
          <a:p>
            <a:r>
              <a:rPr lang="cs-CZ" dirty="0" smtClean="0"/>
              <a:t>V </a:t>
            </a:r>
            <a:r>
              <a:rPr lang="cs-CZ" b="1" dirty="0" smtClean="0"/>
              <a:t>oblasti spravedlnosti a hodnot </a:t>
            </a:r>
            <a:r>
              <a:rPr lang="cs-CZ" dirty="0" smtClean="0"/>
              <a:t>(</a:t>
            </a:r>
            <a:r>
              <a:rPr lang="cs-CZ" smtClean="0"/>
              <a:t>vznik chudoby).</a:t>
            </a:r>
            <a:endParaRPr 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Poslání veřejného sektoru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Řešit důsledky selhání trhu;</a:t>
            </a:r>
          </a:p>
          <a:p>
            <a:r>
              <a:rPr lang="cs-CZ" dirty="0" smtClean="0"/>
              <a:t>Předcházet jejich vzniku;</a:t>
            </a:r>
          </a:p>
          <a:p>
            <a:r>
              <a:rPr lang="cs-CZ" dirty="0" smtClean="0"/>
              <a:t>Smíšená ekonomika – tržní systém a systém veřejných financí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96944" cy="1347936"/>
          </a:xfrm>
        </p:spPr>
        <p:txBody>
          <a:bodyPr/>
          <a:lstStyle/>
          <a:p>
            <a:r>
              <a:rPr lang="cs-CZ" b="1" dirty="0" smtClean="0"/>
              <a:t>Charakteristické rysy neziskového veřejného sektoru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Netržní sektor;</a:t>
            </a:r>
          </a:p>
          <a:p>
            <a:r>
              <a:rPr lang="cs-CZ" smtClean="0"/>
              <a:t>Neziskový sektor;</a:t>
            </a:r>
          </a:p>
          <a:p>
            <a:r>
              <a:rPr lang="cs-CZ" smtClean="0"/>
              <a:t>Veřejné finance;</a:t>
            </a:r>
          </a:p>
          <a:p>
            <a:r>
              <a:rPr lang="cs-CZ" smtClean="0"/>
              <a:t>Veřejná správa;</a:t>
            </a:r>
          </a:p>
          <a:p>
            <a:r>
              <a:rPr lang="cs-CZ" smtClean="0"/>
              <a:t>Veřejná volba;</a:t>
            </a:r>
          </a:p>
          <a:p>
            <a:r>
              <a:rPr lang="cs-CZ" smtClean="0"/>
              <a:t>Veřejná kontrola.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Netržní sektor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Rozhodování není založeno na systému tržních cen;</a:t>
            </a:r>
          </a:p>
          <a:p>
            <a:r>
              <a:rPr lang="cs-CZ" dirty="0" smtClean="0"/>
              <a:t>Smíšené statky.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Neziskový charakter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Hlavním cílem subjektů, které zde působí, není dosažení zisku;</a:t>
            </a:r>
          </a:p>
          <a:p>
            <a:r>
              <a:rPr lang="cs-CZ" dirty="0" smtClean="0"/>
              <a:t>Podstatou je přímá </a:t>
            </a:r>
            <a:r>
              <a:rPr lang="cs-CZ" smtClean="0"/>
              <a:t>produkce užitku.</a:t>
            </a:r>
            <a:endParaRPr lang="cs-CZ" dirty="0" smtClean="0"/>
          </a:p>
          <a:p>
            <a:r>
              <a:rPr lang="cs-CZ" dirty="0" smtClean="0"/>
              <a:t>Nepřipouští přerozdělování zisku.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6870700" cy="936104"/>
          </a:xfrm>
        </p:spPr>
        <p:txBody>
          <a:bodyPr/>
          <a:lstStyle/>
          <a:p>
            <a:r>
              <a:rPr lang="cs-CZ" sz="2400" b="1" dirty="0" smtClean="0"/>
              <a:t>4 typy způsobů společné existence státu a neziskových organizací: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556792"/>
            <a:ext cx="7696200" cy="3929608"/>
          </a:xfrm>
        </p:spPr>
        <p:txBody>
          <a:bodyPr/>
          <a:lstStyle/>
          <a:p>
            <a:r>
              <a:rPr lang="cs-CZ" b="1" dirty="0" smtClean="0"/>
              <a:t>Liberální model </a:t>
            </a:r>
            <a:r>
              <a:rPr lang="cs-CZ" dirty="0" smtClean="0"/>
              <a:t>– zamítavý postoj k rozsáhlejším státním výdajům a podpora soukromých aktivit v oblasti veřejných služeb.</a:t>
            </a:r>
          </a:p>
          <a:p>
            <a:r>
              <a:rPr lang="cs-CZ" dirty="0" smtClean="0"/>
              <a:t>USA, VB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332384"/>
          </a:xfrm>
        </p:spPr>
        <p:txBody>
          <a:bodyPr/>
          <a:lstStyle/>
          <a:p>
            <a:r>
              <a:rPr lang="cs-CZ" sz="2400" b="1" dirty="0" smtClean="0"/>
              <a:t>4 typy způsobů společné existence státu a neziskových organizací: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Sociálně-demokratický model </a:t>
            </a:r>
            <a:r>
              <a:rPr lang="cs-CZ" dirty="0" smtClean="0"/>
              <a:t>– vysoké výdaje státu a nevelký nestátní neziskový sektor. Stát – poskytovatel sociálních statků a služeb.</a:t>
            </a:r>
          </a:p>
          <a:p>
            <a:r>
              <a:rPr lang="cs-CZ" dirty="0" smtClean="0"/>
              <a:t>Švédsko, Itálie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332384"/>
          </a:xfrm>
        </p:spPr>
        <p:txBody>
          <a:bodyPr/>
          <a:lstStyle/>
          <a:p>
            <a:r>
              <a:rPr lang="cs-CZ" sz="2400" b="1" dirty="0" smtClean="0"/>
              <a:t>4 typy způsobů společné existence státu a neziskových organizací: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Korporativistický model </a:t>
            </a:r>
            <a:r>
              <a:rPr lang="cs-CZ" dirty="0" smtClean="0"/>
              <a:t>– vzájemná spolupráce státu a neziskového sektoru. </a:t>
            </a:r>
          </a:p>
          <a:p>
            <a:r>
              <a:rPr lang="cs-CZ" dirty="0" smtClean="0"/>
              <a:t>Německo, Francie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260376"/>
          </a:xfrm>
        </p:spPr>
        <p:txBody>
          <a:bodyPr/>
          <a:lstStyle/>
          <a:p>
            <a:r>
              <a:rPr lang="cs-CZ" sz="2400" b="1" dirty="0" smtClean="0"/>
              <a:t>4 typy způsobů společné existence státu a neziskových organizací: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</a:t>
            </a:r>
            <a:r>
              <a:rPr lang="cs-CZ" b="1" dirty="0" err="1" smtClean="0"/>
              <a:t>Statist</a:t>
            </a:r>
            <a:r>
              <a:rPr lang="cs-CZ" b="1" dirty="0" smtClean="0"/>
              <a:t>“ model </a:t>
            </a:r>
            <a:r>
              <a:rPr lang="cs-CZ" dirty="0" smtClean="0"/>
              <a:t>– nízká úroveň sociálních výdajů i relativně malý neziskový sektor. Na financování veřejných statků se zčásti podílejí zaměstnavatelé.</a:t>
            </a:r>
          </a:p>
          <a:p>
            <a:r>
              <a:rPr lang="cs-CZ" dirty="0" smtClean="0"/>
              <a:t>Japonsko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Veřejné finance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Financování z veřejných rozpočtů tzn. </a:t>
            </a:r>
          </a:p>
          <a:p>
            <a:pPr>
              <a:buFontTx/>
              <a:buNone/>
            </a:pPr>
            <a:r>
              <a:rPr lang="cs-CZ" dirty="0" smtClean="0"/>
              <a:t>	státní, regionální a municipální rozpočty.</a:t>
            </a:r>
          </a:p>
          <a:p>
            <a:pPr>
              <a:buFontTx/>
              <a:buNone/>
            </a:pPr>
            <a:r>
              <a:rPr lang="cs-CZ" dirty="0" smtClean="0"/>
              <a:t>Funkce: alokační, redistribuční, stabilizační.</a:t>
            </a:r>
          </a:p>
          <a:p>
            <a:pPr>
              <a:buFontTx/>
              <a:buNone/>
            </a:pPr>
            <a:endParaRPr 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Veřejný neziskový sektor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Zabezpečuje statky mimo trh na neziskovém principu.</a:t>
            </a:r>
          </a:p>
          <a:p>
            <a:r>
              <a:rPr lang="cs-CZ" dirty="0" smtClean="0"/>
              <a:t>Podléhá veřejné kontrole a je řízen veřejnou správou.</a:t>
            </a:r>
          </a:p>
          <a:p>
            <a:r>
              <a:rPr lang="cs-CZ" dirty="0" smtClean="0"/>
              <a:t>Financován z veřejných rozpočtů.</a:t>
            </a:r>
          </a:p>
          <a:p>
            <a:r>
              <a:rPr lang="cs-CZ" dirty="0" smtClean="0"/>
              <a:t>Založen na poskytování veřejných služeb a veřejných produktů (statků)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Veřejná správa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Státní správa;</a:t>
            </a:r>
          </a:p>
          <a:p>
            <a:r>
              <a:rPr lang="cs-CZ" dirty="0" smtClean="0"/>
              <a:t>Samospráva.</a:t>
            </a:r>
          </a:p>
          <a:p>
            <a:endParaRPr lang="cs-CZ" dirty="0" smtClean="0"/>
          </a:p>
          <a:p>
            <a:r>
              <a:rPr lang="cs-CZ" dirty="0" smtClean="0"/>
              <a:t>Označovány úřady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Veřejná volba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proces, kdy se individuální preference spojují do kolektivních rozhodování.</a:t>
            </a:r>
          </a:p>
          <a:p>
            <a:r>
              <a:rPr lang="cs-CZ" dirty="0" smtClean="0"/>
              <a:t>Kolektivní rozhodování (senát, parlament)</a:t>
            </a:r>
          </a:p>
          <a:p>
            <a:r>
              <a:rPr lang="cs-CZ" dirty="0" smtClean="0"/>
              <a:t>Politické </a:t>
            </a:r>
            <a:r>
              <a:rPr lang="cs-CZ" dirty="0"/>
              <a:t>hlasování – kolektivní rozhodování;</a:t>
            </a:r>
          </a:p>
          <a:p>
            <a:endParaRPr 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3" descr="D:\NOV__PO__TA__1\MATERI_LY_K_V_UCE\POLITICK__STRANY\JAK_VZNIK__Z_KON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2400"/>
            <a:ext cx="6912768" cy="651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8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Veřejná kontrola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Veřejnost má právo, ale i povinnost přímo (vlastní občanská kontrola - </a:t>
            </a:r>
            <a:r>
              <a:rPr lang="cs-CZ" b="1" dirty="0" smtClean="0"/>
              <a:t>laická</a:t>
            </a:r>
            <a:r>
              <a:rPr lang="cs-CZ" dirty="0" smtClean="0"/>
              <a:t>) anebo prostřednictvím svých zástupců (kontrola volenými zastupitelskými orgány)</a:t>
            </a:r>
          </a:p>
          <a:p>
            <a:r>
              <a:rPr lang="cs-CZ" dirty="0"/>
              <a:t>K</a:t>
            </a:r>
            <a:r>
              <a:rPr lang="cs-CZ" dirty="0" smtClean="0"/>
              <a:t>ontrola profesionálů – </a:t>
            </a:r>
            <a:r>
              <a:rPr lang="cs-CZ" b="1" dirty="0" smtClean="0"/>
              <a:t>profesionální</a:t>
            </a:r>
          </a:p>
          <a:p>
            <a:r>
              <a:rPr lang="cs-CZ" dirty="0" smtClean="0"/>
              <a:t>Cílem je kontrolovat veřejnou volbu a důsledky jejího rozhodování.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6870700" cy="1600200"/>
          </a:xfrm>
        </p:spPr>
        <p:txBody>
          <a:bodyPr/>
          <a:lstStyle/>
          <a:p>
            <a:r>
              <a:rPr lang="cs-CZ" b="1" dirty="0" smtClean="0"/>
              <a:t>Veřejná moc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taková moc, která rozhoduje o právech a povinnostech subjektů.</a:t>
            </a:r>
          </a:p>
          <a:p>
            <a:r>
              <a:rPr lang="cs-CZ" dirty="0" smtClean="0"/>
              <a:t>V </a:t>
            </a:r>
            <a:r>
              <a:rPr lang="cs-CZ" b="1" dirty="0" smtClean="0"/>
              <a:t>užším pojetí</a:t>
            </a:r>
            <a:r>
              <a:rPr lang="cs-CZ" dirty="0" smtClean="0"/>
              <a:t>: politická moc reprezentována státem, tj. státní moc;</a:t>
            </a:r>
          </a:p>
          <a:p>
            <a:r>
              <a:rPr lang="cs-CZ" b="1" dirty="0" smtClean="0"/>
              <a:t>Širší pojetí</a:t>
            </a:r>
            <a:r>
              <a:rPr lang="cs-CZ" dirty="0" smtClean="0"/>
              <a:t>: státní moc, vliv samosprávy, regionální a místní úroveň, vliv zájmových skupin.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Veřejná 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V závislosti na legitimitě či oprávněnosti moci lze veřejnou moc členit na:</a:t>
            </a:r>
          </a:p>
          <a:p>
            <a:r>
              <a:rPr lang="cs-CZ" dirty="0" smtClean="0"/>
              <a:t>Autoritářskou či </a:t>
            </a:r>
            <a:r>
              <a:rPr lang="cs-CZ" dirty="0" err="1" smtClean="0"/>
              <a:t>usurpátorskou</a:t>
            </a:r>
            <a:r>
              <a:rPr lang="cs-CZ" dirty="0" smtClean="0"/>
              <a:t> (uchvatitelskou),</a:t>
            </a:r>
          </a:p>
          <a:p>
            <a:r>
              <a:rPr lang="cs-CZ" dirty="0" smtClean="0"/>
              <a:t>Demokratickou.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419225"/>
          </a:xfrm>
        </p:spPr>
        <p:txBody>
          <a:bodyPr/>
          <a:lstStyle/>
          <a:p>
            <a:r>
              <a:rPr lang="cs-CZ" b="1" smtClean="0"/>
              <a:t>Autoritářská moc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28813"/>
            <a:ext cx="7696200" cy="4214812"/>
          </a:xfrm>
        </p:spPr>
        <p:txBody>
          <a:bodyPr/>
          <a:lstStyle/>
          <a:p>
            <a:r>
              <a:rPr lang="cs-CZ" smtClean="0"/>
              <a:t>Není získána na základě souhlasu většiny obyvatel dané země;</a:t>
            </a:r>
          </a:p>
          <a:p>
            <a:r>
              <a:rPr lang="cs-CZ" smtClean="0"/>
              <a:t>Typická pro diktátorské či jinak totalitní režimy.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Autoritářské formy vládnutí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457700"/>
          </a:xfrm>
        </p:spPr>
        <p:txBody>
          <a:bodyPr/>
          <a:lstStyle/>
          <a:p>
            <a:r>
              <a:rPr lang="cs-CZ" dirty="0" smtClean="0"/>
              <a:t>Neomezená monarchie;</a:t>
            </a:r>
          </a:p>
          <a:p>
            <a:r>
              <a:rPr lang="cs-CZ" dirty="0" smtClean="0"/>
              <a:t>Fašistická diktatura;</a:t>
            </a:r>
          </a:p>
          <a:p>
            <a:r>
              <a:rPr lang="cs-CZ" dirty="0" smtClean="0"/>
              <a:t>Režim jediné politické strany;</a:t>
            </a:r>
          </a:p>
          <a:p>
            <a:r>
              <a:rPr lang="cs-CZ" dirty="0" smtClean="0"/>
              <a:t>Vláda vojenské junty (skupiny);</a:t>
            </a:r>
          </a:p>
          <a:p>
            <a:r>
              <a:rPr lang="cs-CZ" dirty="0" smtClean="0"/>
              <a:t>Vláda náboženských autorit (teokracie);</a:t>
            </a:r>
          </a:p>
          <a:p>
            <a:r>
              <a:rPr lang="cs-CZ" dirty="0" smtClean="0"/>
              <a:t> Prezidentská diktatura.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9163"/>
          </a:xfrm>
        </p:spPr>
        <p:txBody>
          <a:bodyPr/>
          <a:lstStyle/>
          <a:p>
            <a:r>
              <a:rPr lang="cs-CZ" b="1" smtClean="0"/>
              <a:t>Demokratická moc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685800" y="1071563"/>
            <a:ext cx="7696200" cy="5072062"/>
          </a:xfrm>
        </p:spPr>
        <p:txBody>
          <a:bodyPr/>
          <a:lstStyle/>
          <a:p>
            <a:r>
              <a:rPr lang="cs-CZ" smtClean="0"/>
              <a:t>Je založena na principu tolerance a partnerství;</a:t>
            </a:r>
          </a:p>
          <a:p>
            <a:r>
              <a:rPr lang="cs-CZ" smtClean="0"/>
              <a:t>Nedotknutelnosti individua,</a:t>
            </a:r>
          </a:p>
          <a:p>
            <a:r>
              <a:rPr lang="cs-CZ" smtClean="0"/>
              <a:t>Respektování menšin a autonomních zájmů;</a:t>
            </a:r>
          </a:p>
          <a:p>
            <a:r>
              <a:rPr lang="cs-CZ" smtClean="0"/>
              <a:t>Je deklarována v pravidelných intervalech realizovanými volbami s prokazatelně většinovou volbou obyvatel dané země.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Lobbing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 smtClean="0"/>
              <a:t>Lobby je formálně utvořené, ustavené sdružení skupiny stoupenců, kteří mají konkrétní, relativně společné zájmy, zpravidla ekonomické.</a:t>
            </a:r>
          </a:p>
          <a:p>
            <a:r>
              <a:rPr lang="cs-CZ" sz="2500" dirty="0" smtClean="0"/>
              <a:t>Tyto zájmy se snaží prosadit do zákonných nebo jiných obecně závazných předpisů.</a:t>
            </a:r>
          </a:p>
          <a:p>
            <a:r>
              <a:rPr lang="cs-CZ" sz="2500" dirty="0" smtClean="0"/>
              <a:t>Jedná se o ovlivňování pracovníků veřejné správy a členů parlamentu.</a:t>
            </a:r>
            <a:endParaRPr lang="cs-CZ" sz="2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statky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Slouží všem lidem, firmám i státu, nestátním neziskovým organizacím – tedy všem ekonomickým subjektům.</a:t>
            </a:r>
            <a:endParaRPr lang="cs-CZ" dirty="0"/>
          </a:p>
          <a:p>
            <a:r>
              <a:rPr lang="cs-CZ" dirty="0" smtClean="0"/>
              <a:t>Např. most, park, obrana státu, městská hromadná doprava</a:t>
            </a:r>
          </a:p>
          <a:p>
            <a:r>
              <a:rPr lang="cs-CZ" dirty="0" smtClean="0"/>
              <a:t>Smíšené statky – městská hromadná doprava</a:t>
            </a:r>
          </a:p>
          <a:p>
            <a:r>
              <a:rPr lang="cs-CZ" dirty="0" smtClean="0"/>
              <a:t>Veřejné služby – charakteristiky </a:t>
            </a:r>
            <a:r>
              <a:rPr lang="cs-CZ" sz="1800" dirty="0" smtClean="0"/>
              <a:t>(nehmotnost, neoddělitelnost, heterogenita, zničitelnost, není možné vlastnit)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21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Korupce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 lobováním a korupcí </a:t>
            </a:r>
            <a:r>
              <a:rPr lang="cs-CZ" smtClean="0"/>
              <a:t>bývá nezřetelná </a:t>
            </a:r>
            <a:r>
              <a:rPr lang="cs-CZ" dirty="0" smtClean="0"/>
              <a:t>hranice.</a:t>
            </a:r>
          </a:p>
          <a:p>
            <a:r>
              <a:rPr lang="cs-CZ" dirty="0" smtClean="0"/>
              <a:t>Někdy je snaha rozlišovat tuto hranici definováním tzv. legitimních a  nelegitimních zájmů.</a:t>
            </a:r>
          </a:p>
          <a:p>
            <a:r>
              <a:rPr lang="cs-CZ" dirty="0" smtClean="0"/>
              <a:t>Podpora nelegitimních zájmů je směřována ke korupci.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Děkuji za pozornost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Neziskové veřejnoprávní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Typu organizačních složek (např. ministerstva) a příspěvkových organizací států a územních celků</a:t>
            </a:r>
          </a:p>
          <a:p>
            <a:endParaRPr lang="cs-CZ" dirty="0"/>
          </a:p>
          <a:p>
            <a:r>
              <a:rPr lang="cs-CZ" dirty="0" smtClean="0"/>
              <a:t>Ostatní veřejnoprávní organizace (Všeobecná zdravotní pojišťovna, státní fondy, Česká televize, ČNB)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99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sektor - členění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vlastnictví (státní a samosprávní)</a:t>
            </a:r>
          </a:p>
          <a:p>
            <a:r>
              <a:rPr lang="cs-CZ" dirty="0" smtClean="0"/>
              <a:t>Dle právního postavení subjektů</a:t>
            </a:r>
          </a:p>
          <a:p>
            <a:r>
              <a:rPr lang="cs-CZ" dirty="0" smtClean="0"/>
              <a:t>CZ-COFOG – pro komparaci struktury výdajů na veřejné služby (</a:t>
            </a:r>
            <a:r>
              <a:rPr lang="cs-CZ" sz="2000" dirty="0" smtClean="0"/>
              <a:t>všeobecné veřejné služby; obrana; veřejný pořádek a bezpečnost; ekonomické záležitosti; ochrana životního prostředí; bydlení a společenská infrastruktura; zdraví; rekreace, kultura a náboženství; vzdělávání; sociální služby)</a:t>
            </a:r>
          </a:p>
          <a:p>
            <a:r>
              <a:rPr lang="cs-CZ" dirty="0" smtClean="0"/>
              <a:t>CZ-NACE</a:t>
            </a:r>
          </a:p>
          <a:p>
            <a:r>
              <a:rPr lang="cs-CZ" dirty="0" smtClean="0"/>
              <a:t>Dle základních funkcí (bloky)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82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sektor – bloky z hlediska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společenských potřeb</a:t>
            </a:r>
          </a:p>
          <a:p>
            <a:r>
              <a:rPr lang="cs-CZ" dirty="0" smtClean="0"/>
              <a:t>odvětví rozvoje člověka</a:t>
            </a:r>
          </a:p>
          <a:p>
            <a:r>
              <a:rPr lang="cs-CZ" dirty="0" smtClean="0"/>
              <a:t>odvětví poznání a informací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sektor – bloky z hlediska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odvětví technické infrastruktury</a:t>
            </a:r>
          </a:p>
          <a:p>
            <a:r>
              <a:rPr lang="cs-CZ" sz="2800" dirty="0" smtClean="0"/>
              <a:t>odvětví privátních statků podporovaných z veřejných rozpočtů</a:t>
            </a:r>
          </a:p>
          <a:p>
            <a:r>
              <a:rPr lang="cs-CZ" sz="2800" dirty="0" smtClean="0"/>
              <a:t>existenčních jistot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Velikost veřejného sektoru - faktory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ekonomické</a:t>
            </a:r>
          </a:p>
          <a:p>
            <a:r>
              <a:rPr lang="cs-CZ" dirty="0" smtClean="0"/>
              <a:t>historické, politické</a:t>
            </a:r>
          </a:p>
          <a:p>
            <a:r>
              <a:rPr lang="cs-CZ" dirty="0" smtClean="0"/>
              <a:t>geografické</a:t>
            </a:r>
          </a:p>
          <a:p>
            <a:r>
              <a:rPr lang="cs-CZ" dirty="0" smtClean="0"/>
              <a:t>demografické</a:t>
            </a:r>
          </a:p>
          <a:p>
            <a:r>
              <a:rPr lang="cs-CZ" dirty="0"/>
              <a:t>k</a:t>
            </a:r>
            <a:r>
              <a:rPr lang="cs-CZ" dirty="0" smtClean="0"/>
              <a:t>ulturní, občanské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Veřejný sektor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Vznikl jako reakce na problémy (selhání) trhu, tržního mechanismu a tržního sektoru.</a:t>
            </a:r>
          </a:p>
          <a:p>
            <a:r>
              <a:rPr lang="cs-CZ" dirty="0" smtClean="0"/>
              <a:t>Historický vývoj některých zemí – vznik neziskových organizací.</a:t>
            </a:r>
          </a:p>
          <a:p>
            <a:r>
              <a:rPr lang="cs-CZ" dirty="0" smtClean="0"/>
              <a:t>Reakce na nedokonalost trhu – platební možnost, </a:t>
            </a:r>
            <a:r>
              <a:rPr lang="cs-CZ" smtClean="0"/>
              <a:t>nedokonalost segmentů.</a:t>
            </a:r>
            <a:endParaRPr lang="cs-CZ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5A0B8-52DB-4127-971D-8BA4CF48BBE5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1791</TotalTime>
  <Words>883</Words>
  <Application>Microsoft Office PowerPoint</Application>
  <PresentationFormat>Předvádění na obrazovce (4:3)</PresentationFormat>
  <Paragraphs>154</Paragraphs>
  <Slides>31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Calibri</vt:lpstr>
      <vt:lpstr>Comic Sans MS</vt:lpstr>
      <vt:lpstr>Times New Roman</vt:lpstr>
      <vt:lpstr>Pastelové tužky</vt:lpstr>
      <vt:lpstr>Veřejný neziskový sektor </vt:lpstr>
      <vt:lpstr>Veřejný neziskový sektor</vt:lpstr>
      <vt:lpstr>Veřejné statky</vt:lpstr>
      <vt:lpstr>Neziskové veřejnoprávní organizace</vt:lpstr>
      <vt:lpstr>Veřejný sektor - členění</vt:lpstr>
      <vt:lpstr>Veřejný sektor – bloky z hlediska potřeb</vt:lpstr>
      <vt:lpstr>Veřejný sektor – bloky z hlediska potřeb</vt:lpstr>
      <vt:lpstr>Velikost veřejného sektoru - faktory</vt:lpstr>
      <vt:lpstr>Veřejný sektor</vt:lpstr>
      <vt:lpstr>Selhání trhu</vt:lpstr>
      <vt:lpstr>Poslání veřejného sektoru</vt:lpstr>
      <vt:lpstr>Charakteristické rysy neziskového veřejného sektoru</vt:lpstr>
      <vt:lpstr>Netržní sektor</vt:lpstr>
      <vt:lpstr>Neziskový charakter</vt:lpstr>
      <vt:lpstr>4 typy způsobů společné existence státu a neziskových organizací:</vt:lpstr>
      <vt:lpstr>4 typy způsobů společné existence státu a neziskových organizací:</vt:lpstr>
      <vt:lpstr>4 typy způsobů společné existence státu a neziskových organizací:</vt:lpstr>
      <vt:lpstr>4 typy způsobů společné existence státu a neziskových organizací:</vt:lpstr>
      <vt:lpstr>Veřejné finance</vt:lpstr>
      <vt:lpstr>Veřejná správa</vt:lpstr>
      <vt:lpstr>Veřejná volba</vt:lpstr>
      <vt:lpstr>Prezentace aplikace PowerPoint</vt:lpstr>
      <vt:lpstr>Veřejná kontrola</vt:lpstr>
      <vt:lpstr>Veřejná moc</vt:lpstr>
      <vt:lpstr>Veřejná moc</vt:lpstr>
      <vt:lpstr>Autoritářská moc</vt:lpstr>
      <vt:lpstr>Autoritářské formy vládnutí</vt:lpstr>
      <vt:lpstr>Demokratická moc</vt:lpstr>
      <vt:lpstr>Lobbing</vt:lpstr>
      <vt:lpstr>Korupce</vt:lpstr>
      <vt:lpstr>Děkuji za pozornost</vt:lpstr>
    </vt:vector>
  </TitlesOfParts>
  <Company>OPS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Historický vývoj ochrany spotřebitele</dc:title>
  <dc:creator>Admin</dc:creator>
  <cp:lastModifiedBy>ryl0001</cp:lastModifiedBy>
  <cp:revision>170</cp:revision>
  <cp:lastPrinted>2017-09-21T10:15:44Z</cp:lastPrinted>
  <dcterms:created xsi:type="dcterms:W3CDTF">2006-02-22T11:03:38Z</dcterms:created>
  <dcterms:modified xsi:type="dcterms:W3CDTF">2021-09-03T08:31:38Z</dcterms:modified>
</cp:coreProperties>
</file>