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4" r:id="rId3"/>
    <p:sldId id="297" r:id="rId4"/>
    <p:sldId id="265" r:id="rId5"/>
    <p:sldId id="266" r:id="rId6"/>
    <p:sldId id="267" r:id="rId7"/>
    <p:sldId id="268" r:id="rId8"/>
    <p:sldId id="270" r:id="rId9"/>
    <p:sldId id="269" r:id="rId10"/>
    <p:sldId id="271" r:id="rId11"/>
    <p:sldId id="272" r:id="rId12"/>
    <p:sldId id="273" r:id="rId13"/>
    <p:sldId id="298" r:id="rId14"/>
    <p:sldId id="299" r:id="rId15"/>
    <p:sldId id="300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74" r:id="rId24"/>
    <p:sldId id="301" r:id="rId25"/>
    <p:sldId id="275" r:id="rId26"/>
    <p:sldId id="276" r:id="rId27"/>
    <p:sldId id="277" r:id="rId28"/>
    <p:sldId id="279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0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9213-B625-44E8-9B44-8A5DD6001FF5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1B720-3A21-456E-947E-154F5B2B8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5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1B720-3A21-456E-947E-154F5B2B86A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59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</a:rPr>
              <a:t>Podnikatelský sektor ve struktuře národního hospodářství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FC2CF-5CC2-4914-A996-DE0AAAF7F02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organizační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Zlepšit organizaci práce.</a:t>
            </a:r>
          </a:p>
          <a:p>
            <a:r>
              <a:rPr lang="cs-CZ" dirty="0" smtClean="0"/>
              <a:t>Zkrátit provozní cyklus.</a:t>
            </a:r>
          </a:p>
          <a:p>
            <a:r>
              <a:rPr lang="cs-CZ" dirty="0" smtClean="0"/>
              <a:t>Zvýšit produktivitu práce.</a:t>
            </a:r>
          </a:p>
          <a:p>
            <a:r>
              <a:rPr lang="cs-CZ" dirty="0" smtClean="0"/>
              <a:t>Tvorba prostoru pro další rozvoj podniku.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informační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Vybudovat dokonalý informační a komunikační systém.</a:t>
            </a:r>
          </a:p>
          <a:p>
            <a:r>
              <a:rPr lang="cs-CZ" dirty="0" smtClean="0"/>
              <a:t>Účelem je uchování a poskytování informací.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personální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Pečovat o kvalifikační růst a spokojenost zaměstnanců.</a:t>
            </a:r>
          </a:p>
          <a:p>
            <a:r>
              <a:rPr lang="cs-CZ" dirty="0" smtClean="0"/>
              <a:t>Poskytovat širší sociální výhody.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Má zajištěnou určitou výši výnosů a nepodléhá podnikatelskému riziku.</a:t>
            </a:r>
          </a:p>
          <a:p>
            <a:r>
              <a:rPr lang="cs-CZ" sz="2800" dirty="0" smtClean="0"/>
              <a:t>Změny ve veřejném sektoru zákonem č. 108/2006 Sb., o sociálních službách – Charita přechází z „chráněného“ prostředí do tržního prostředí – neziskové organizace musí hledat finanční zdroje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 – neziskové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hraje ještě významnější roli než u ziskového sektoru.</a:t>
            </a:r>
          </a:p>
          <a:p>
            <a:r>
              <a:rPr lang="cs-CZ" dirty="0" smtClean="0"/>
              <a:t>Neziskové organizace nejsou zákonem přesně vymezeny – nejblíže jim je zákon 586/1992 Sb., o dani z příjmu.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Neziskové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Mezi </a:t>
            </a:r>
            <a:r>
              <a:rPr lang="cs-CZ" sz="2000" b="1" i="1" dirty="0" smtClean="0"/>
              <a:t>státní</a:t>
            </a:r>
            <a:r>
              <a:rPr lang="cs-CZ" sz="2000" dirty="0" smtClean="0"/>
              <a:t> neziskové organizace patří: příspěvkové </a:t>
            </a:r>
            <a:r>
              <a:rPr lang="cs-CZ" sz="2000" dirty="0"/>
              <a:t>organizace (školy, školky, městská či krajská kulturní, sportovní a jiná zařízení atd</a:t>
            </a:r>
            <a:r>
              <a:rPr lang="cs-CZ" sz="2000" dirty="0" smtClean="0"/>
              <a:t>.), rozpočtové </a:t>
            </a:r>
            <a:r>
              <a:rPr lang="cs-CZ" sz="2000" dirty="0"/>
              <a:t>organizace (územně samosprávné celky </a:t>
            </a:r>
            <a:r>
              <a:rPr lang="cs-CZ" sz="2000" dirty="0" smtClean="0"/>
              <a:t>jako </a:t>
            </a:r>
            <a:r>
              <a:rPr lang="cs-CZ" sz="2000" dirty="0"/>
              <a:t>jsou města, obce, dále pak dobrovolné svazky obcí</a:t>
            </a:r>
            <a:r>
              <a:rPr lang="cs-CZ" sz="2000" dirty="0" smtClean="0"/>
              <a:t>,...).</a:t>
            </a:r>
          </a:p>
          <a:p>
            <a:r>
              <a:rPr lang="cs-CZ" sz="2000" dirty="0" smtClean="0"/>
              <a:t>Mezi </a:t>
            </a:r>
            <a:r>
              <a:rPr lang="cs-CZ" sz="2000" b="1" i="1" dirty="0"/>
              <a:t>nestátní</a:t>
            </a:r>
            <a:r>
              <a:rPr lang="cs-CZ" sz="2000" dirty="0"/>
              <a:t> neziskové organizace patří především spolky, obecně prospěšné společnosti, ústavy, nadace, nadační fondy, církevní organizace a náboženské společnosti, odborové svazy, organizace zaměstnavatelů</a:t>
            </a:r>
            <a:r>
              <a:rPr lang="cs-CZ" sz="2000" dirty="0" smtClean="0"/>
              <a:t>, společenství </a:t>
            </a:r>
            <a:r>
              <a:rPr lang="cs-CZ" sz="2000" dirty="0"/>
              <a:t>vlastníků jednotek, </a:t>
            </a:r>
            <a:r>
              <a:rPr lang="cs-CZ" sz="2000"/>
              <a:t>politické </a:t>
            </a:r>
            <a:r>
              <a:rPr lang="cs-CZ" sz="2000" smtClean="0"/>
              <a:t>strany, </a:t>
            </a:r>
            <a:r>
              <a:rPr lang="cs-CZ" sz="2000" dirty="0"/>
              <a:t>veřejné výzkumné instituce, školské právnické osoby.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Postavení podnikatelského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Klíčové;</a:t>
            </a:r>
          </a:p>
          <a:p>
            <a:r>
              <a:rPr lang="cs-CZ" dirty="0" smtClean="0"/>
              <a:t>Ovlivněno veřejným sektorem;</a:t>
            </a:r>
          </a:p>
          <a:p>
            <a:r>
              <a:rPr lang="cs-CZ" dirty="0" smtClean="0"/>
              <a:t>Ambivalentní vztah obou sektorů.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Veřejný ovlivňuje podnikatelský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029092"/>
          </a:xfrm>
        </p:spPr>
        <p:txBody>
          <a:bodyPr/>
          <a:lstStyle/>
          <a:p>
            <a:r>
              <a:rPr lang="cs-CZ" dirty="0" smtClean="0"/>
              <a:t>Alokační činnost;</a:t>
            </a:r>
          </a:p>
          <a:p>
            <a:r>
              <a:rPr lang="cs-CZ" dirty="0" smtClean="0"/>
              <a:t>Redistribuční činnost;</a:t>
            </a:r>
          </a:p>
          <a:p>
            <a:r>
              <a:rPr lang="cs-CZ" dirty="0" smtClean="0"/>
              <a:t>Stabilizační činnost;</a:t>
            </a:r>
          </a:p>
          <a:p>
            <a:r>
              <a:rPr lang="cs-CZ" dirty="0" smtClean="0"/>
              <a:t>Legislativní činnost.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Alokační činnost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457720"/>
          </a:xfrm>
        </p:spPr>
        <p:txBody>
          <a:bodyPr/>
          <a:lstStyle/>
          <a:p>
            <a:r>
              <a:rPr lang="cs-CZ" dirty="0" smtClean="0"/>
              <a:t>Z hlediska určení: výdaje na vzdělání ovlivňují kvalitu pracovní síly… </a:t>
            </a:r>
          </a:p>
          <a:p>
            <a:r>
              <a:rPr lang="cs-CZ" dirty="0" smtClean="0"/>
              <a:t>Z hlediska procesního: účast pod. subjektů při zadávání veřejných zakázek, PPP projekty.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Redistribuční činnost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daní a dotací </a:t>
            </a:r>
          </a:p>
          <a:p>
            <a:r>
              <a:rPr lang="cs-CZ" dirty="0" smtClean="0"/>
              <a:t>Podpora malého a středního podnikání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tvořen souhrnem podnikatelských subjektů.</a:t>
            </a:r>
          </a:p>
          <a:p>
            <a:r>
              <a:rPr lang="cs-CZ" dirty="0" smtClean="0"/>
              <a:t>Podnik – základní jednotka, v níž je realizována výroba či jsou poskytovány služby.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Stabilizační činnost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dotací</a:t>
            </a:r>
          </a:p>
          <a:p>
            <a:r>
              <a:rPr lang="cs-CZ" dirty="0" smtClean="0"/>
              <a:t>Vliv měnové politiky centrální banky (úrokových sazeb, regulace úvěrů)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Legislativní činnost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314844"/>
          </a:xfrm>
        </p:spPr>
        <p:txBody>
          <a:bodyPr/>
          <a:lstStyle/>
          <a:p>
            <a:r>
              <a:rPr lang="cs-CZ" dirty="0" smtClean="0"/>
              <a:t>Vydávání právních norem:</a:t>
            </a:r>
          </a:p>
          <a:p>
            <a:pPr>
              <a:buFontTx/>
              <a:buChar char="-"/>
            </a:pPr>
            <a:r>
              <a:rPr lang="cs-CZ" dirty="0" smtClean="0"/>
              <a:t>Právní úprava daní,</a:t>
            </a:r>
          </a:p>
          <a:p>
            <a:pPr>
              <a:buFontTx/>
              <a:buChar char="-"/>
            </a:pPr>
            <a:r>
              <a:rPr lang="cs-CZ" dirty="0" smtClean="0"/>
              <a:t>Minimální mzdy,</a:t>
            </a:r>
          </a:p>
          <a:p>
            <a:pPr>
              <a:buFontTx/>
              <a:buChar char="-"/>
            </a:pPr>
            <a:r>
              <a:rPr lang="cs-CZ" dirty="0" smtClean="0"/>
              <a:t>Obchodní a pracovní právo,</a:t>
            </a:r>
          </a:p>
          <a:p>
            <a:pPr>
              <a:buFontTx/>
              <a:buChar char="-"/>
            </a:pPr>
            <a:r>
              <a:rPr lang="cs-CZ" dirty="0" smtClean="0"/>
              <a:t>Ekologické normy,</a:t>
            </a:r>
          </a:p>
          <a:p>
            <a:pPr>
              <a:buFontTx/>
              <a:buChar char="-"/>
            </a:pPr>
            <a:r>
              <a:rPr lang="cs-CZ" dirty="0" smtClean="0"/>
              <a:t>Účetní předpisy, </a:t>
            </a:r>
          </a:p>
          <a:p>
            <a:pPr>
              <a:buFontTx/>
              <a:buChar char="-"/>
            </a:pPr>
            <a:r>
              <a:rPr lang="cs-CZ" dirty="0" smtClean="0"/>
              <a:t>Antimonopolní zákonodárství.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76336"/>
          </a:xfrm>
        </p:spPr>
        <p:txBody>
          <a:bodyPr/>
          <a:lstStyle/>
          <a:p>
            <a:r>
              <a:rPr lang="cs-CZ" sz="4000" b="1" dirty="0" smtClean="0"/>
              <a:t>Podnikatelský ovlivňuje veřejný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28736"/>
            <a:ext cx="7696200" cy="5143536"/>
          </a:xfrm>
        </p:spPr>
        <p:txBody>
          <a:bodyPr/>
          <a:lstStyle/>
          <a:p>
            <a:r>
              <a:rPr lang="cs-CZ" sz="2800" b="1" dirty="0" smtClean="0"/>
              <a:t>Daňový výnos – daně, odvody zdravotního pojištění a sociálního zabezpečení;</a:t>
            </a:r>
          </a:p>
          <a:p>
            <a:r>
              <a:rPr lang="cs-CZ" sz="2800" b="1" dirty="0" smtClean="0"/>
              <a:t>Export a import – ovlivnění platební bilance;</a:t>
            </a:r>
          </a:p>
          <a:p>
            <a:r>
              <a:rPr lang="cs-CZ" sz="2800" b="1" dirty="0" smtClean="0"/>
              <a:t>Tvorba pracovních míst – míra nezaměstnanosti;</a:t>
            </a:r>
          </a:p>
          <a:p>
            <a:r>
              <a:rPr lang="cs-CZ" sz="2800" b="1" dirty="0" smtClean="0"/>
              <a:t>Výše příjmů obyvatel – koupě schopná poptávka;</a:t>
            </a:r>
          </a:p>
          <a:p>
            <a:r>
              <a:rPr lang="cs-CZ" sz="2800" b="1" dirty="0" smtClean="0"/>
              <a:t>Sponzoring.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podnikových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Mikroúroveň – účinky na samotný podnik, jeho vlastníky, manažery i řádové zaměstnance.</a:t>
            </a:r>
          </a:p>
          <a:p>
            <a:r>
              <a:rPr lang="cs-CZ" dirty="0" err="1" smtClean="0"/>
              <a:t>Mezoúroveň</a:t>
            </a:r>
            <a:r>
              <a:rPr lang="cs-CZ" dirty="0" smtClean="0"/>
              <a:t> – účinky na věřitele, odběratele, dodavatele či konkurenci (ale i daný region v širších souvislostech).</a:t>
            </a:r>
          </a:p>
          <a:p>
            <a:r>
              <a:rPr lang="cs-CZ" dirty="0" err="1" smtClean="0"/>
              <a:t>Makroúroveň</a:t>
            </a:r>
            <a:r>
              <a:rPr lang="cs-CZ" dirty="0" smtClean="0"/>
              <a:t> – vlivy, jež působí z národohospodářského hlediska.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1" descr="sejmout00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8280920" cy="5400600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 podnikových aktivit na samotný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oblast.</a:t>
            </a:r>
          </a:p>
          <a:p>
            <a:r>
              <a:rPr lang="cs-CZ" dirty="0" smtClean="0"/>
              <a:t>Technická oblast.</a:t>
            </a:r>
          </a:p>
          <a:p>
            <a:r>
              <a:rPr lang="cs-CZ" dirty="0" smtClean="0"/>
              <a:t>Konkurenční výhoda.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úspěšnosti pomocí finanční analýzy.</a:t>
            </a:r>
          </a:p>
          <a:p>
            <a:r>
              <a:rPr lang="cs-CZ" dirty="0" smtClean="0"/>
              <a:t>Identifikace příčiny zlepšení či zhoršení situace.</a:t>
            </a:r>
          </a:p>
          <a:p>
            <a:r>
              <a:rPr lang="cs-CZ" smtClean="0"/>
              <a:t>Určení </a:t>
            </a:r>
            <a:r>
              <a:rPr lang="cs-CZ" dirty="0" smtClean="0"/>
              <a:t>postupu k usměrňování finančního hospodářství a finanční stability podniku.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Úroveň využití poznatků vědecko-technického pokroku v podniku.</a:t>
            </a:r>
          </a:p>
          <a:p>
            <a:r>
              <a:rPr lang="cs-CZ" dirty="0" smtClean="0"/>
              <a:t>(kvalita produktu, stupeň automatizace výroby, kvalifikace zaměstnanců)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Konkurenční výhoda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podniku nabízet zákazníkovi výrobky nebo služby, které mu přinesou vyšší čistý užitek (celkovou hodnotu) než výrobky či služby konkurence.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Podnikatelský sektor a státní zásahy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Hospodářská soutěž</a:t>
            </a:r>
          </a:p>
          <a:p>
            <a:pPr>
              <a:buFontTx/>
              <a:buChar char="-"/>
            </a:pPr>
            <a:r>
              <a:rPr lang="cs-CZ" dirty="0" smtClean="0"/>
              <a:t>Jde o soupeření fyzických a právnických osob v hospodářské oblasti.</a:t>
            </a:r>
          </a:p>
          <a:p>
            <a:pPr>
              <a:buFontTx/>
              <a:buChar char="-"/>
            </a:pPr>
            <a:r>
              <a:rPr lang="cs-CZ" dirty="0" smtClean="0"/>
              <a:t>Cílem je dosáhnout hospodářského prospěchu.</a:t>
            </a:r>
          </a:p>
          <a:p>
            <a:pPr>
              <a:buFontTx/>
              <a:buChar char="-"/>
            </a:pPr>
            <a:r>
              <a:rPr lang="cs-CZ" dirty="0" smtClean="0"/>
              <a:t>Zákon o ochraně hospodářské soutěže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Třídící znaky podnikatelského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forma, vlastnictví</a:t>
            </a:r>
          </a:p>
          <a:p>
            <a:r>
              <a:rPr lang="cs-CZ" dirty="0" smtClean="0"/>
              <a:t>Sektor národního hospodářství</a:t>
            </a:r>
          </a:p>
          <a:p>
            <a:r>
              <a:rPr lang="cs-CZ" dirty="0" smtClean="0"/>
              <a:t>Hospodářské odvětví</a:t>
            </a:r>
          </a:p>
          <a:p>
            <a:r>
              <a:rPr lang="cs-CZ" dirty="0" smtClean="0"/>
              <a:t>Velikost a rozsah působnosti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Účastní se hospodářské soutěže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Dobré mravy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Maximum morálního charakteru pronikajícího právním řádem, jež je vymezováno vždy s ohledem na konkrétní situaci.</a:t>
            </a:r>
          </a:p>
          <a:p>
            <a:r>
              <a:rPr lang="cs-CZ" sz="2800" dirty="0" smtClean="0"/>
              <a:t>Podstatná je rovnost hospodářských příležitostí.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hospodářské soutěže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 vytváří podmínky pro rozvoj a ochranu podnikání a hospodářské soutěže. (dotace, půjčky)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Zneužití hospodářské soutěže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Nekalá</a:t>
            </a:r>
            <a:r>
              <a:rPr lang="cs-CZ" dirty="0" smtClean="0"/>
              <a:t> soutěž</a:t>
            </a:r>
          </a:p>
          <a:p>
            <a:r>
              <a:rPr lang="cs-CZ" dirty="0" smtClean="0"/>
              <a:t>Nedovolené omezování hospodářské soutěže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Nedovolené omezování hospodářské soutěže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Kartelové dohody</a:t>
            </a:r>
          </a:p>
          <a:p>
            <a:r>
              <a:rPr lang="cs-CZ" dirty="0" smtClean="0"/>
              <a:t>Dohody o sloučení podniku</a:t>
            </a:r>
          </a:p>
          <a:p>
            <a:r>
              <a:rPr lang="cs-CZ" dirty="0" smtClean="0"/>
              <a:t>Monopolní a dominantní postavení na trhu.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Kartelové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Dohody mezi soutěžiteli, které vedou nebo mohou vést k narušení hospodářské soutěže.</a:t>
            </a:r>
          </a:p>
          <a:p>
            <a:r>
              <a:rPr lang="cs-CZ" dirty="0" smtClean="0"/>
              <a:t>Omezují nebo vylučují některé prvky konkurence.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sloučení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Kontrola Úřadu pro ochranu hospodářské soutěže nedovoluje všechny koncentrace.</a:t>
            </a:r>
          </a:p>
          <a:p>
            <a:r>
              <a:rPr lang="cs-CZ" sz="2400" dirty="0" smtClean="0"/>
              <a:t>Zákon na ochranu hospodářské soutěže přesně vymezuje, co se nepovažuje za spojení soutěžitelů, a tak nepodléhá kontrole Úřadu.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Monopolní a dominantní postavení na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Dominantní postavení na trhu má soutěžitel nebo více soutěžitelů (společná dominance), kterým jejich tržní síla umožňuje chovat se ve značné míře nezávisle na jiných soutěžitelích či spotřebitelích.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Vlastník se snaží prostřednictvím výrobních faktorů o dosažení předem definovaných cílů.</a:t>
            </a:r>
          </a:p>
          <a:p>
            <a:r>
              <a:rPr lang="cs-CZ" dirty="0" smtClean="0"/>
              <a:t>Měl by být otevřený systém mezi podnikem a okolím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podnikových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Pluralitní – soustava cílů.</a:t>
            </a:r>
          </a:p>
          <a:p>
            <a:r>
              <a:rPr lang="cs-CZ" sz="2400" dirty="0" smtClean="0"/>
              <a:t>Integrující roli mají cíle finanční:</a:t>
            </a:r>
          </a:p>
          <a:p>
            <a:pPr>
              <a:buFontTx/>
              <a:buChar char="-"/>
            </a:pPr>
            <a:r>
              <a:rPr lang="cs-CZ" sz="2400" dirty="0" smtClean="0"/>
              <a:t>Maximalizace zisku</a:t>
            </a:r>
          </a:p>
          <a:p>
            <a:pPr>
              <a:buFontTx/>
              <a:buChar char="-"/>
            </a:pPr>
            <a:r>
              <a:rPr lang="cs-CZ" sz="2400" dirty="0" smtClean="0"/>
              <a:t>Maximalizace rentability celkového vloženého kapitálu</a:t>
            </a:r>
          </a:p>
          <a:p>
            <a:pPr>
              <a:buFontTx/>
              <a:buChar char="-"/>
            </a:pPr>
            <a:r>
              <a:rPr lang="cs-CZ" sz="2400" dirty="0" smtClean="0"/>
              <a:t>Maximalizace bohatství vlastníků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Maximalizace bohatství vlastníků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Důležité je plnění cílů v dílčích oblastech:</a:t>
            </a:r>
          </a:p>
          <a:p>
            <a:pPr>
              <a:buFontTx/>
              <a:buChar char="-"/>
            </a:pPr>
            <a:r>
              <a:rPr lang="cs-CZ" sz="2800" dirty="0" smtClean="0"/>
              <a:t>Finanční a majetková.</a:t>
            </a:r>
          </a:p>
          <a:p>
            <a:pPr>
              <a:buFontTx/>
              <a:buChar char="-"/>
            </a:pPr>
            <a:r>
              <a:rPr lang="cs-CZ" sz="2800" dirty="0" smtClean="0"/>
              <a:t>Výrobní.</a:t>
            </a:r>
          </a:p>
          <a:p>
            <a:pPr>
              <a:buFontTx/>
              <a:buChar char="-"/>
            </a:pPr>
            <a:r>
              <a:rPr lang="cs-CZ" sz="2800" dirty="0" smtClean="0"/>
              <a:t>Obchodní.</a:t>
            </a:r>
          </a:p>
          <a:p>
            <a:pPr>
              <a:buFontTx/>
              <a:buChar char="-"/>
            </a:pPr>
            <a:r>
              <a:rPr lang="cs-CZ" sz="2800" dirty="0" smtClean="0"/>
              <a:t>Organizační.</a:t>
            </a:r>
          </a:p>
          <a:p>
            <a:pPr>
              <a:buFontTx/>
              <a:buChar char="-"/>
            </a:pPr>
            <a:r>
              <a:rPr lang="cs-CZ" sz="2800" dirty="0" smtClean="0"/>
              <a:t>Informační.</a:t>
            </a:r>
          </a:p>
          <a:p>
            <a:pPr>
              <a:buFontTx/>
              <a:buChar char="-"/>
            </a:pPr>
            <a:r>
              <a:rPr lang="cs-CZ" sz="2800" dirty="0" smtClean="0"/>
              <a:t>Personální.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finanční a majetková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Zvýšit zisk.</a:t>
            </a:r>
          </a:p>
          <a:p>
            <a:r>
              <a:rPr lang="cs-CZ" sz="2800" dirty="0" smtClean="0"/>
              <a:t>Zvýšit ekonomickou přidanou hodnotu.</a:t>
            </a:r>
          </a:p>
          <a:p>
            <a:r>
              <a:rPr lang="cs-CZ" sz="2800" dirty="0" smtClean="0"/>
              <a:t>Zlepšit cash </a:t>
            </a:r>
            <a:r>
              <a:rPr lang="cs-CZ" sz="2800" dirty="0" err="1" smtClean="0"/>
              <a:t>flow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Snížit vázanost pracovního kapitálu.</a:t>
            </a:r>
          </a:p>
          <a:p>
            <a:r>
              <a:rPr lang="cs-CZ" sz="2800" dirty="0" smtClean="0"/>
              <a:t>Optimalizovat finanční strukturu.</a:t>
            </a:r>
          </a:p>
          <a:p>
            <a:r>
              <a:rPr lang="cs-CZ" sz="2800" dirty="0" smtClean="0"/>
              <a:t>Zlepšit výběr a hodnocení investičních projektů.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obchodní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vyšší spokojenosti zákazníků.</a:t>
            </a:r>
          </a:p>
          <a:p>
            <a:r>
              <a:rPr lang="cs-CZ" dirty="0" smtClean="0"/>
              <a:t>Dosažení lepší obchodní výkonnosti a stanovené výše odbytu.</a:t>
            </a:r>
          </a:p>
          <a:p>
            <a:r>
              <a:rPr lang="cs-CZ" dirty="0" smtClean="0"/>
              <a:t>Vyšší tržní podíl.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výrobní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Šířit rozsah výrobkových a technologických inovací.</a:t>
            </a:r>
          </a:p>
          <a:p>
            <a:r>
              <a:rPr lang="cs-CZ" dirty="0" smtClean="0"/>
              <a:t>Racionalizace výroby.</a:t>
            </a:r>
          </a:p>
          <a:p>
            <a:r>
              <a:rPr lang="cs-CZ" dirty="0" smtClean="0"/>
              <a:t>Zvýšit kvalitu.</a:t>
            </a:r>
          </a:p>
          <a:p>
            <a:r>
              <a:rPr lang="cs-CZ" dirty="0" smtClean="0"/>
              <a:t>Zvýšit objem výroby.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1595</TotalTime>
  <Words>949</Words>
  <Application>Microsoft Office PowerPoint</Application>
  <PresentationFormat>Předvádění na obrazovce (4:3)</PresentationFormat>
  <Paragraphs>181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Calibri</vt:lpstr>
      <vt:lpstr>Comic Sans MS</vt:lpstr>
      <vt:lpstr>Times New Roman</vt:lpstr>
      <vt:lpstr>Pastelové tužky</vt:lpstr>
      <vt:lpstr>Podnikatelský sektor ve struktuře národního hospodářství</vt:lpstr>
      <vt:lpstr>Podnikatelský sektor</vt:lpstr>
      <vt:lpstr>Třídící znaky podnikatelského sektoru</vt:lpstr>
      <vt:lpstr>Podnik</vt:lpstr>
      <vt:lpstr>Pojetí podnikových cílů</vt:lpstr>
      <vt:lpstr>Maximalizace bohatství vlastníků</vt:lpstr>
      <vt:lpstr>Oblast finanční a majetková</vt:lpstr>
      <vt:lpstr>Oblast obchodní</vt:lpstr>
      <vt:lpstr>Oblast výrobní</vt:lpstr>
      <vt:lpstr>Oblast organizační</vt:lpstr>
      <vt:lpstr>Oblast informační</vt:lpstr>
      <vt:lpstr>Oblast personální</vt:lpstr>
      <vt:lpstr>Veřejný sektor</vt:lpstr>
      <vt:lpstr>Veřejný sektor – neziskové organizace</vt:lpstr>
      <vt:lpstr>Neziskové organizace</vt:lpstr>
      <vt:lpstr>Postavení podnikatelského sektoru</vt:lpstr>
      <vt:lpstr>Veřejný ovlivňuje podnikatelský</vt:lpstr>
      <vt:lpstr>Alokační činnost veřejného sektoru</vt:lpstr>
      <vt:lpstr>Redistribuční činnost veřejného sektoru</vt:lpstr>
      <vt:lpstr>Stabilizační činnost veřejného sektoru</vt:lpstr>
      <vt:lpstr>Legislativní činnost veřejného sektoru</vt:lpstr>
      <vt:lpstr>Podnikatelský ovlivňuje veřejný</vt:lpstr>
      <vt:lpstr>Účinky podnikových aktivit</vt:lpstr>
      <vt:lpstr>Prezentace aplikace PowerPoint</vt:lpstr>
      <vt:lpstr>Účinky podnikových aktivit na samotný podnik</vt:lpstr>
      <vt:lpstr>Ekonomická oblast</vt:lpstr>
      <vt:lpstr>Technická oblast</vt:lpstr>
      <vt:lpstr>Konkurenční výhoda</vt:lpstr>
      <vt:lpstr>Podnikatelský sektor a státní zásahy</vt:lpstr>
      <vt:lpstr>Soutěžitelé</vt:lpstr>
      <vt:lpstr>Dobré mravy</vt:lpstr>
      <vt:lpstr>Podpora hospodářské soutěže</vt:lpstr>
      <vt:lpstr>Zneužití hospodářské soutěže</vt:lpstr>
      <vt:lpstr>Nedovolené omezování hospodářské soutěže</vt:lpstr>
      <vt:lpstr>Kartelové dohody</vt:lpstr>
      <vt:lpstr>Dohody o sloučení podniku</vt:lpstr>
      <vt:lpstr>Monopolní a dominantní postavení na trhu</vt:lpstr>
      <vt:lpstr>Děkuji za pozornost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168</cp:revision>
  <cp:lastPrinted>2018-10-04T10:41:49Z</cp:lastPrinted>
  <dcterms:created xsi:type="dcterms:W3CDTF">2006-02-22T11:03:38Z</dcterms:created>
  <dcterms:modified xsi:type="dcterms:W3CDTF">2021-09-03T08:31:50Z</dcterms:modified>
</cp:coreProperties>
</file>