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notesMasterIdLst>
    <p:notesMasterId r:id="rId40"/>
  </p:notesMasterIdLst>
  <p:handoutMasterIdLst>
    <p:handoutMasterId r:id="rId41"/>
  </p:handoutMasterIdLst>
  <p:sldIdLst>
    <p:sldId id="256" r:id="rId2"/>
    <p:sldId id="264" r:id="rId3"/>
    <p:sldId id="297" r:id="rId4"/>
    <p:sldId id="265" r:id="rId5"/>
    <p:sldId id="266" r:id="rId6"/>
    <p:sldId id="267" r:id="rId7"/>
    <p:sldId id="268" r:id="rId8"/>
    <p:sldId id="270" r:id="rId9"/>
    <p:sldId id="269" r:id="rId10"/>
    <p:sldId id="271" r:id="rId11"/>
    <p:sldId id="272" r:id="rId12"/>
    <p:sldId id="273" r:id="rId13"/>
    <p:sldId id="298" r:id="rId14"/>
    <p:sldId id="299" r:id="rId15"/>
    <p:sldId id="300" r:id="rId16"/>
    <p:sldId id="257" r:id="rId17"/>
    <p:sldId id="258" r:id="rId18"/>
    <p:sldId id="259" r:id="rId19"/>
    <p:sldId id="260" r:id="rId20"/>
    <p:sldId id="261" r:id="rId21"/>
    <p:sldId id="262" r:id="rId22"/>
    <p:sldId id="263" r:id="rId23"/>
    <p:sldId id="274" r:id="rId24"/>
    <p:sldId id="301" r:id="rId25"/>
    <p:sldId id="275" r:id="rId26"/>
    <p:sldId id="276" r:id="rId27"/>
    <p:sldId id="277" r:id="rId28"/>
    <p:sldId id="279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</p:sldIdLst>
  <p:sldSz cx="9144000" cy="6858000" type="screen4x3"/>
  <p:notesSz cx="6669088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0" autoAdjust="0"/>
    <p:restoredTop sz="94660"/>
  </p:normalViewPr>
  <p:slideViewPr>
    <p:cSldViewPr>
      <p:cViewPr varScale="1">
        <p:scale>
          <a:sx n="90" d="100"/>
          <a:sy n="90" d="100"/>
        </p:scale>
        <p:origin x="114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1ED86EF4-95C9-4CE8-9460-3BD181031A48}" type="datetimeFigureOut">
              <a:rPr lang="cs-CZ"/>
              <a:pPr>
                <a:defRPr/>
              </a:pPr>
              <a:t>03.09.2021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37987BD5-9DDE-4EFA-969C-29A50A90D6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0090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079213-B625-44E8-9B44-8A5DD6001FF5}" type="datetimeFigureOut">
              <a:rPr lang="cs-CZ" smtClean="0"/>
              <a:t>03.09.2021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1241425"/>
            <a:ext cx="4465638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750" y="4778375"/>
            <a:ext cx="5335588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F1B720-3A21-456E-947E-154F5B2B86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5150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1B720-3A21-456E-947E-154F5B2B86AA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2598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FC2CF-5CC2-4914-A996-DE0AAAF7F0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E3BF0-6C5F-4581-8E01-4E5CC12257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87722-794B-4E26-894B-555061C5E4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92BAD-71C5-416B-A2B8-C652A2AF95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F8F5E2-AE8B-41D9-A74A-5DA40D9E1D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E5B35-7064-439C-81FD-0B0DFD8644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0A91B8-C52C-4B35-95CE-5CB83025A7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F4BEE-0718-4229-8ADE-B432EEAEB3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4CA54-FCCD-45C5-9FF7-2263353B56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C4D0F5-B5B2-4381-B243-AC05293A41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9829D-C0EB-455B-A664-D19D3A8B10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82395E7-D3E5-4F94-9F1D-530F7CEF23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3736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3737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73739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0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1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2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3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4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5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6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7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73750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51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52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  <p:sp>
            <p:nvSpPr>
              <p:cNvPr id="73753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3754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3755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73757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58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59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0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1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2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3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4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73766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67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73770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73772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3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5" y="325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4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5" y="175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5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6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304" y="890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7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799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8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9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54" y="135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</p:grpSp>
        <p:sp>
          <p:nvSpPr>
            <p:cNvPr id="73780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3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3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3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3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37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37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/>
      <p:bldP spid="73732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</a:rPr>
              <a:t>Podnikatelský sektor ve struktuře národního hospodářství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DFC2CF-5CC2-4914-A996-DE0AAAF7F02C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 organizační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Zlepšit organizaci práce.</a:t>
            </a:r>
          </a:p>
          <a:p>
            <a:r>
              <a:rPr lang="cs-CZ" dirty="0" smtClean="0"/>
              <a:t>Zkrátit provozní cyklus.</a:t>
            </a:r>
          </a:p>
          <a:p>
            <a:r>
              <a:rPr lang="cs-CZ" dirty="0" smtClean="0"/>
              <a:t>Zvýšit produktivitu práce.</a:t>
            </a:r>
          </a:p>
          <a:p>
            <a:r>
              <a:rPr lang="cs-CZ" dirty="0" smtClean="0"/>
              <a:t>Tvorba prostoru pro další rozvoj podniku.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 informační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Vybudovat dokonalý informační a komunikační systém.</a:t>
            </a:r>
          </a:p>
          <a:p>
            <a:r>
              <a:rPr lang="cs-CZ" dirty="0" smtClean="0"/>
              <a:t>Účelem je uchování a poskytování informací.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 personální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Pečovat o kvalifikační růst a spokojenost zaměstnanců.</a:t>
            </a:r>
          </a:p>
          <a:p>
            <a:r>
              <a:rPr lang="cs-CZ" dirty="0" smtClean="0"/>
              <a:t>Poskytovat širší sociální výhody.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Veřejný sektor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Má zajištěnou určitou výši výnosů a nepodléhá podnikatelskému riziku.</a:t>
            </a:r>
          </a:p>
          <a:p>
            <a:r>
              <a:rPr lang="cs-CZ" sz="2800" dirty="0" smtClean="0"/>
              <a:t>Změny ve veřejném sektoru zákonem č. 108/2006 Sb., o sociálních službách – Charita přechází z „chráněného“ prostředí do tržního prostředí – neziskové organizace musí hledat finanční zdroje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Veřejný sektor – neziskové 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Komunikace hraje ještě významnější roli než u ziskového sektoru.</a:t>
            </a:r>
          </a:p>
          <a:p>
            <a:r>
              <a:rPr lang="cs-CZ" dirty="0" smtClean="0"/>
              <a:t>Neziskové organizace nejsou zákonem přesně vymezeny – nejblíže jim je zákon 586/1992 Sb., o dani z příjmu.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Neziskové 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Mezi </a:t>
            </a:r>
            <a:r>
              <a:rPr lang="cs-CZ" sz="2000" b="1" i="1" dirty="0" smtClean="0"/>
              <a:t>státní</a:t>
            </a:r>
            <a:r>
              <a:rPr lang="cs-CZ" sz="2000" dirty="0" smtClean="0"/>
              <a:t> neziskové organizace patří: příspěvkové </a:t>
            </a:r>
            <a:r>
              <a:rPr lang="cs-CZ" sz="2000" dirty="0"/>
              <a:t>organizace (školy, školky, městská či krajská kulturní, sportovní a jiná zařízení atd</a:t>
            </a:r>
            <a:r>
              <a:rPr lang="cs-CZ" sz="2000" dirty="0" smtClean="0"/>
              <a:t>.), rozpočtové </a:t>
            </a:r>
            <a:r>
              <a:rPr lang="cs-CZ" sz="2000" dirty="0"/>
              <a:t>organizace (územně samosprávné celky </a:t>
            </a:r>
            <a:r>
              <a:rPr lang="cs-CZ" sz="2000" dirty="0" smtClean="0"/>
              <a:t>jako </a:t>
            </a:r>
            <a:r>
              <a:rPr lang="cs-CZ" sz="2000" dirty="0"/>
              <a:t>jsou města, obce, dále pak dobrovolné svazky obcí</a:t>
            </a:r>
            <a:r>
              <a:rPr lang="cs-CZ" sz="2000" dirty="0" smtClean="0"/>
              <a:t>,...).</a:t>
            </a:r>
          </a:p>
          <a:p>
            <a:r>
              <a:rPr lang="cs-CZ" sz="2000" dirty="0" smtClean="0"/>
              <a:t>Mezi </a:t>
            </a:r>
            <a:r>
              <a:rPr lang="cs-CZ" sz="2000" b="1" i="1" dirty="0"/>
              <a:t>nestátní</a:t>
            </a:r>
            <a:r>
              <a:rPr lang="cs-CZ" sz="2000" dirty="0"/>
              <a:t> neziskové organizace patří především spolky, obecně prospěšné společnosti, ústavy, nadace, nadační fondy, církevní organizace a náboženské společnosti, odborové svazy, organizace zaměstnavatelů</a:t>
            </a:r>
            <a:r>
              <a:rPr lang="cs-CZ" sz="2000" dirty="0" smtClean="0"/>
              <a:t>, společenství </a:t>
            </a:r>
            <a:r>
              <a:rPr lang="cs-CZ" sz="2000" dirty="0"/>
              <a:t>vlastníků jednotek, </a:t>
            </a:r>
            <a:r>
              <a:rPr lang="cs-CZ" sz="2000"/>
              <a:t>politické </a:t>
            </a:r>
            <a:r>
              <a:rPr lang="cs-CZ" sz="2000" smtClean="0"/>
              <a:t>strany, </a:t>
            </a:r>
            <a:r>
              <a:rPr lang="cs-CZ" sz="2000" dirty="0"/>
              <a:t>veřejné výzkumné instituce, školské právnické osoby.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Postavení podnikatelského sektoru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Klíčové;</a:t>
            </a:r>
          </a:p>
          <a:p>
            <a:r>
              <a:rPr lang="cs-CZ" dirty="0" smtClean="0"/>
              <a:t>Ovlivněno veřejným sektorem;</a:t>
            </a:r>
          </a:p>
          <a:p>
            <a:r>
              <a:rPr lang="cs-CZ" dirty="0" smtClean="0"/>
              <a:t>Ambivalentní vztah obou sektorů.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Veřejný ovlivňuje podnikatelský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828800"/>
            <a:ext cx="7696200" cy="4029092"/>
          </a:xfrm>
        </p:spPr>
        <p:txBody>
          <a:bodyPr/>
          <a:lstStyle/>
          <a:p>
            <a:r>
              <a:rPr lang="cs-CZ" dirty="0" smtClean="0"/>
              <a:t>Alokační činnost;</a:t>
            </a:r>
          </a:p>
          <a:p>
            <a:r>
              <a:rPr lang="cs-CZ" dirty="0" smtClean="0"/>
              <a:t>Redistribuční činnost;</a:t>
            </a:r>
          </a:p>
          <a:p>
            <a:r>
              <a:rPr lang="cs-CZ" dirty="0" smtClean="0"/>
              <a:t>Stabilizační činnost;</a:t>
            </a:r>
          </a:p>
          <a:p>
            <a:r>
              <a:rPr lang="cs-CZ" dirty="0" smtClean="0"/>
              <a:t>Legislativní činnost.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Alokační činnost veřejného sektoru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828800"/>
            <a:ext cx="7696200" cy="4457720"/>
          </a:xfrm>
        </p:spPr>
        <p:txBody>
          <a:bodyPr/>
          <a:lstStyle/>
          <a:p>
            <a:r>
              <a:rPr lang="cs-CZ" dirty="0" smtClean="0"/>
              <a:t>Z hlediska určení: výdaje na vzdělání ovlivňují kvalitu pracovní síly… </a:t>
            </a:r>
          </a:p>
          <a:p>
            <a:r>
              <a:rPr lang="cs-CZ" dirty="0" smtClean="0"/>
              <a:t>Z hlediska procesního: účast pod. subjektů při zadávání veřejných zakázek, PPP projekty.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Redistribuční činnost veřejného sektoru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Systém daní a dotací </a:t>
            </a:r>
          </a:p>
          <a:p>
            <a:r>
              <a:rPr lang="cs-CZ" dirty="0" smtClean="0"/>
              <a:t>Podpora malého a středního podnikání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Podnikatelský sektor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tvořen souhrnem podnikatelských subjektů.</a:t>
            </a:r>
          </a:p>
          <a:p>
            <a:r>
              <a:rPr lang="cs-CZ" dirty="0" smtClean="0"/>
              <a:t>Podnik – základní jednotka, v níž je realizována výroba či jsou poskytovány služby.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Stabilizační činnost veřejného sektoru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Vliv dotací</a:t>
            </a:r>
          </a:p>
          <a:p>
            <a:r>
              <a:rPr lang="cs-CZ" dirty="0" smtClean="0"/>
              <a:t>Vliv měnové politiky centrální banky (úrokových sazeb, regulace úvěrů)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Legislativní činnost veřejného sektoru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828800"/>
            <a:ext cx="7696200" cy="4314844"/>
          </a:xfrm>
        </p:spPr>
        <p:txBody>
          <a:bodyPr/>
          <a:lstStyle/>
          <a:p>
            <a:r>
              <a:rPr lang="cs-CZ" dirty="0" smtClean="0"/>
              <a:t>Vydávání právních norem:</a:t>
            </a:r>
          </a:p>
          <a:p>
            <a:pPr>
              <a:buFontTx/>
              <a:buChar char="-"/>
            </a:pPr>
            <a:r>
              <a:rPr lang="cs-CZ" dirty="0" smtClean="0"/>
              <a:t>Právní úprava daní,</a:t>
            </a:r>
          </a:p>
          <a:p>
            <a:pPr>
              <a:buFontTx/>
              <a:buChar char="-"/>
            </a:pPr>
            <a:r>
              <a:rPr lang="cs-CZ" dirty="0" smtClean="0"/>
              <a:t>Minimální mzdy,</a:t>
            </a:r>
          </a:p>
          <a:p>
            <a:pPr>
              <a:buFontTx/>
              <a:buChar char="-"/>
            </a:pPr>
            <a:r>
              <a:rPr lang="cs-CZ" dirty="0" smtClean="0"/>
              <a:t>Obchodní a pracovní právo,</a:t>
            </a:r>
          </a:p>
          <a:p>
            <a:pPr>
              <a:buFontTx/>
              <a:buChar char="-"/>
            </a:pPr>
            <a:r>
              <a:rPr lang="cs-CZ" dirty="0" smtClean="0"/>
              <a:t>Ekologické normy,</a:t>
            </a:r>
          </a:p>
          <a:p>
            <a:pPr>
              <a:buFontTx/>
              <a:buChar char="-"/>
            </a:pPr>
            <a:r>
              <a:rPr lang="cs-CZ" dirty="0" smtClean="0"/>
              <a:t>Účetní předpisy, </a:t>
            </a:r>
          </a:p>
          <a:p>
            <a:pPr>
              <a:buFontTx/>
              <a:buChar char="-"/>
            </a:pPr>
            <a:r>
              <a:rPr lang="cs-CZ" dirty="0" smtClean="0"/>
              <a:t>Antimonopolní zákonodárství.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276336"/>
          </a:xfrm>
        </p:spPr>
        <p:txBody>
          <a:bodyPr/>
          <a:lstStyle/>
          <a:p>
            <a:r>
              <a:rPr lang="cs-CZ" sz="4000" b="1" dirty="0" smtClean="0"/>
              <a:t>Podnikatelský ovlivňuje veřejný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28736"/>
            <a:ext cx="7696200" cy="5143536"/>
          </a:xfrm>
        </p:spPr>
        <p:txBody>
          <a:bodyPr/>
          <a:lstStyle/>
          <a:p>
            <a:r>
              <a:rPr lang="cs-CZ" sz="2800" b="1" dirty="0" smtClean="0"/>
              <a:t>Daňový výnos – daně, odvody zdravotního pojištění a sociálního zabezpečení;</a:t>
            </a:r>
          </a:p>
          <a:p>
            <a:r>
              <a:rPr lang="cs-CZ" sz="2800" b="1" dirty="0" smtClean="0"/>
              <a:t>Export a import – ovlivnění platební bilance;</a:t>
            </a:r>
          </a:p>
          <a:p>
            <a:r>
              <a:rPr lang="cs-CZ" sz="2800" b="1" dirty="0" smtClean="0"/>
              <a:t>Tvorba pracovních míst – míra nezaměstnanosti;</a:t>
            </a:r>
          </a:p>
          <a:p>
            <a:r>
              <a:rPr lang="cs-CZ" sz="2800" b="1" dirty="0" smtClean="0"/>
              <a:t>Výše příjmů obyvatel – koupě schopná poptávka;</a:t>
            </a:r>
          </a:p>
          <a:p>
            <a:r>
              <a:rPr lang="cs-CZ" sz="2800" b="1" dirty="0" smtClean="0"/>
              <a:t>Sponzoring.</a:t>
            </a:r>
            <a:endParaRPr lang="cs-CZ" sz="28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Účinky podnikových aktivit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Mikroúroveň – účinky na samotný podnik, jeho vlastníky, manažery i řádové zaměstnance.</a:t>
            </a:r>
          </a:p>
          <a:p>
            <a:r>
              <a:rPr lang="cs-CZ" dirty="0" err="1" smtClean="0"/>
              <a:t>Mezoúroveň</a:t>
            </a:r>
            <a:r>
              <a:rPr lang="cs-CZ" dirty="0" smtClean="0"/>
              <a:t> – účinky na věřitele, odběratele, dodavatele či konkurenci (ale i daný region v širších souvislostech).</a:t>
            </a:r>
          </a:p>
          <a:p>
            <a:r>
              <a:rPr lang="cs-CZ" dirty="0" err="1" smtClean="0"/>
              <a:t>Makroúroveň</a:t>
            </a:r>
            <a:r>
              <a:rPr lang="cs-CZ" dirty="0" smtClean="0"/>
              <a:t> – vlivy, jež působí z národohospodářského hlediska.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11" descr="sejmout000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7544" y="548680"/>
            <a:ext cx="8280920" cy="5400600"/>
          </a:xfr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970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Účinky podnikových aktivit na samotný podnik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Ekonomická oblast.</a:t>
            </a:r>
          </a:p>
          <a:p>
            <a:r>
              <a:rPr lang="cs-CZ" dirty="0" smtClean="0"/>
              <a:t>Technická oblast.</a:t>
            </a:r>
          </a:p>
          <a:p>
            <a:r>
              <a:rPr lang="cs-CZ" dirty="0" smtClean="0"/>
              <a:t>Konkurenční výhoda.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Ekonomická oblast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Hodnocení úspěšnosti pomocí finanční analýzy.</a:t>
            </a:r>
          </a:p>
          <a:p>
            <a:r>
              <a:rPr lang="cs-CZ" dirty="0" smtClean="0"/>
              <a:t>Identifikace příčiny zlepšení či zhoršení situace.</a:t>
            </a:r>
          </a:p>
          <a:p>
            <a:r>
              <a:rPr lang="cs-CZ" smtClean="0"/>
              <a:t>Určení </a:t>
            </a:r>
            <a:r>
              <a:rPr lang="cs-CZ" dirty="0" smtClean="0"/>
              <a:t>postupu k usměrňování finančního hospodářství a finanční stability podniku.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Technická oblast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Úroveň využití poznatků vědecko-technického pokroku v podniku.</a:t>
            </a:r>
          </a:p>
          <a:p>
            <a:r>
              <a:rPr lang="cs-CZ" dirty="0" smtClean="0"/>
              <a:t>(kvalita produktu, stupeň automatizace výroby, kvalifikace zaměstnanců)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Konkurenční výhoda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Schopnost podniku nabízet zákazníkovi výrobky nebo služby, které mu přinesou vyšší čistý užitek (celkovou hodnotu) než výrobky či služby konkurence.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Podnikatelský sektor a státní zásahy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Hospodářská soutěž</a:t>
            </a:r>
          </a:p>
          <a:p>
            <a:pPr>
              <a:buFontTx/>
              <a:buChar char="-"/>
            </a:pPr>
            <a:r>
              <a:rPr lang="cs-CZ" dirty="0" smtClean="0"/>
              <a:t>Jde o soupeření fyzických a právnických osob v hospodářské oblasti.</a:t>
            </a:r>
          </a:p>
          <a:p>
            <a:pPr>
              <a:buFontTx/>
              <a:buChar char="-"/>
            </a:pPr>
            <a:r>
              <a:rPr lang="cs-CZ" dirty="0" smtClean="0"/>
              <a:t>Cílem je dosáhnout hospodářského prospěchu.</a:t>
            </a:r>
          </a:p>
          <a:p>
            <a:pPr>
              <a:buFontTx/>
              <a:buChar char="-"/>
            </a:pPr>
            <a:r>
              <a:rPr lang="cs-CZ" dirty="0" smtClean="0"/>
              <a:t>Zákon o ochraně hospodářské soutěže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Třídící znaky podnikatelského sektoru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Právní forma, vlastnictví</a:t>
            </a:r>
          </a:p>
          <a:p>
            <a:r>
              <a:rPr lang="cs-CZ" dirty="0" smtClean="0"/>
              <a:t>Sektor národního hospodářství</a:t>
            </a:r>
          </a:p>
          <a:p>
            <a:r>
              <a:rPr lang="cs-CZ" dirty="0" smtClean="0"/>
              <a:t>Hospodářské odvětví</a:t>
            </a:r>
          </a:p>
          <a:p>
            <a:r>
              <a:rPr lang="cs-CZ" dirty="0" smtClean="0"/>
              <a:t>Velikost a rozsah působnosti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Soutěžitelé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Fyzické osoby</a:t>
            </a:r>
          </a:p>
          <a:p>
            <a:r>
              <a:rPr lang="cs-CZ" dirty="0" smtClean="0"/>
              <a:t>Právnické osoby</a:t>
            </a:r>
          </a:p>
          <a:p>
            <a:r>
              <a:rPr lang="cs-CZ" dirty="0" smtClean="0"/>
              <a:t>Účastní se hospodářské soutěže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30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Dobré mravy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Maximum morálního charakteru pronikajícího právním řádem, jež je vymezováno vždy s ohledem na konkrétní situaci.</a:t>
            </a:r>
          </a:p>
          <a:p>
            <a:r>
              <a:rPr lang="cs-CZ" sz="2800" dirty="0" smtClean="0"/>
              <a:t>Podstatná je rovnost hospodářských příležitostí.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31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Podpora hospodářské soutěže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Stát vytváří podmínky pro rozvoj a ochranu podnikání a hospodářské soutěže. (dotace, půjčky)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32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Zneužití hospodářské soutěže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Nekalá</a:t>
            </a:r>
            <a:r>
              <a:rPr lang="cs-CZ" dirty="0" smtClean="0"/>
              <a:t> soutěž</a:t>
            </a:r>
          </a:p>
          <a:p>
            <a:r>
              <a:rPr lang="cs-CZ" dirty="0" smtClean="0"/>
              <a:t>Nedovolené omezování hospodářské soutěže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33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Nedovolené omezování hospodářské soutěže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Kartelové dohody</a:t>
            </a:r>
          </a:p>
          <a:p>
            <a:r>
              <a:rPr lang="cs-CZ" dirty="0" smtClean="0"/>
              <a:t>Dohody o sloučení podniku</a:t>
            </a:r>
          </a:p>
          <a:p>
            <a:r>
              <a:rPr lang="cs-CZ" dirty="0" smtClean="0"/>
              <a:t>Monopolní a dominantní postavení na trhu.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34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Kartelové dohody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Dohody mezi soutěžiteli, které vedou nebo mohou vést k narušení hospodářské soutěže.</a:t>
            </a:r>
          </a:p>
          <a:p>
            <a:r>
              <a:rPr lang="cs-CZ" dirty="0" smtClean="0"/>
              <a:t>Omezují nebo vylučují některé prvky konkurence.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35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Dohody o sloučení podniku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Kontrola Úřadu pro ochranu hospodářské soutěže nedovoluje všechny koncentrace.</a:t>
            </a:r>
          </a:p>
          <a:p>
            <a:r>
              <a:rPr lang="cs-CZ" sz="2400" dirty="0" smtClean="0"/>
              <a:t>Zákon na ochranu hospodářské soutěže přesně vymezuje, co se nepovažuje za spojení soutěžitelů, a tak nepodléhá kontrole Úřadu.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36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Monopolní a dominantní postavení na trhu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Dominantní postavení na trhu má soutěžitel nebo více soutěžitelů (společná dominance), kterým jejich tržní síla umožňuje chovat se ve značné míře nezávisle na jiných soutěžitelích či spotřebitelích.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37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38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Podnik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Vlastník se snaží prostřednictvím výrobních faktorů o dosažení předem definovaných cílů.</a:t>
            </a:r>
          </a:p>
          <a:p>
            <a:r>
              <a:rPr lang="cs-CZ" dirty="0" smtClean="0"/>
              <a:t>Měl by být otevřený systém mezi podnikem a okolím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Pojetí podnikových cílů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Pluralitní – soustava cílů.</a:t>
            </a:r>
          </a:p>
          <a:p>
            <a:r>
              <a:rPr lang="cs-CZ" sz="2400" dirty="0" smtClean="0"/>
              <a:t>Integrující roli mají cíle finanční:</a:t>
            </a:r>
          </a:p>
          <a:p>
            <a:pPr>
              <a:buFontTx/>
              <a:buChar char="-"/>
            </a:pPr>
            <a:r>
              <a:rPr lang="cs-CZ" sz="2400" dirty="0" smtClean="0"/>
              <a:t>Maximalizace zisku</a:t>
            </a:r>
          </a:p>
          <a:p>
            <a:pPr>
              <a:buFontTx/>
              <a:buChar char="-"/>
            </a:pPr>
            <a:r>
              <a:rPr lang="cs-CZ" sz="2400" dirty="0" smtClean="0"/>
              <a:t>Maximalizace rentability celkového vloženého kapitálu</a:t>
            </a:r>
          </a:p>
          <a:p>
            <a:pPr>
              <a:buFontTx/>
              <a:buChar char="-"/>
            </a:pPr>
            <a:r>
              <a:rPr lang="cs-CZ" sz="2400" dirty="0" smtClean="0"/>
              <a:t>Maximalizace bohatství vlastníků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Maximalizace bohatství vlastníků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sz="2800" dirty="0" smtClean="0"/>
          </a:p>
          <a:p>
            <a:r>
              <a:rPr lang="cs-CZ" sz="2800" dirty="0" smtClean="0"/>
              <a:t>Důležité je plnění cílů v dílčích oblastech:</a:t>
            </a:r>
          </a:p>
          <a:p>
            <a:pPr>
              <a:buFontTx/>
              <a:buChar char="-"/>
            </a:pPr>
            <a:r>
              <a:rPr lang="cs-CZ" sz="2800" dirty="0" smtClean="0"/>
              <a:t>Finanční a majetková.</a:t>
            </a:r>
          </a:p>
          <a:p>
            <a:pPr>
              <a:buFontTx/>
              <a:buChar char="-"/>
            </a:pPr>
            <a:r>
              <a:rPr lang="cs-CZ" sz="2800" dirty="0" smtClean="0"/>
              <a:t>Výrobní.</a:t>
            </a:r>
          </a:p>
          <a:p>
            <a:pPr>
              <a:buFontTx/>
              <a:buChar char="-"/>
            </a:pPr>
            <a:r>
              <a:rPr lang="cs-CZ" sz="2800" dirty="0" smtClean="0"/>
              <a:t>Obchodní.</a:t>
            </a:r>
          </a:p>
          <a:p>
            <a:pPr>
              <a:buFontTx/>
              <a:buChar char="-"/>
            </a:pPr>
            <a:r>
              <a:rPr lang="cs-CZ" sz="2800" dirty="0" smtClean="0"/>
              <a:t>Organizační.</a:t>
            </a:r>
          </a:p>
          <a:p>
            <a:pPr>
              <a:buFontTx/>
              <a:buChar char="-"/>
            </a:pPr>
            <a:r>
              <a:rPr lang="cs-CZ" sz="2800" dirty="0" smtClean="0"/>
              <a:t>Informační.</a:t>
            </a:r>
          </a:p>
          <a:p>
            <a:pPr>
              <a:buFontTx/>
              <a:buChar char="-"/>
            </a:pPr>
            <a:r>
              <a:rPr lang="cs-CZ" sz="2800" dirty="0" smtClean="0"/>
              <a:t>Personální.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 finanční a majetková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Zvýšit zisk.</a:t>
            </a:r>
          </a:p>
          <a:p>
            <a:r>
              <a:rPr lang="cs-CZ" sz="2800" dirty="0" smtClean="0"/>
              <a:t>Zvýšit ekonomickou přidanou hodnotu.</a:t>
            </a:r>
          </a:p>
          <a:p>
            <a:r>
              <a:rPr lang="cs-CZ" sz="2800" dirty="0" smtClean="0"/>
              <a:t>Zlepšit cash </a:t>
            </a:r>
            <a:r>
              <a:rPr lang="cs-CZ" sz="2800" dirty="0" err="1" smtClean="0"/>
              <a:t>flow</a:t>
            </a:r>
            <a:r>
              <a:rPr lang="cs-CZ" sz="2800" dirty="0" smtClean="0"/>
              <a:t>.</a:t>
            </a:r>
          </a:p>
          <a:p>
            <a:r>
              <a:rPr lang="cs-CZ" sz="2800" dirty="0" smtClean="0"/>
              <a:t>Snížit vázanost pracovního kapitálu.</a:t>
            </a:r>
          </a:p>
          <a:p>
            <a:r>
              <a:rPr lang="cs-CZ" sz="2800" dirty="0" smtClean="0"/>
              <a:t>Optimalizovat finanční strukturu.</a:t>
            </a:r>
          </a:p>
          <a:p>
            <a:r>
              <a:rPr lang="cs-CZ" sz="2800" dirty="0" smtClean="0"/>
              <a:t>Zlepšit výběr a hodnocení investičních projektů.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 obchodní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Dosažení vyšší spokojenosti zákazníků.</a:t>
            </a:r>
          </a:p>
          <a:p>
            <a:r>
              <a:rPr lang="cs-CZ" dirty="0" smtClean="0"/>
              <a:t>Dosažení lepší obchodní výkonnosti a stanovené výše odbytu.</a:t>
            </a:r>
          </a:p>
          <a:p>
            <a:r>
              <a:rPr lang="cs-CZ" dirty="0" smtClean="0"/>
              <a:t>Vyšší tržní podíl.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 výrobní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Šířit rozsah výrobkových a technologických inovací.</a:t>
            </a:r>
          </a:p>
          <a:p>
            <a:r>
              <a:rPr lang="cs-CZ" dirty="0" smtClean="0"/>
              <a:t>Racionalizace výroby.</a:t>
            </a:r>
          </a:p>
          <a:p>
            <a:r>
              <a:rPr lang="cs-CZ" dirty="0" smtClean="0"/>
              <a:t>Zvýšit kvalitu.</a:t>
            </a:r>
          </a:p>
          <a:p>
            <a:r>
              <a:rPr lang="cs-CZ" dirty="0" smtClean="0"/>
              <a:t>Zvýšit objem výroby.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92BAD-71C5-416B-A2B8-C652A2AF9550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stelové tužky">
  <a:themeElements>
    <a:clrScheme name="Pastelové tužky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Pastelové tužky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astelové tužky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stelové tužky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stelové tužky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stelové tužky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1595</TotalTime>
  <Words>949</Words>
  <Application>Microsoft Office PowerPoint</Application>
  <PresentationFormat>Předvádění na obrazovce (4:3)</PresentationFormat>
  <Paragraphs>181</Paragraphs>
  <Slides>38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2" baseType="lpstr">
      <vt:lpstr>Calibri</vt:lpstr>
      <vt:lpstr>Comic Sans MS</vt:lpstr>
      <vt:lpstr>Times New Roman</vt:lpstr>
      <vt:lpstr>Pastelové tužky</vt:lpstr>
      <vt:lpstr>Podnikatelský sektor ve struktuře národního hospodářství</vt:lpstr>
      <vt:lpstr>Podnikatelský sektor</vt:lpstr>
      <vt:lpstr>Třídící znaky podnikatelského sektoru</vt:lpstr>
      <vt:lpstr>Podnik</vt:lpstr>
      <vt:lpstr>Pojetí podnikových cílů</vt:lpstr>
      <vt:lpstr>Maximalizace bohatství vlastníků</vt:lpstr>
      <vt:lpstr>Oblast finanční a majetková</vt:lpstr>
      <vt:lpstr>Oblast obchodní</vt:lpstr>
      <vt:lpstr>Oblast výrobní</vt:lpstr>
      <vt:lpstr>Oblast organizační</vt:lpstr>
      <vt:lpstr>Oblast informační</vt:lpstr>
      <vt:lpstr>Oblast personální</vt:lpstr>
      <vt:lpstr>Veřejný sektor</vt:lpstr>
      <vt:lpstr>Veřejný sektor – neziskové organizace</vt:lpstr>
      <vt:lpstr>Neziskové organizace</vt:lpstr>
      <vt:lpstr>Postavení podnikatelského sektoru</vt:lpstr>
      <vt:lpstr>Veřejný ovlivňuje podnikatelský</vt:lpstr>
      <vt:lpstr>Alokační činnost veřejného sektoru</vt:lpstr>
      <vt:lpstr>Redistribuční činnost veřejného sektoru</vt:lpstr>
      <vt:lpstr>Stabilizační činnost veřejného sektoru</vt:lpstr>
      <vt:lpstr>Legislativní činnost veřejného sektoru</vt:lpstr>
      <vt:lpstr>Podnikatelský ovlivňuje veřejný</vt:lpstr>
      <vt:lpstr>Účinky podnikových aktivit</vt:lpstr>
      <vt:lpstr>Prezentace aplikace PowerPoint</vt:lpstr>
      <vt:lpstr>Účinky podnikových aktivit na samotný podnik</vt:lpstr>
      <vt:lpstr>Ekonomická oblast</vt:lpstr>
      <vt:lpstr>Technická oblast</vt:lpstr>
      <vt:lpstr>Konkurenční výhoda</vt:lpstr>
      <vt:lpstr>Podnikatelský sektor a státní zásahy</vt:lpstr>
      <vt:lpstr>Soutěžitelé</vt:lpstr>
      <vt:lpstr>Dobré mravy</vt:lpstr>
      <vt:lpstr>Podpora hospodářské soutěže</vt:lpstr>
      <vt:lpstr>Zneužití hospodářské soutěže</vt:lpstr>
      <vt:lpstr>Nedovolené omezování hospodářské soutěže</vt:lpstr>
      <vt:lpstr>Kartelové dohody</vt:lpstr>
      <vt:lpstr>Dohody o sloučení podniku</vt:lpstr>
      <vt:lpstr>Monopolní a dominantní postavení na trhu</vt:lpstr>
      <vt:lpstr>Děkuji za pozornost</vt:lpstr>
    </vt:vector>
  </TitlesOfParts>
  <Company>OPS SU Karviná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Historický vývoj ochrany spotřebitele</dc:title>
  <dc:creator>Admin</dc:creator>
  <cp:lastModifiedBy>ryl0001</cp:lastModifiedBy>
  <cp:revision>168</cp:revision>
  <cp:lastPrinted>2018-10-04T10:41:49Z</cp:lastPrinted>
  <dcterms:created xsi:type="dcterms:W3CDTF">2006-02-22T11:03:38Z</dcterms:created>
  <dcterms:modified xsi:type="dcterms:W3CDTF">2021-09-03T08:31:50Z</dcterms:modified>
</cp:coreProperties>
</file>