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257" r:id="rId3"/>
    <p:sldId id="338" r:id="rId4"/>
    <p:sldId id="297" r:id="rId5"/>
    <p:sldId id="258" r:id="rId6"/>
    <p:sldId id="259" r:id="rId7"/>
    <p:sldId id="296" r:id="rId8"/>
    <p:sldId id="262" r:id="rId9"/>
    <p:sldId id="330" r:id="rId10"/>
    <p:sldId id="331" r:id="rId11"/>
    <p:sldId id="332" r:id="rId12"/>
    <p:sldId id="340" r:id="rId13"/>
    <p:sldId id="333" r:id="rId14"/>
    <p:sldId id="334" r:id="rId15"/>
    <p:sldId id="335" r:id="rId16"/>
    <p:sldId id="336" r:id="rId17"/>
    <p:sldId id="337" r:id="rId18"/>
    <p:sldId id="341" r:id="rId19"/>
    <p:sldId id="342" r:id="rId20"/>
    <p:sldId id="339" r:id="rId21"/>
    <p:sldId id="294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7B29-3E87-4615-B6DF-F2FC1532119B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4EAD-BCF1-4ED2-9606-C2DEEAF84E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1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61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02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5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862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60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80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97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5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4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7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2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26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52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0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5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Vybrané oblasti nevýrobní sféry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dle CZ-NACE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30291" t="23045" r="29232" b="15814"/>
          <a:stretch/>
        </p:blipFill>
        <p:spPr bwMode="auto">
          <a:xfrm>
            <a:off x="1331640" y="1412776"/>
            <a:ext cx="7202760" cy="51845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533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Zvyšování poptávky po službách ze strany průmyslových podniků – reklama, marketing, </a:t>
            </a:r>
            <a:r>
              <a:rPr lang="cs-CZ" dirty="0" err="1" smtClean="0"/>
              <a:t>VaV</a:t>
            </a:r>
            <a:r>
              <a:rPr lang="cs-CZ" dirty="0" smtClean="0"/>
              <a:t>, strategické plánování</a:t>
            </a:r>
          </a:p>
          <a:p>
            <a:r>
              <a:rPr lang="cs-CZ" dirty="0" err="1" smtClean="0"/>
              <a:t>Externalizace</a:t>
            </a:r>
            <a:r>
              <a:rPr lang="cs-CZ" dirty="0" smtClean="0"/>
              <a:t> služeb x internalizace služeb</a:t>
            </a:r>
          </a:p>
        </p:txBody>
      </p:sp>
    </p:spTree>
    <p:extLst>
      <p:ext uri="{BB962C8B-B14F-4D97-AF65-F5344CB8AC3E}">
        <p14:creationId xmlns:p14="http://schemas.microsoft.com/office/powerpoint/2010/main" val="41248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Železniční</a:t>
            </a:r>
          </a:p>
          <a:p>
            <a:r>
              <a:rPr lang="cs-CZ" dirty="0" smtClean="0"/>
              <a:t>Silniční</a:t>
            </a:r>
          </a:p>
          <a:p>
            <a:r>
              <a:rPr lang="cs-CZ" dirty="0" smtClean="0"/>
              <a:t>Vodní (námořní a vnitrozemská)</a:t>
            </a:r>
          </a:p>
          <a:p>
            <a:r>
              <a:rPr lang="cs-CZ" dirty="0" smtClean="0"/>
              <a:t>Letecká</a:t>
            </a:r>
          </a:p>
          <a:p>
            <a:r>
              <a:rPr lang="cs-CZ" dirty="0" smtClean="0"/>
              <a:t>Nekonvenční (lanovky, potrubní)</a:t>
            </a:r>
          </a:p>
        </p:txBody>
      </p:sp>
    </p:spTree>
    <p:extLst>
      <p:ext uri="{BB962C8B-B14F-4D97-AF65-F5344CB8AC3E}">
        <p14:creationId xmlns:p14="http://schemas.microsoft.com/office/powerpoint/2010/main" val="11593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 a jeho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Přeměňuje výrobní sortiment, na sortiment obchodní</a:t>
            </a:r>
          </a:p>
          <a:p>
            <a:r>
              <a:rPr lang="cs-CZ" dirty="0" smtClean="0"/>
              <a:t>Překonává rozdíl mezi místem výroby a místem prodeje</a:t>
            </a:r>
          </a:p>
          <a:p>
            <a:r>
              <a:rPr lang="cs-CZ" dirty="0" smtClean="0"/>
              <a:t>Překonává časový nesoulad (čas výroby a čas nákupu</a:t>
            </a:r>
          </a:p>
          <a:p>
            <a:r>
              <a:rPr lang="cs-CZ" dirty="0" smtClean="0"/>
              <a:t>Je zárukou kvality (volba dodavatelů)</a:t>
            </a:r>
          </a:p>
          <a:p>
            <a:r>
              <a:rPr lang="cs-CZ" dirty="0" smtClean="0"/>
              <a:t>Ovlivňování výroby dle poptávky</a:t>
            </a:r>
          </a:p>
          <a:p>
            <a:r>
              <a:rPr lang="cs-CZ" dirty="0" smtClean="0"/>
              <a:t>Plní logistické funkce (tvoří zásobovací cesty)</a:t>
            </a:r>
          </a:p>
          <a:p>
            <a:r>
              <a:rPr lang="cs-CZ" dirty="0" smtClean="0"/>
              <a:t>Zajišťuje rychlejší úhrady dodavatelem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9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Postavení obchodu v národním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Tvorba HDP</a:t>
            </a:r>
          </a:p>
          <a:p>
            <a:r>
              <a:rPr lang="cs-CZ" dirty="0" smtClean="0"/>
              <a:t>Tvorba zaměstnanosti</a:t>
            </a:r>
          </a:p>
          <a:p>
            <a:r>
              <a:rPr lang="cs-CZ" dirty="0" smtClean="0"/>
              <a:t>Počet podnikatelských jednotek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35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Specifika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Bezprostřední kontakt se spotřebitelem</a:t>
            </a:r>
          </a:p>
          <a:p>
            <a:r>
              <a:rPr lang="cs-CZ" dirty="0" smtClean="0"/>
              <a:t>Živá práce má pro obchod mimořádný význam</a:t>
            </a:r>
          </a:p>
          <a:p>
            <a:r>
              <a:rPr lang="cs-CZ" dirty="0" smtClean="0"/>
              <a:t>Specifika výkonu – hlavní ukazatel jsou tržby, problém je neměřitelnost výkonu</a:t>
            </a:r>
          </a:p>
        </p:txBody>
      </p:sp>
    </p:spTree>
    <p:extLst>
      <p:ext uri="{BB962C8B-B14F-4D97-AF65-F5344CB8AC3E}">
        <p14:creationId xmlns:p14="http://schemas.microsoft.com/office/powerpoint/2010/main" val="25452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Klasifikace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Velkoobchod – nákup a prodej zboží určeného pro další prodej, nebo jeho zpracování.</a:t>
            </a:r>
          </a:p>
          <a:p>
            <a:r>
              <a:rPr lang="cs-CZ" dirty="0" smtClean="0"/>
              <a:t>Maloobchod – prodej zboží konečnému spotřebiteli.</a:t>
            </a:r>
          </a:p>
        </p:txBody>
      </p:sp>
    </p:spTree>
    <p:extLst>
      <p:ext uri="{BB962C8B-B14F-4D97-AF65-F5344CB8AC3E}">
        <p14:creationId xmlns:p14="http://schemas.microsoft.com/office/powerpoint/2010/main" val="25270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Podstatné charakteristiky maloobchodu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Skončila doba masové distribuce (vše pro všechny)</a:t>
            </a:r>
          </a:p>
          <a:p>
            <a:r>
              <a:rPr lang="cs-CZ" dirty="0" smtClean="0"/>
              <a:t>Pokračuje segmentace trhu – typologie nakupujících</a:t>
            </a:r>
          </a:p>
          <a:p>
            <a:r>
              <a:rPr lang="cs-CZ" dirty="0" smtClean="0"/>
              <a:t>Uskutečňuje se diferenciace nákupů podle kategorií, nákupních příležitostí a podle místa nákupu</a:t>
            </a:r>
          </a:p>
          <a:p>
            <a:r>
              <a:rPr lang="cs-CZ" dirty="0" smtClean="0"/>
              <a:t>Roste náročnost kupujících</a:t>
            </a:r>
          </a:p>
          <a:p>
            <a:r>
              <a:rPr lang="cs-CZ" dirty="0" smtClean="0"/>
              <a:t>Útlum velkoplošných prodejen</a:t>
            </a:r>
          </a:p>
        </p:txBody>
      </p:sp>
    </p:spTree>
    <p:extLst>
      <p:ext uri="{BB962C8B-B14F-4D97-AF65-F5344CB8AC3E}">
        <p14:creationId xmlns:p14="http://schemas.microsoft.com/office/powerpoint/2010/main" val="871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podniků cestovního ruchu patří: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Cestovní kanceláře</a:t>
            </a:r>
          </a:p>
          <a:p>
            <a:r>
              <a:rPr lang="cs-CZ" dirty="0" smtClean="0"/>
              <a:t>Hotely a podniky ubytovacích služeb</a:t>
            </a:r>
          </a:p>
          <a:p>
            <a:r>
              <a:rPr lang="cs-CZ" dirty="0" smtClean="0"/>
              <a:t>Podniky stravovací a společensko-zábavní</a:t>
            </a:r>
          </a:p>
          <a:p>
            <a:r>
              <a:rPr lang="cs-CZ" dirty="0" smtClean="0"/>
              <a:t>Podniky a zařízení sportovně rekreačních služeb</a:t>
            </a:r>
          </a:p>
          <a:p>
            <a:r>
              <a:rPr lang="cs-CZ" dirty="0" smtClean="0"/>
              <a:t>Podniky a zařízení kulturní</a:t>
            </a:r>
          </a:p>
          <a:p>
            <a:r>
              <a:rPr lang="cs-CZ" dirty="0" smtClean="0"/>
              <a:t>Lázeňské podniky</a:t>
            </a:r>
          </a:p>
          <a:p>
            <a:r>
              <a:rPr lang="cs-CZ" dirty="0" smtClean="0"/>
              <a:t>Podniky dopravní (lanovky, vleky)</a:t>
            </a:r>
          </a:p>
          <a:p>
            <a:r>
              <a:rPr lang="cs-CZ" dirty="0" smtClean="0"/>
              <a:t>Podniky provozující zvláštní služby (horská služba, průvodcovské služby, informační centra)</a:t>
            </a:r>
          </a:p>
          <a:p>
            <a:r>
              <a:rPr lang="cs-CZ" dirty="0" smtClean="0"/>
              <a:t>Podniky vyrábějící turistické zboží</a:t>
            </a:r>
          </a:p>
        </p:txBody>
      </p:sp>
    </p:spTree>
    <p:extLst>
      <p:ext uri="{BB962C8B-B14F-4D97-AF65-F5344CB8AC3E}">
        <p14:creationId xmlns:p14="http://schemas.microsoft.com/office/powerpoint/2010/main" val="11008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Bankovní produkty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Finanční úvěrové bankovní produkty</a:t>
            </a:r>
          </a:p>
          <a:p>
            <a:r>
              <a:rPr lang="cs-CZ" dirty="0" smtClean="0"/>
              <a:t>Depozitní (vkladové) bankovní produkty</a:t>
            </a:r>
          </a:p>
          <a:p>
            <a:r>
              <a:rPr lang="cs-CZ" dirty="0" smtClean="0"/>
              <a:t>Platební bankovní produkty</a:t>
            </a:r>
          </a:p>
          <a:p>
            <a:r>
              <a:rPr lang="cs-CZ" dirty="0" smtClean="0"/>
              <a:t>Produkty investičního bankovnictví</a:t>
            </a:r>
          </a:p>
        </p:txBody>
      </p:sp>
    </p:spTree>
    <p:extLst>
      <p:ext uri="{BB962C8B-B14F-4D97-AF65-F5344CB8AC3E}">
        <p14:creationId xmlns:p14="http://schemas.microsoft.com/office/powerpoint/2010/main" val="24741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Odvětví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Výrobní</a:t>
            </a:r>
          </a:p>
          <a:p>
            <a:pPr lvl="1"/>
            <a:r>
              <a:rPr lang="cs-CZ" dirty="0" smtClean="0"/>
              <a:t>Prvovýroba – zemědělství, lesnictví</a:t>
            </a:r>
          </a:p>
          <a:p>
            <a:pPr lvl="1"/>
            <a:r>
              <a:rPr lang="cs-CZ" dirty="0" smtClean="0"/>
              <a:t>Průmyslová výroba</a:t>
            </a:r>
          </a:p>
          <a:p>
            <a:r>
              <a:rPr lang="cs-CZ" dirty="0" smtClean="0"/>
              <a:t>Nevýrobní </a:t>
            </a:r>
          </a:p>
          <a:p>
            <a:pPr lvl="1"/>
            <a:r>
              <a:rPr lang="cs-CZ" dirty="0" smtClean="0"/>
              <a:t>Služby – obchod, banky, doprava, kadeřnictví…</a:t>
            </a:r>
          </a:p>
          <a:p>
            <a:pPr lvl="1"/>
            <a:r>
              <a:rPr lang="cs-CZ" dirty="0" smtClean="0"/>
              <a:t>Rozpočtový sektor – věda, kultura, vzdělávání, zdravotnictví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dělíme nevýrobní odvětví hospodářství?</a:t>
            </a:r>
          </a:p>
          <a:p>
            <a:r>
              <a:rPr lang="cs-CZ" dirty="0" smtClean="0"/>
              <a:t>Jaký je rozdíl mezi prvovýrobou a průmyslovou výrobou? Jak na sebe navazují?</a:t>
            </a:r>
          </a:p>
        </p:txBody>
      </p:sp>
    </p:spTree>
    <p:extLst>
      <p:ext uri="{BB962C8B-B14F-4D97-AF65-F5344CB8AC3E}">
        <p14:creationId xmlns:p14="http://schemas.microsoft.com/office/powerpoint/2010/main" val="112930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charakteristiky významných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Doprava</a:t>
            </a:r>
          </a:p>
          <a:p>
            <a:r>
              <a:rPr lang="cs-CZ" dirty="0" smtClean="0"/>
              <a:t>Maloobchod</a:t>
            </a:r>
          </a:p>
          <a:p>
            <a:r>
              <a:rPr lang="cs-CZ" dirty="0" smtClean="0"/>
              <a:t>Cestovní ruch</a:t>
            </a:r>
          </a:p>
          <a:p>
            <a:r>
              <a:rPr lang="cs-CZ" dirty="0" smtClean="0"/>
              <a:t>Veřejná správa</a:t>
            </a:r>
          </a:p>
          <a:p>
            <a:r>
              <a:rPr lang="cs-CZ" dirty="0" smtClean="0"/>
              <a:t>IT služby</a:t>
            </a:r>
          </a:p>
          <a:p>
            <a:r>
              <a:rPr lang="cs-CZ" dirty="0" smtClean="0"/>
              <a:t>Logistika</a:t>
            </a:r>
          </a:p>
          <a:p>
            <a:r>
              <a:rPr lang="cs-CZ" dirty="0" smtClean="0"/>
              <a:t>Bankovnictví</a:t>
            </a:r>
          </a:p>
          <a:p>
            <a:r>
              <a:rPr lang="cs-CZ" dirty="0" smtClean="0"/>
              <a:t>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221088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Etapy z hlediska transferu pracovních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etapa – primární společnost (zemědělství), ve vyspělých státech tato etapa je historie</a:t>
            </a:r>
          </a:p>
          <a:p>
            <a:r>
              <a:rPr lang="cs-CZ" dirty="0" smtClean="0"/>
              <a:t>2. etapa – průmysl</a:t>
            </a:r>
          </a:p>
          <a:p>
            <a:r>
              <a:rPr lang="cs-CZ" dirty="0" smtClean="0"/>
              <a:t>3. etapa – terciální společnost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sektorů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Terciální – činnosti a služby s vysokým podílem méně kvalifikované pracovní síly (obchodní a osobní služby, maloobchod, pohostinství…)</a:t>
            </a:r>
          </a:p>
          <a:p>
            <a:r>
              <a:rPr lang="cs-CZ" dirty="0" smtClean="0"/>
              <a:t>Kvartérní sektor – vysoce specializované činnosti a služby s vysokým nárokem na kvalifikovanou pracovní sílu (informační činnosti, finance…)</a:t>
            </a:r>
          </a:p>
          <a:p>
            <a:r>
              <a:rPr lang="cs-CZ" dirty="0" err="1" smtClean="0"/>
              <a:t>Kvintérní</a:t>
            </a:r>
            <a:r>
              <a:rPr lang="cs-CZ" dirty="0" smtClean="0"/>
              <a:t> sektor – aktivity spojené s rozhodováním, interpretací myšlenek a informací, inovace – </a:t>
            </a:r>
            <a:r>
              <a:rPr lang="cs-CZ" dirty="0" err="1" smtClean="0"/>
              <a:t>VaV</a:t>
            </a:r>
            <a:r>
              <a:rPr lang="cs-CZ" dirty="0" smtClean="0"/>
              <a:t>, vysoký management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Rostoucí podíl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Demografické změny – rozvoj měst, populační růst</a:t>
            </a:r>
          </a:p>
          <a:p>
            <a:r>
              <a:rPr lang="cs-CZ" dirty="0" smtClean="0"/>
              <a:t>Společenské změny – růst zájmu o domácí práce</a:t>
            </a:r>
          </a:p>
          <a:p>
            <a:r>
              <a:rPr lang="cs-CZ" dirty="0" smtClean="0"/>
              <a:t>Ekonomické změny – rozvoj techniky, vyšší životní úroveň</a:t>
            </a:r>
          </a:p>
          <a:p>
            <a:r>
              <a:rPr lang="cs-CZ" dirty="0" smtClean="0"/>
              <a:t>Politicko-správní změny – hospodářské integrace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Terciarizace</a:t>
            </a:r>
            <a:r>
              <a:rPr lang="cs-CZ" dirty="0" smtClean="0"/>
              <a:t> NH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Terciarizace</a:t>
            </a:r>
            <a:r>
              <a:rPr lang="cs-CZ" dirty="0" smtClean="0"/>
              <a:t> NH – intenzivní rozvoj sektoru služeb</a:t>
            </a:r>
          </a:p>
          <a:p>
            <a:r>
              <a:rPr lang="cs-CZ" dirty="0" smtClean="0"/>
              <a:t>Ekonomický význam služeb: tvorba HDP, zaměstnanost, mezinárodní obchod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Výstupem sektoru služeb jsou nehmotné výrobky.</a:t>
            </a:r>
          </a:p>
          <a:p>
            <a:r>
              <a:rPr lang="cs-CZ" dirty="0" smtClean="0"/>
              <a:t>Existují ve sféře výroby, oběhu, spotřeby</a:t>
            </a:r>
          </a:p>
          <a:p>
            <a:r>
              <a:rPr lang="cs-CZ" dirty="0" smtClean="0"/>
              <a:t>Služby veřejnosti (bezpečnost, státní správa)</a:t>
            </a:r>
          </a:p>
          <a:p>
            <a:r>
              <a:rPr lang="cs-CZ" dirty="0" smtClean="0"/>
              <a:t>Služby obyvatelstvu (věcné, osobní)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obyvatelstvu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Věcné – souvisí s hmotnými statky, které se opravují, udržují, přemisťují.</a:t>
            </a:r>
          </a:p>
          <a:p>
            <a:r>
              <a:rPr lang="cs-CZ" dirty="0" smtClean="0"/>
              <a:t>Osobní – slouží člověku bezprostředně.</a:t>
            </a:r>
          </a:p>
        </p:txBody>
      </p:sp>
    </p:spTree>
    <p:extLst>
      <p:ext uri="{BB962C8B-B14F-4D97-AF65-F5344CB8AC3E}">
        <p14:creationId xmlns:p14="http://schemas.microsoft.com/office/powerpoint/2010/main" val="35663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1351</TotalTime>
  <Words>545</Words>
  <Application>Microsoft Office PowerPoint</Application>
  <PresentationFormat>Předvádění na obrazovce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Stébla</vt:lpstr>
      <vt:lpstr>Vybrané oblasti nevýrobní sféry</vt:lpstr>
      <vt:lpstr>Odvětví hospodářství</vt:lpstr>
      <vt:lpstr>Základní charakteristiky významných služeb</vt:lpstr>
      <vt:lpstr>Etapy z hlediska transferu pracovních sil</vt:lpstr>
      <vt:lpstr>Model sektorů</vt:lpstr>
      <vt:lpstr>Rostoucí podíl služeb</vt:lpstr>
      <vt:lpstr>Terciarizace NH</vt:lpstr>
      <vt:lpstr>Služby</vt:lpstr>
      <vt:lpstr>Služby obyvatelstvu</vt:lpstr>
      <vt:lpstr>Služby dle CZ-NACE</vt:lpstr>
      <vt:lpstr>Trendy ve službách</vt:lpstr>
      <vt:lpstr>Doprava</vt:lpstr>
      <vt:lpstr>Obchod a jeho funkce</vt:lpstr>
      <vt:lpstr>Postavení obchodu v národním hospodářství</vt:lpstr>
      <vt:lpstr>Specifika obchodu</vt:lpstr>
      <vt:lpstr>Klasifikace obchodu</vt:lpstr>
      <vt:lpstr>Podstatné charakteristiky maloobchodu</vt:lpstr>
      <vt:lpstr>Do podniků cestovního ruchu patří:</vt:lpstr>
      <vt:lpstr>Bankovní produkty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ACER</dc:creator>
  <cp:lastModifiedBy>ryl0001</cp:lastModifiedBy>
  <cp:revision>234</cp:revision>
  <cp:lastPrinted>2019-11-08T07:58:51Z</cp:lastPrinted>
  <dcterms:created xsi:type="dcterms:W3CDTF">2010-10-12T19:27:01Z</dcterms:created>
  <dcterms:modified xsi:type="dcterms:W3CDTF">2021-09-03T08:29:02Z</dcterms:modified>
</cp:coreProperties>
</file>