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notesMasterIdLst>
    <p:notesMasterId r:id="rId41"/>
  </p:notesMasterIdLst>
  <p:handoutMasterIdLst>
    <p:handoutMasterId r:id="rId42"/>
  </p:handoutMasterIdLst>
  <p:sldIdLst>
    <p:sldId id="256" r:id="rId2"/>
    <p:sldId id="257" r:id="rId3"/>
    <p:sldId id="260" r:id="rId4"/>
    <p:sldId id="261" r:id="rId5"/>
    <p:sldId id="321" r:id="rId6"/>
    <p:sldId id="322" r:id="rId7"/>
    <p:sldId id="264" r:id="rId8"/>
    <p:sldId id="265" r:id="rId9"/>
    <p:sldId id="269" r:id="rId10"/>
    <p:sldId id="270" r:id="rId11"/>
    <p:sldId id="308" r:id="rId12"/>
    <p:sldId id="314" r:id="rId13"/>
    <p:sldId id="296" r:id="rId14"/>
    <p:sldId id="299" r:id="rId15"/>
    <p:sldId id="295" r:id="rId16"/>
    <p:sldId id="315" r:id="rId17"/>
    <p:sldId id="316" r:id="rId18"/>
    <p:sldId id="317" r:id="rId19"/>
    <p:sldId id="318" r:id="rId20"/>
    <p:sldId id="319" r:id="rId21"/>
    <p:sldId id="310" r:id="rId22"/>
    <p:sldId id="271" r:id="rId23"/>
    <p:sldId id="272" r:id="rId24"/>
    <p:sldId id="273" r:id="rId25"/>
    <p:sldId id="274" r:id="rId26"/>
    <p:sldId id="278" r:id="rId27"/>
    <p:sldId id="279" r:id="rId28"/>
    <p:sldId id="280" r:id="rId29"/>
    <p:sldId id="283" r:id="rId30"/>
    <p:sldId id="284" r:id="rId31"/>
    <p:sldId id="300" r:id="rId32"/>
    <p:sldId id="320" r:id="rId33"/>
    <p:sldId id="304" r:id="rId34"/>
    <p:sldId id="305" r:id="rId35"/>
    <p:sldId id="311" r:id="rId36"/>
    <p:sldId id="312" r:id="rId37"/>
    <p:sldId id="313" r:id="rId38"/>
    <p:sldId id="323" r:id="rId39"/>
    <p:sldId id="307" r:id="rId40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0" autoAdjust="0"/>
    <p:restoredTop sz="94660"/>
  </p:normalViewPr>
  <p:slideViewPr>
    <p:cSldViewPr>
      <p:cViewPr varScale="1">
        <p:scale>
          <a:sx n="90" d="100"/>
          <a:sy n="90" d="100"/>
        </p:scale>
        <p:origin x="114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1ED86EF4-95C9-4CE8-9460-3BD181031A48}" type="datetimeFigureOut">
              <a:rPr lang="cs-CZ"/>
              <a:pPr>
                <a:defRPr/>
              </a:pPr>
              <a:t>03.09.2021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7987BD5-9DDE-4EFA-969C-29A50A90D6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7457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6573DA-83A3-4169-ADBB-A1C0554F5329}" type="datetimeFigureOut">
              <a:rPr lang="cs-CZ" smtClean="0"/>
              <a:t>03.09.2021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C34C6-6B58-4CA6-865A-EB40CD2EB6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2784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C34C6-6B58-4CA6-865A-EB40CD2EB63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905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C34C6-6B58-4CA6-865A-EB40CD2EB63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53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FC2CF-5CC2-4914-A996-DE0AAAF7F0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E3BF0-6C5F-4581-8E01-4E5CC12257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87722-794B-4E26-894B-555061C5E4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92BAD-71C5-416B-A2B8-C652A2AF95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8F5E2-AE8B-41D9-A74A-5DA40D9E1D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E5B35-7064-439C-81FD-0B0DFD8644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A91B8-C52C-4B35-95CE-5CB83025A7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F4BEE-0718-4229-8ADE-B432EEAEB3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4CA54-FCCD-45C5-9FF7-2263353B56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C4D0F5-B5B2-4381-B243-AC05293A41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9829D-C0EB-455B-A664-D19D3A8B10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82395E7-D3E5-4F94-9F1D-530F7CEF23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3736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3737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73739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0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1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2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3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4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5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6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7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73750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1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2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sp>
            <p:nvSpPr>
              <p:cNvPr id="73753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3754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3755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73757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8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9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0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1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2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3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4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73766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67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73770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73772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3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5" y="325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4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5" y="175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5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6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4" y="890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7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799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8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9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4" y="135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</p:grpSp>
        <p:sp>
          <p:nvSpPr>
            <p:cNvPr id="73780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3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3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3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3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3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/>
      <p:bldP spid="73732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latin typeface="Times New Roman" pitchFamily="18" charset="0"/>
              </a:rPr>
              <a:t>Kultura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DFC2CF-5CC2-4914-A996-DE0AAAF7F02C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Péče o kulturu vychází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Strategie hospodářského růstu České republiky.</a:t>
            </a:r>
          </a:p>
          <a:p>
            <a:r>
              <a:rPr lang="cs-CZ" sz="2800" dirty="0" smtClean="0"/>
              <a:t>Strategie účinnější státní podpory kultury.</a:t>
            </a:r>
          </a:p>
          <a:p>
            <a:r>
              <a:rPr lang="cs-CZ" sz="2800" dirty="0" smtClean="0"/>
              <a:t>Koncepce účinnější péče o movité kulturní dědictví.</a:t>
            </a:r>
          </a:p>
          <a:p>
            <a:r>
              <a:rPr lang="cs-CZ" sz="2800" dirty="0" smtClean="0"/>
              <a:t>Koncepce účinnější péče o tradiční lidovou kulturu.</a:t>
            </a:r>
          </a:p>
          <a:p>
            <a:r>
              <a:rPr lang="cs-CZ" sz="2800" dirty="0" smtClean="0"/>
              <a:t>Koncepce rozvoje knihoven.</a:t>
            </a:r>
          </a:p>
          <a:p>
            <a:r>
              <a:rPr lang="cs-CZ" sz="2800" dirty="0" smtClean="0"/>
              <a:t>Koncepce účinnější podpory umění.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Bílá kniha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Udává přehled o tom, jak v klíčové oblasti vztahů mezi státem a kulturou postupují jinde v Evropě.</a:t>
            </a:r>
          </a:p>
          <a:p>
            <a:r>
              <a:rPr lang="cs-CZ" dirty="0" smtClean="0"/>
              <a:t>Zdůrazňuje sociální soudržnost.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Evropská úroveň (KKO)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Vymezila </a:t>
            </a:r>
            <a:r>
              <a:rPr lang="cs-CZ" sz="2400" b="1" dirty="0" smtClean="0"/>
              <a:t>osm </a:t>
            </a:r>
            <a:r>
              <a:rPr lang="cs-CZ" sz="2400" b="1" dirty="0"/>
              <a:t>oblastí </a:t>
            </a:r>
            <a:r>
              <a:rPr lang="cs-CZ" sz="2400" dirty="0"/>
              <a:t>(umělecké a architektonické dědictví, </a:t>
            </a:r>
            <a:r>
              <a:rPr lang="cs-CZ" sz="2400" dirty="0" smtClean="0"/>
              <a:t>archivy, knihovny</a:t>
            </a:r>
            <a:r>
              <a:rPr lang="cs-CZ" sz="2400" dirty="0"/>
              <a:t>, knihy a tisk, vizuální umění, architektura, scénické umění, </a:t>
            </a:r>
            <a:r>
              <a:rPr lang="cs-CZ" sz="2400" dirty="0" smtClean="0"/>
              <a:t>audio a </a:t>
            </a:r>
            <a:r>
              <a:rPr lang="cs-CZ" sz="2400" dirty="0"/>
              <a:t>audiovizuální </a:t>
            </a:r>
            <a:r>
              <a:rPr lang="cs-CZ" sz="2400" dirty="0" smtClean="0"/>
              <a:t>média/multimédia)</a:t>
            </a:r>
          </a:p>
          <a:p>
            <a:r>
              <a:rPr lang="cs-CZ" sz="2400" dirty="0" smtClean="0"/>
              <a:t>A </a:t>
            </a:r>
            <a:r>
              <a:rPr lang="cs-CZ" sz="2400" b="1" dirty="0" smtClean="0"/>
              <a:t>šest </a:t>
            </a:r>
            <a:r>
              <a:rPr lang="cs-CZ" sz="2400" b="1" dirty="0"/>
              <a:t>funkcí </a:t>
            </a:r>
            <a:r>
              <a:rPr lang="cs-CZ" sz="2400" dirty="0"/>
              <a:t>(ochranu, </a:t>
            </a:r>
            <a:r>
              <a:rPr lang="cs-CZ" sz="2400" dirty="0" smtClean="0"/>
              <a:t>tvorbu, produkci, šíření</a:t>
            </a:r>
            <a:r>
              <a:rPr lang="cs-CZ" sz="2400" dirty="0"/>
              <a:t>, obchod/prodej a vzdělávání), které ze statistického hlediska </a:t>
            </a:r>
            <a:r>
              <a:rPr lang="cs-CZ" sz="2400" dirty="0" smtClean="0"/>
              <a:t>tvoří </a:t>
            </a:r>
            <a:r>
              <a:rPr lang="nn-NO" sz="2400" dirty="0" smtClean="0"/>
              <a:t>‚kulturní </a:t>
            </a:r>
            <a:r>
              <a:rPr lang="cs-CZ" sz="2400" dirty="0" smtClean="0"/>
              <a:t>a kreativní </a:t>
            </a:r>
            <a:r>
              <a:rPr lang="nn-NO" sz="2400" dirty="0" smtClean="0"/>
              <a:t>odvětví‘.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640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Kulturní odvětví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Neprůmyslová odvětví </a:t>
            </a:r>
            <a:r>
              <a:rPr lang="cs-CZ" dirty="0" smtClean="0"/>
              <a:t>- produkují nereprodukovatelné zboží a služby, které jsou „konzumovány“ na místě.</a:t>
            </a:r>
          </a:p>
          <a:p>
            <a:r>
              <a:rPr lang="cs-CZ" i="1" dirty="0" smtClean="0"/>
              <a:t>Průmyslová odvětví </a:t>
            </a:r>
            <a:r>
              <a:rPr lang="cs-CZ" dirty="0" smtClean="0"/>
              <a:t>- produkují kulturní produkty určené k masové reprodukci, hromadnému šíření a vývozu.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Tvůrčí (kreativní) odvětví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Odvětví, v němž se kultura stává „tvůrčí“ investicí do produkce „nekulturního“ zboží.</a:t>
            </a:r>
          </a:p>
          <a:p>
            <a:r>
              <a:rPr lang="cs-CZ" dirty="0" smtClean="0"/>
              <a:t>Patří sem design, reklama, architektura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Kultura – ekonomický fenomén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Studie Ekonomika kultury v Evropě (2006) - Vymezení kulturního odvětví a odvětví tvůrčího.</a:t>
            </a:r>
          </a:p>
          <a:p>
            <a:r>
              <a:rPr lang="cs-CZ" dirty="0" smtClean="0"/>
              <a:t>Národní informační a poradenské středisko pro kulturu (NIPOS) – centrum informací a statistik kultury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02624" cy="1600200"/>
          </a:xfrm>
        </p:spPr>
        <p:txBody>
          <a:bodyPr/>
          <a:lstStyle/>
          <a:p>
            <a:r>
              <a:rPr lang="cs-CZ" sz="3600" dirty="0" smtClean="0"/>
              <a:t>Vymezení kulturních a kreativních odvětví podle Evropské komise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Oblast tradičního umění</a:t>
            </a:r>
          </a:p>
          <a:p>
            <a:r>
              <a:rPr lang="cs-CZ" dirty="0" smtClean="0"/>
              <a:t>Oblast kulturních průmyslů</a:t>
            </a:r>
          </a:p>
          <a:p>
            <a:r>
              <a:rPr lang="cs-CZ" dirty="0" smtClean="0"/>
              <a:t>Oblast kreativních průmyslů</a:t>
            </a:r>
          </a:p>
          <a:p>
            <a:r>
              <a:rPr lang="cs-CZ" dirty="0" smtClean="0"/>
              <a:t>Oblast příbuzných odvětví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4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 tradičního umění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Výtvarné umění</a:t>
            </a:r>
          </a:p>
          <a:p>
            <a:r>
              <a:rPr lang="cs-CZ" dirty="0" smtClean="0"/>
              <a:t>Scénické umění</a:t>
            </a:r>
          </a:p>
          <a:p>
            <a:r>
              <a:rPr lang="cs-CZ" dirty="0"/>
              <a:t>K</a:t>
            </a:r>
            <a:r>
              <a:rPr lang="cs-CZ" dirty="0" smtClean="0"/>
              <a:t>ulturní dědictví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560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 kulturního průmyslu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Film a video</a:t>
            </a:r>
          </a:p>
          <a:p>
            <a:r>
              <a:rPr lang="cs-CZ" dirty="0" smtClean="0"/>
              <a:t>Televize a rozhlas</a:t>
            </a:r>
          </a:p>
          <a:p>
            <a:r>
              <a:rPr lang="cs-CZ" dirty="0"/>
              <a:t>V</a:t>
            </a:r>
            <a:r>
              <a:rPr lang="cs-CZ" dirty="0" smtClean="0"/>
              <a:t>ideohry</a:t>
            </a:r>
          </a:p>
          <a:p>
            <a:r>
              <a:rPr lang="cs-CZ" dirty="0" smtClean="0"/>
              <a:t>Hudba</a:t>
            </a:r>
          </a:p>
          <a:p>
            <a:r>
              <a:rPr lang="cs-CZ" dirty="0" smtClean="0"/>
              <a:t>Knihy a tisk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57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 kreativních průmyslů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Design</a:t>
            </a:r>
          </a:p>
          <a:p>
            <a:r>
              <a:rPr lang="cs-CZ" dirty="0" smtClean="0"/>
              <a:t>Architektura</a:t>
            </a:r>
          </a:p>
          <a:p>
            <a:r>
              <a:rPr lang="cs-CZ" dirty="0" smtClean="0"/>
              <a:t>Reklamní průmysl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34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Termín kultura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původní význam je „</a:t>
            </a:r>
            <a:r>
              <a:rPr lang="cs-CZ" b="1" dirty="0" smtClean="0"/>
              <a:t>pěstování a zdokonalování předmětu </a:t>
            </a:r>
            <a:r>
              <a:rPr lang="cs-CZ" dirty="0" smtClean="0"/>
              <a:t>schopného zlepšení a zušlechtění, prováděné člověkem“.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 příbuzných odvětví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Výrobci PC, MP3 přehrávačů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886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kultury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Po roce 1989 decentralizace:</a:t>
            </a:r>
          </a:p>
          <a:p>
            <a:r>
              <a:rPr lang="cs-CZ" sz="2800" dirty="0" smtClean="0"/>
              <a:t>Pokles výkonnosti nebo úplné zhroucení některých kulturních institucí.</a:t>
            </a:r>
          </a:p>
          <a:p>
            <a:r>
              <a:rPr lang="cs-CZ" sz="2800" dirty="0" smtClean="0"/>
              <a:t>Zpřísnění výdajové politiky státního rozpočtu.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Ministerstvo kultury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Je ústředním orgánem státní správy.</a:t>
            </a:r>
          </a:p>
          <a:p>
            <a:r>
              <a:rPr lang="cs-CZ" sz="2800" dirty="0" smtClean="0"/>
              <a:t>Plní úkoly stanovené v zákonech a v jiných obecně závazných právních předpisech, úkoly z členství v EU.</a:t>
            </a:r>
          </a:p>
          <a:p>
            <a:r>
              <a:rPr lang="cs-CZ" sz="2800" dirty="0" smtClean="0"/>
              <a:t>Vydává zákon o státní památkové péči, zákon o ochraně sbírek muzejní povahy…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 MK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Analyzuje dosahované výsledky.</a:t>
            </a:r>
          </a:p>
          <a:p>
            <a:r>
              <a:rPr lang="cs-CZ" dirty="0" smtClean="0"/>
              <a:t>Činí opatření k řešení aktuálních otázek.</a:t>
            </a:r>
          </a:p>
          <a:p>
            <a:r>
              <a:rPr lang="cs-CZ" dirty="0" smtClean="0"/>
              <a:t>Zpracovává kulturní politiku (koncepce).</a:t>
            </a:r>
          </a:p>
          <a:p>
            <a:r>
              <a:rPr lang="cs-CZ" dirty="0" smtClean="0"/>
              <a:t>Zpracovává právní oblast.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ministerstva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Podporuje umění.</a:t>
            </a:r>
          </a:p>
          <a:p>
            <a:r>
              <a:rPr lang="cs-CZ" sz="2800" dirty="0" smtClean="0"/>
              <a:t>Kulturní aktivity.</a:t>
            </a:r>
          </a:p>
          <a:p>
            <a:r>
              <a:rPr lang="cs-CZ" sz="2800" dirty="0" smtClean="0"/>
              <a:t>Péči o kulturní dědictví.</a:t>
            </a:r>
          </a:p>
          <a:p>
            <a:r>
              <a:rPr lang="cs-CZ" sz="2800" dirty="0" smtClean="0"/>
              <a:t>Poskytuje dotace ze státního rozpočtu.</a:t>
            </a:r>
          </a:p>
          <a:p>
            <a:r>
              <a:rPr lang="cs-CZ" sz="2800" dirty="0" smtClean="0"/>
              <a:t>Zřizovatel: Národní památkový ústav, Národní muzeum, Národní divadlo, Česká filharmonie, Národní ústav lidové kultury… (cca 30 příspěvkových organizací)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kultury – Kraje a obce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Podporují kultury ze svých rozpočtů.</a:t>
            </a:r>
          </a:p>
          <a:p>
            <a:r>
              <a:rPr lang="cs-CZ" sz="2400" dirty="0" smtClean="0"/>
              <a:t>Zřizují knihovny, muzea a galerie, divadla, orchestry a ústavy archeologické památkové péče.</a:t>
            </a:r>
          </a:p>
          <a:p>
            <a:r>
              <a:rPr lang="cs-CZ" sz="2400" dirty="0" smtClean="0"/>
              <a:t>Spoluvytváří finanční, koncepční a legislativní předpoklady pro rozvoj kultury.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044352"/>
          </a:xfrm>
        </p:spPr>
        <p:txBody>
          <a:bodyPr/>
          <a:lstStyle/>
          <a:p>
            <a:r>
              <a:rPr lang="cs-CZ" smtClean="0"/>
              <a:t>Kultura ČR obsahuje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268760"/>
            <a:ext cx="7696200" cy="4217640"/>
          </a:xfrm>
        </p:spPr>
        <p:txBody>
          <a:bodyPr/>
          <a:lstStyle/>
          <a:p>
            <a:r>
              <a:rPr lang="cs-CZ" sz="2400" dirty="0" smtClean="0"/>
              <a:t>Kulturní dědictví</a:t>
            </a:r>
          </a:p>
          <a:p>
            <a:pPr lvl="1">
              <a:buNone/>
            </a:pPr>
            <a:r>
              <a:rPr lang="cs-CZ" sz="2000" dirty="0" smtClean="0"/>
              <a:t> - Památková péče.</a:t>
            </a:r>
          </a:p>
          <a:p>
            <a:pPr lvl="1">
              <a:buFontTx/>
              <a:buChar char="-"/>
            </a:pPr>
            <a:r>
              <a:rPr lang="cs-CZ" sz="2000" dirty="0" smtClean="0"/>
              <a:t>Regionální a národnostní kultura.</a:t>
            </a:r>
          </a:p>
          <a:p>
            <a:pPr lvl="1">
              <a:buFontTx/>
              <a:buChar char="-"/>
            </a:pPr>
            <a:r>
              <a:rPr lang="cs-CZ" sz="2000" dirty="0" smtClean="0"/>
              <a:t>Muzea, galerie a ochrana movitého kulturního dědictví.</a:t>
            </a:r>
          </a:p>
          <a:p>
            <a:r>
              <a:rPr lang="cs-CZ" sz="2400" dirty="0" smtClean="0"/>
              <a:t>Profesionální umění</a:t>
            </a:r>
          </a:p>
          <a:p>
            <a:r>
              <a:rPr lang="cs-CZ" sz="2400" dirty="0" smtClean="0"/>
              <a:t>Literatura a knihovny</a:t>
            </a:r>
          </a:p>
          <a:p>
            <a:r>
              <a:rPr lang="cs-CZ" sz="2400" dirty="0" smtClean="0"/>
              <a:t>Církve a náboženské společnosti</a:t>
            </a:r>
          </a:p>
          <a:p>
            <a:r>
              <a:rPr lang="cs-CZ" sz="2400" dirty="0" smtClean="0"/>
              <a:t>Média a audiovize</a:t>
            </a:r>
          </a:p>
          <a:p>
            <a:r>
              <a:rPr lang="cs-CZ" sz="2400" dirty="0" smtClean="0"/>
              <a:t>Autorské právo</a:t>
            </a:r>
          </a:p>
          <a:p>
            <a:r>
              <a:rPr lang="cs-CZ" sz="2400" dirty="0" smtClean="0"/>
              <a:t>Zahraniční vztahy</a:t>
            </a:r>
          </a:p>
          <a:p>
            <a:r>
              <a:rPr lang="cs-CZ" sz="2400" dirty="0" err="1" smtClean="0"/>
              <a:t>VaV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Památková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Vykonávají Ministerstvo kultury, krajské úřady a obecní úřady obcí s rozšířenou působností.</a:t>
            </a:r>
          </a:p>
          <a:p>
            <a:r>
              <a:rPr lang="cs-CZ" sz="2800" dirty="0" smtClean="0"/>
              <a:t>z. 20/1987 Sb., o státní památkové péči</a:t>
            </a:r>
          </a:p>
          <a:p>
            <a:r>
              <a:rPr lang="cs-CZ" sz="2800" dirty="0" smtClean="0"/>
              <a:t>Národní památkový ústav, Akademie věd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Kulturní památky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Nemovité a movité věci, popřípadě jejich soubory.</a:t>
            </a:r>
          </a:p>
          <a:p>
            <a:r>
              <a:rPr lang="cs-CZ" sz="2400" dirty="0" smtClean="0"/>
              <a:t>Doklad historického vývoje, životního způsobu a prostředí společnosti od nejstarších dob do současnosti.</a:t>
            </a:r>
          </a:p>
          <a:p>
            <a:r>
              <a:rPr lang="cs-CZ" sz="2400" dirty="0" smtClean="0"/>
              <a:t>Projev tvůrčích schopností a práce člověka z nejrůznějších oborů lidské činnosti, pro jejich hodnoty revoluční, historické, umělecké, vědecké a technické.</a:t>
            </a:r>
          </a:p>
          <a:p>
            <a:r>
              <a:rPr lang="cs-CZ" sz="2400" dirty="0" smtClean="0"/>
              <a:t>Mají přímý vztah k významným osobnostem a historickým událostem.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Památková rezervace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Území, jehož charakter a prostředí určuje soubor nemovitých kulturních památek, popřípadě archeologických nálezů.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Širší a užší pojetí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širší - tvoří pouze rámec toho, co je pro celou lidskou existenci významné.</a:t>
            </a:r>
          </a:p>
          <a:p>
            <a:r>
              <a:rPr lang="cs-CZ" dirty="0"/>
              <a:t>u</a:t>
            </a:r>
            <a:r>
              <a:rPr lang="cs-CZ" dirty="0" smtClean="0"/>
              <a:t>žší - dána </a:t>
            </a:r>
            <a:r>
              <a:rPr lang="cs-CZ" dirty="0"/>
              <a:t>civilizačními </a:t>
            </a:r>
            <a:r>
              <a:rPr lang="cs-CZ" dirty="0" smtClean="0"/>
              <a:t>okruhy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Památkové zóny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Území s menším podílem kulturních památek.</a:t>
            </a:r>
          </a:p>
          <a:p>
            <a:r>
              <a:rPr lang="cs-CZ" dirty="0" smtClean="0"/>
              <a:t>Historické prostředí nebo část krajinného celku, které vykazují významné kulturní hodnoty.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Vývojové tendence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Roste počet divadel a počet diváků v nich.</a:t>
            </a:r>
          </a:p>
          <a:p>
            <a:r>
              <a:rPr lang="cs-CZ" dirty="0" smtClean="0"/>
              <a:t>Vzrostl počet kulturních akcí v zpřístupněných památkách.</a:t>
            </a:r>
          </a:p>
          <a:p>
            <a:r>
              <a:rPr lang="cs-CZ" dirty="0" smtClean="0"/>
              <a:t>Počet muzeí a galerií roste.</a:t>
            </a:r>
          </a:p>
          <a:p>
            <a:r>
              <a:rPr lang="cs-CZ" dirty="0" smtClean="0"/>
              <a:t>Jedna z nejhustších sítí knihoven.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Vývojové tendence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Počet pracovišť </a:t>
            </a:r>
            <a:r>
              <a:rPr lang="cs-CZ" sz="2800" dirty="0" err="1" smtClean="0"/>
              <a:t>VaV</a:t>
            </a:r>
            <a:r>
              <a:rPr lang="cs-CZ" sz="2800" dirty="0" smtClean="0"/>
              <a:t> v KKO roste od roku 2006 4x rychleji než u automobilového průmyslu, 1,5x rychleji než u průmyslu strojírenského.</a:t>
            </a:r>
          </a:p>
          <a:p>
            <a:r>
              <a:rPr lang="cs-CZ" sz="2800" dirty="0" smtClean="0"/>
              <a:t>Nejrychleji rostl počet v oblasti informačních technologií a architektonických činností.</a:t>
            </a:r>
          </a:p>
          <a:p>
            <a:r>
              <a:rPr lang="cs-CZ" sz="2800" dirty="0" smtClean="0"/>
              <a:t>KKO zaměstnávají v absolutním počtu nejvíce výzkumných pracovníků ve srovnání s průmyslem automobilovým, strojírenským a chemickým.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28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Příležitosti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Existence a vysoká koncentrace historických památek</a:t>
            </a:r>
          </a:p>
          <a:p>
            <a:r>
              <a:rPr lang="cs-CZ" dirty="0" smtClean="0"/>
              <a:t>Geografická poloha, rozvíjení spolupráce</a:t>
            </a:r>
          </a:p>
          <a:p>
            <a:r>
              <a:rPr lang="cs-CZ" dirty="0" smtClean="0"/>
              <a:t>Infrastruktura a kulturní aktivity (měst, obcí, sdružení a </a:t>
            </a:r>
            <a:r>
              <a:rPr lang="cs-CZ" dirty="0" err="1" smtClean="0"/>
              <a:t>nezis</a:t>
            </a:r>
            <a:r>
              <a:rPr lang="cs-CZ" dirty="0" smtClean="0"/>
              <a:t>. </a:t>
            </a:r>
            <a:r>
              <a:rPr lang="cs-CZ" dirty="0" err="1" smtClean="0"/>
              <a:t>org</a:t>
            </a:r>
            <a:r>
              <a:rPr lang="cs-CZ" dirty="0" smtClean="0"/>
              <a:t>.)</a:t>
            </a:r>
          </a:p>
          <a:p>
            <a:r>
              <a:rPr lang="cs-CZ" dirty="0" smtClean="0"/>
              <a:t>Rozmanitost kulturního dědictví</a:t>
            </a:r>
          </a:p>
          <a:p>
            <a:r>
              <a:rPr lang="cs-CZ" dirty="0" smtClean="0"/>
              <a:t>Tvorba dotačních programů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33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188368"/>
          </a:xfrm>
        </p:spPr>
        <p:txBody>
          <a:bodyPr/>
          <a:lstStyle/>
          <a:p>
            <a:r>
              <a:rPr lang="cs-CZ" dirty="0" smtClean="0"/>
              <a:t>Hrozby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12776"/>
            <a:ext cx="7696200" cy="4073624"/>
          </a:xfrm>
        </p:spPr>
        <p:txBody>
          <a:bodyPr/>
          <a:lstStyle/>
          <a:p>
            <a:r>
              <a:rPr lang="cs-CZ" sz="2400" dirty="0" smtClean="0"/>
              <a:t>Nedostatek finančních prostředků v budoucnu</a:t>
            </a:r>
          </a:p>
          <a:p>
            <a:r>
              <a:rPr lang="cs-CZ" sz="2400" dirty="0" smtClean="0"/>
              <a:t>Nutnost předfinancovat některé projekty a složitá administrativa</a:t>
            </a:r>
          </a:p>
          <a:p>
            <a:r>
              <a:rPr lang="cs-CZ" sz="2400" dirty="0" smtClean="0"/>
              <a:t>Řešení církevních restitucí</a:t>
            </a:r>
          </a:p>
          <a:p>
            <a:r>
              <a:rPr lang="cs-CZ" sz="2400" dirty="0" smtClean="0"/>
              <a:t>Soudobá hodnotová orientace obyvatel, v níž kultura nemusí být prioritou</a:t>
            </a:r>
          </a:p>
          <a:p>
            <a:r>
              <a:rPr lang="cs-CZ" sz="2400" dirty="0" smtClean="0"/>
              <a:t>Obecný trend stárnutí populace</a:t>
            </a:r>
          </a:p>
          <a:p>
            <a:r>
              <a:rPr lang="cs-CZ" sz="2400" dirty="0" smtClean="0"/>
              <a:t>Podceňování kultury jako ekonomického faktoru</a:t>
            </a:r>
          </a:p>
          <a:p>
            <a:r>
              <a:rPr lang="cs-CZ" sz="2400" dirty="0" smtClean="0"/>
              <a:t>Komercializace českého kulturního prostředí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34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Financování kultury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Přímá podpora</a:t>
            </a:r>
          </a:p>
          <a:p>
            <a:r>
              <a:rPr lang="cs-CZ" dirty="0" smtClean="0"/>
              <a:t>Nepřímá podpora</a:t>
            </a:r>
          </a:p>
          <a:p>
            <a:endParaRPr lang="cs-CZ" dirty="0"/>
          </a:p>
          <a:p>
            <a:r>
              <a:rPr lang="cs-CZ" dirty="0" smtClean="0"/>
              <a:t>Plán implementace Státní kulturní politiky na léta 2015-2020</a:t>
            </a:r>
          </a:p>
          <a:p>
            <a:endParaRPr lang="cs-CZ" dirty="0"/>
          </a:p>
          <a:p>
            <a:r>
              <a:rPr lang="cs-CZ" dirty="0" err="1" smtClean="0"/>
              <a:t>eCulture</a:t>
            </a:r>
            <a:r>
              <a:rPr lang="cs-CZ" dirty="0" smtClean="0"/>
              <a:t> (projekty měst)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35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Přímá podpora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Od ziskových subjektů</a:t>
            </a:r>
          </a:p>
          <a:p>
            <a:r>
              <a:rPr lang="cs-CZ" sz="2800" dirty="0" smtClean="0"/>
              <a:t>Dotace z veřejných rozpočtů (Norské fondy, MK)</a:t>
            </a:r>
          </a:p>
          <a:p>
            <a:r>
              <a:rPr lang="cs-CZ" sz="2800" dirty="0" smtClean="0"/>
              <a:t>Ze zdrojů nezávislých na rozpočtovém procesu – daně a poplatky (televizní a rozhlasový příjem), příjmy z vlastní činnosti, nadace, nadační fondy a jiné fondy, dary a sponzorství, loterie a sázky, veřejné sbírky.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36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Nepřímá podpora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Daňové </a:t>
            </a:r>
            <a:r>
              <a:rPr lang="cs-CZ" dirty="0" smtClean="0"/>
              <a:t>úlevy pro umělce a umělecké instituce.</a:t>
            </a:r>
          </a:p>
          <a:p>
            <a:r>
              <a:rPr lang="cs-CZ" dirty="0" smtClean="0"/>
              <a:t>Daňové úlevy a zproštění daní u charitativních dárců a příjemců darů.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37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Podíl jednotlivých zdrojů na financování kultury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Veřejné rozpočty: 14 %</a:t>
            </a:r>
          </a:p>
          <a:p>
            <a:r>
              <a:rPr lang="cs-CZ" dirty="0" smtClean="0"/>
              <a:t>Domácnosti: 21 %</a:t>
            </a:r>
          </a:p>
          <a:p>
            <a:r>
              <a:rPr lang="cs-CZ" dirty="0" smtClean="0"/>
              <a:t>Podniky: 61 %</a:t>
            </a:r>
          </a:p>
          <a:p>
            <a:r>
              <a:rPr lang="cs-CZ" dirty="0" smtClean="0"/>
              <a:t>Neziskové instituce: 3 %</a:t>
            </a:r>
          </a:p>
          <a:p>
            <a:r>
              <a:rPr lang="cs-CZ" dirty="0" smtClean="0"/>
              <a:t>Ostatní svět: 1 %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101362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39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Kultura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Kulturní a kreativní odvětví (KKO) = akcelerátor ekonomiky</a:t>
            </a:r>
          </a:p>
          <a:p>
            <a:r>
              <a:rPr lang="cs-CZ" sz="2800" dirty="0" smtClean="0"/>
              <a:t>Kultura nová socioekonomická veličina</a:t>
            </a:r>
          </a:p>
          <a:p>
            <a:r>
              <a:rPr lang="cs-CZ" sz="2800" dirty="0" smtClean="0"/>
              <a:t>Kreativní ekonomika – design a umění, reklama, komunikace a software.</a:t>
            </a:r>
          </a:p>
          <a:p>
            <a:r>
              <a:rPr lang="cs-CZ" sz="2800" dirty="0" smtClean="0"/>
              <a:t>Kreativita – nemateriální strategická surovina nadcházejícího tisíciletí</a:t>
            </a:r>
          </a:p>
          <a:p>
            <a:endParaRPr lang="cs-CZ" sz="2800" dirty="0"/>
          </a:p>
          <a:p>
            <a:r>
              <a:rPr lang="cs-CZ" sz="2800" dirty="0" smtClean="0"/>
              <a:t>Přispívá ke konkurenceschopnosti NH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468288"/>
          </a:xfrm>
        </p:spPr>
        <p:txBody>
          <a:bodyPr/>
          <a:lstStyle/>
          <a:p>
            <a:r>
              <a:rPr lang="cs-CZ" sz="1600" dirty="0" smtClean="0"/>
              <a:t>Přehled kódů CZ-NACE v kulturních a kreativních odvětvích</a:t>
            </a:r>
            <a:endParaRPr lang="cs-CZ" sz="1600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 rotWithShape="1">
          <a:blip r:embed="rId2"/>
          <a:srcRect l="18352" t="12699" r="36508" b="4762"/>
          <a:stretch/>
        </p:blipFill>
        <p:spPr bwMode="auto">
          <a:xfrm>
            <a:off x="323528" y="908720"/>
            <a:ext cx="8496944" cy="59492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606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468288"/>
          </a:xfrm>
        </p:spPr>
        <p:txBody>
          <a:bodyPr/>
          <a:lstStyle/>
          <a:p>
            <a:r>
              <a:rPr lang="cs-CZ" sz="1600" dirty="0" smtClean="0"/>
              <a:t>Přehled kódů CZ-NACE v kulturních a kreativních odvětvích</a:t>
            </a:r>
            <a:endParaRPr lang="cs-CZ" sz="1600" dirty="0"/>
          </a:p>
        </p:txBody>
      </p:sp>
      <p:pic>
        <p:nvPicPr>
          <p:cNvPr id="5" name="Zástupný symbol pro obsah 4"/>
          <p:cNvPicPr>
            <a:picLocks noGrp="1"/>
          </p:cNvPicPr>
          <p:nvPr>
            <p:ph idx="1"/>
          </p:nvPr>
        </p:nvPicPr>
        <p:blipFill rotWithShape="1">
          <a:blip r:embed="rId2"/>
          <a:srcRect l="18350" t="43122" r="36668" b="24074"/>
          <a:stretch/>
        </p:blipFill>
        <p:spPr bwMode="auto">
          <a:xfrm>
            <a:off x="323528" y="2017195"/>
            <a:ext cx="8640960" cy="256393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663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České pojetí kultury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Souhrn duchovních i materiálních hodnot, jakož i zařízení, opatření a činností vztahujících se zejména k umění, kulturně osvětové činnosti, kulturním památkám, apod.</a:t>
            </a:r>
          </a:p>
          <a:p>
            <a:endParaRPr lang="cs-CZ" dirty="0"/>
          </a:p>
          <a:p>
            <a:r>
              <a:rPr lang="cs-CZ" dirty="0" smtClean="0"/>
              <a:t>ČR nemá zatím oficiální definici a vymezení KKO.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kultury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Výchovně vzdělávací – poznávání tradic</a:t>
            </a:r>
          </a:p>
          <a:p>
            <a:r>
              <a:rPr lang="cs-CZ" sz="2800" dirty="0" smtClean="0"/>
              <a:t>Komunikačně informační – chování jedince</a:t>
            </a:r>
          </a:p>
          <a:p>
            <a:r>
              <a:rPr lang="cs-CZ" sz="2800" dirty="0" smtClean="0"/>
              <a:t>Sociální – naplnění volného času</a:t>
            </a:r>
          </a:p>
          <a:p>
            <a:r>
              <a:rPr lang="cs-CZ" sz="2800" dirty="0" smtClean="0"/>
              <a:t>Terapeutická – začlenění mezi zdravé</a:t>
            </a:r>
          </a:p>
          <a:p>
            <a:r>
              <a:rPr lang="cs-CZ" sz="2800" dirty="0" smtClean="0"/>
              <a:t>Ekonomická</a:t>
            </a:r>
          </a:p>
          <a:p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Ekonomická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/>
              <a:t>Spotřebovává prostředky </a:t>
            </a:r>
            <a:r>
              <a:rPr lang="cs-CZ" sz="2400" dirty="0" smtClean="0"/>
              <a:t>ze státního rozpočtu a z rozpočtů komunálních.</a:t>
            </a:r>
          </a:p>
          <a:p>
            <a:r>
              <a:rPr lang="cs-CZ" sz="2400" b="1" dirty="0" smtClean="0"/>
              <a:t>Daňové výnosy odvětví tzv. KKO</a:t>
            </a:r>
            <a:r>
              <a:rPr lang="cs-CZ" sz="2400" dirty="0" smtClean="0"/>
              <a:t>.</a:t>
            </a:r>
          </a:p>
          <a:p>
            <a:r>
              <a:rPr lang="cs-CZ" sz="2400" b="1" dirty="0" smtClean="0"/>
              <a:t>Daňové výnosy tzv. kulturního turismu </a:t>
            </a:r>
            <a:r>
              <a:rPr lang="cs-CZ" sz="2400" dirty="0" smtClean="0"/>
              <a:t>– kulturní dědictví.</a:t>
            </a:r>
          </a:p>
          <a:p>
            <a:r>
              <a:rPr lang="cs-CZ" sz="2400" dirty="0" smtClean="0"/>
              <a:t>Nabízí </a:t>
            </a:r>
            <a:r>
              <a:rPr lang="cs-CZ" sz="2400" b="1" dirty="0" smtClean="0"/>
              <a:t>pracovní příležitosti.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stelové tužky">
  <a:themeElements>
    <a:clrScheme name="Pastelové tužky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Pastelové tužk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astelové tužky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ové tužky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ové tužky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ové tužky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2646</TotalTime>
  <Words>1154</Words>
  <Application>Microsoft Office PowerPoint</Application>
  <PresentationFormat>Předvádění na obrazovce (4:3)</PresentationFormat>
  <Paragraphs>208</Paragraphs>
  <Slides>39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3" baseType="lpstr">
      <vt:lpstr>Calibri</vt:lpstr>
      <vt:lpstr>Comic Sans MS</vt:lpstr>
      <vt:lpstr>Times New Roman</vt:lpstr>
      <vt:lpstr>Pastelové tužky</vt:lpstr>
      <vt:lpstr>Kultura</vt:lpstr>
      <vt:lpstr>Termín kultura</vt:lpstr>
      <vt:lpstr>Širší a užší pojetí</vt:lpstr>
      <vt:lpstr>Kultura</vt:lpstr>
      <vt:lpstr>Přehled kódů CZ-NACE v kulturních a kreativních odvětvích</vt:lpstr>
      <vt:lpstr>Přehled kódů CZ-NACE v kulturních a kreativních odvětvích</vt:lpstr>
      <vt:lpstr>České pojetí kultury</vt:lpstr>
      <vt:lpstr>Funkce kultury</vt:lpstr>
      <vt:lpstr>Ekonomická funkce</vt:lpstr>
      <vt:lpstr>Péče o kulturu vychází</vt:lpstr>
      <vt:lpstr>Bílá kniha</vt:lpstr>
      <vt:lpstr>Evropská úroveň (KKO)</vt:lpstr>
      <vt:lpstr>Kulturní odvětví</vt:lpstr>
      <vt:lpstr>Tvůrčí (kreativní) odvětví</vt:lpstr>
      <vt:lpstr>Kultura – ekonomický fenomén</vt:lpstr>
      <vt:lpstr>Vymezení kulturních a kreativních odvětví podle Evropské komise</vt:lpstr>
      <vt:lpstr>Oblast tradičního umění</vt:lpstr>
      <vt:lpstr>Oblast kulturního průmyslu</vt:lpstr>
      <vt:lpstr>Oblast kreativních průmyslů</vt:lpstr>
      <vt:lpstr>Oblast příbuzných odvětví</vt:lpstr>
      <vt:lpstr>Vývoj kultury v ČR</vt:lpstr>
      <vt:lpstr>Ministerstvo kultury ČR</vt:lpstr>
      <vt:lpstr>Úkoly MK</vt:lpstr>
      <vt:lpstr>Podpora ministerstva</vt:lpstr>
      <vt:lpstr>Podpora kultury – Kraje a obce</vt:lpstr>
      <vt:lpstr>Kultura ČR obsahuje</vt:lpstr>
      <vt:lpstr>Památková péče</vt:lpstr>
      <vt:lpstr>Kulturní památky</vt:lpstr>
      <vt:lpstr>Památková rezervace</vt:lpstr>
      <vt:lpstr>Památkové zóny</vt:lpstr>
      <vt:lpstr>Vývojové tendence</vt:lpstr>
      <vt:lpstr>Vývojové tendence</vt:lpstr>
      <vt:lpstr>Příležitosti</vt:lpstr>
      <vt:lpstr>Hrozby</vt:lpstr>
      <vt:lpstr>Financování kultury</vt:lpstr>
      <vt:lpstr>Přímá podpora</vt:lpstr>
      <vt:lpstr>Nepřímá podpora</vt:lpstr>
      <vt:lpstr>Podíl jednotlivých zdrojů na financování kultury</vt:lpstr>
      <vt:lpstr>Děkuji za pozornost</vt:lpstr>
    </vt:vector>
  </TitlesOfParts>
  <Company>OPS SU Karviná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Historický vývoj ochrany spotřebitele</dc:title>
  <dc:creator>Admin</dc:creator>
  <cp:lastModifiedBy>ryl0001</cp:lastModifiedBy>
  <cp:revision>268</cp:revision>
  <cp:lastPrinted>2017-10-10T09:38:33Z</cp:lastPrinted>
  <dcterms:created xsi:type="dcterms:W3CDTF">2006-02-22T11:03:38Z</dcterms:created>
  <dcterms:modified xsi:type="dcterms:W3CDTF">2021-09-03T08:32:07Z</dcterms:modified>
</cp:coreProperties>
</file>