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1"/>
  </p:handoutMasterIdLst>
  <p:sldIdLst>
    <p:sldId id="256" r:id="rId2"/>
    <p:sldId id="257" r:id="rId3"/>
    <p:sldId id="297" r:id="rId4"/>
    <p:sldId id="258" r:id="rId5"/>
    <p:sldId id="259" r:id="rId6"/>
    <p:sldId id="296" r:id="rId7"/>
    <p:sldId id="262" r:id="rId8"/>
    <p:sldId id="326" r:id="rId9"/>
    <p:sldId id="263" r:id="rId10"/>
    <p:sldId id="264" r:id="rId11"/>
    <p:sldId id="265" r:id="rId12"/>
    <p:sldId id="266" r:id="rId13"/>
    <p:sldId id="268" r:id="rId14"/>
    <p:sldId id="313" r:id="rId15"/>
    <p:sldId id="288" r:id="rId16"/>
    <p:sldId id="308" r:id="rId17"/>
    <p:sldId id="314" r:id="rId18"/>
    <p:sldId id="319" r:id="rId19"/>
    <p:sldId id="318" r:id="rId20"/>
    <p:sldId id="285" r:id="rId21"/>
    <p:sldId id="304" r:id="rId22"/>
    <p:sldId id="315" r:id="rId23"/>
    <p:sldId id="316" r:id="rId24"/>
    <p:sldId id="283" r:id="rId25"/>
    <p:sldId id="278" r:id="rId26"/>
    <p:sldId id="279" r:id="rId27"/>
    <p:sldId id="320" r:id="rId28"/>
    <p:sldId id="280" r:id="rId29"/>
    <p:sldId id="282" r:id="rId30"/>
    <p:sldId id="286" r:id="rId31"/>
    <p:sldId id="328" r:id="rId32"/>
    <p:sldId id="290" r:id="rId33"/>
    <p:sldId id="310" r:id="rId34"/>
    <p:sldId id="311" r:id="rId35"/>
    <p:sldId id="312" r:id="rId36"/>
    <p:sldId id="322" r:id="rId37"/>
    <p:sldId id="329" r:id="rId38"/>
    <p:sldId id="317" r:id="rId39"/>
    <p:sldId id="294" r:id="rId4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A7B29-3E87-4615-B6DF-F2FC1532119B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24EAD-BCF1-4ED2-9606-C2DEEAF84E6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178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938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6406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586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76923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316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5303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204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042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696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563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773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627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91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426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869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059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Sport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Aktivní účastníci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Institucionalizovaní: </a:t>
            </a:r>
          </a:p>
          <a:p>
            <a:r>
              <a:rPr lang="cs-CZ" dirty="0" smtClean="0"/>
              <a:t>Školní</a:t>
            </a:r>
          </a:p>
          <a:p>
            <a:r>
              <a:rPr lang="cs-CZ" dirty="0" smtClean="0"/>
              <a:t>Organizovaná – profesionální nebo amatérské spolky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Institucionalizovaný sport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Lze považovat za součást veřejné ekonomiky (soukromé kluby – městské stadiony).</a:t>
            </a:r>
          </a:p>
          <a:p>
            <a:r>
              <a:rPr lang="cs-CZ" dirty="0" smtClean="0"/>
              <a:t>Dobrovolný organizovaný sport – spolková forma umožňuje snazší organizovanost a přístup k financím.</a:t>
            </a:r>
          </a:p>
          <a:p>
            <a:r>
              <a:rPr lang="cs-CZ" dirty="0" smtClean="0"/>
              <a:t>Profesionální sportovní kluby fungující na principu obchodních společností patří již do komerční sféry.</a:t>
            </a:r>
          </a:p>
          <a:p>
            <a:r>
              <a:rPr lang="cs-CZ" dirty="0" smtClean="0"/>
              <a:t>CZ-NACE 93.1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Aktivní účastníci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Neinstitucionalizovaní (neorganizovaní): </a:t>
            </a:r>
          </a:p>
          <a:p>
            <a:r>
              <a:rPr lang="cs-CZ" dirty="0" smtClean="0"/>
              <a:t>Skupiny</a:t>
            </a:r>
          </a:p>
          <a:p>
            <a:r>
              <a:rPr lang="cs-CZ" dirty="0" smtClean="0"/>
              <a:t>Jednotlivci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Pasivní účastníci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Diváci</a:t>
            </a:r>
            <a:r>
              <a:rPr lang="cs-CZ" smtClean="0"/>
              <a:t>, sázkaři</a:t>
            </a:r>
            <a:endParaRPr lang="cs-CZ" dirty="0" smtClean="0"/>
          </a:p>
          <a:p>
            <a:r>
              <a:rPr lang="cs-CZ" dirty="0" smtClean="0"/>
              <a:t>Skupiny (institucionální role navenek a vnitřní, skutečně přesvědčení)</a:t>
            </a:r>
          </a:p>
          <a:p>
            <a:r>
              <a:rPr lang="cs-CZ" dirty="0" smtClean="0"/>
              <a:t>Jednotlivci (přímo na soutěžích a na dálku – TV, čtenáři)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3"/>
          <p:cNvPicPr/>
          <p:nvPr/>
        </p:nvPicPr>
        <p:blipFill rotWithShape="1">
          <a:blip r:embed="rId2"/>
          <a:srcRect l="29339" t="9362" r="28754" b="19885"/>
          <a:stretch/>
        </p:blipFill>
        <p:spPr bwMode="auto">
          <a:xfrm>
            <a:off x="1115616" y="1264555"/>
            <a:ext cx="7848872" cy="511814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5696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Sportovní infrastruktura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Tělovýchovné zařízení krajů a obcí dlouhodobě zapůjčeno klubům, které se o svěřený majetek musí starat.</a:t>
            </a:r>
          </a:p>
          <a:p>
            <a:r>
              <a:rPr lang="cs-CZ" dirty="0" smtClean="0"/>
              <a:t>Obec (kraj) přispívá na provoz tělovýchovného zařízení se zajištěním možnosti sportování pro všechny občany, nejen členy klubu.</a:t>
            </a:r>
          </a:p>
          <a:p>
            <a:r>
              <a:rPr lang="cs-CZ" dirty="0" smtClean="0"/>
              <a:t>V ČR jsou dvě třetiny majetku sportovní infrastruktury v užívání sportovních klubů a federací.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Všesportovní kolegium České 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Nejvýznamnější orgán sdružující NNO</a:t>
            </a:r>
          </a:p>
          <a:p>
            <a:r>
              <a:rPr lang="cs-CZ" dirty="0" smtClean="0"/>
              <a:t>Dobrovolné seskupení největších sportovních svazů a spolků</a:t>
            </a:r>
          </a:p>
          <a:p>
            <a:r>
              <a:rPr lang="cs-CZ" dirty="0" smtClean="0"/>
              <a:t>Nemá právní subjektivitu</a:t>
            </a:r>
          </a:p>
          <a:p>
            <a:r>
              <a:rPr lang="cs-CZ" dirty="0" smtClean="0"/>
              <a:t>Soustřeďuje se na pomoc malým a neziskovým tělovýchovným jednotkám a sportovním klubům, které provozují veřejně prospěšnou činnost.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Zastřešující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844824"/>
            <a:ext cx="6591985" cy="4066398"/>
          </a:xfrm>
        </p:spPr>
        <p:txBody>
          <a:bodyPr>
            <a:normAutofit fontScale="85000" lnSpcReduction="20000"/>
          </a:bodyPr>
          <a:lstStyle/>
          <a:p>
            <a:pPr lvl="1">
              <a:lnSpc>
                <a:spcPct val="80000"/>
              </a:lnSpc>
            </a:pPr>
            <a:r>
              <a:rPr lang="cs-CZ" altLang="cs-CZ" sz="2400" dirty="0" smtClean="0"/>
              <a:t>ČUS (Česká unie sportu) nahradila ČSTV (Český svaz tělesné výchovy)</a:t>
            </a:r>
            <a:endParaRPr lang="cs-CZ" altLang="cs-CZ" sz="2400" dirty="0"/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Asociace tělovýchovných jednot a sportovních klubů ČR (ATJSK ČR)  </a:t>
            </a:r>
            <a:endParaRPr lang="cs-CZ" altLang="cs-CZ" sz="2400" dirty="0" smtClean="0"/>
          </a:p>
          <a:p>
            <a:pPr lvl="1">
              <a:lnSpc>
                <a:spcPct val="80000"/>
              </a:lnSpc>
            </a:pPr>
            <a:r>
              <a:rPr lang="cs-CZ" altLang="cs-CZ" sz="2400" dirty="0" smtClean="0"/>
              <a:t>Asociace </a:t>
            </a:r>
            <a:r>
              <a:rPr lang="cs-CZ" altLang="cs-CZ" sz="2400" dirty="0"/>
              <a:t>školních sportovních klubů ČR (AŠSK ČR) </a:t>
            </a:r>
            <a:endParaRPr lang="cs-CZ" altLang="cs-CZ" sz="2400" dirty="0" smtClean="0"/>
          </a:p>
          <a:p>
            <a:pPr lvl="1">
              <a:lnSpc>
                <a:spcPct val="80000"/>
              </a:lnSpc>
            </a:pPr>
            <a:r>
              <a:rPr lang="cs-CZ" altLang="cs-CZ" sz="2400" dirty="0" smtClean="0"/>
              <a:t>Autoklub </a:t>
            </a:r>
            <a:r>
              <a:rPr lang="cs-CZ" altLang="cs-CZ" sz="2400" dirty="0"/>
              <a:t>ČR (</a:t>
            </a:r>
            <a:r>
              <a:rPr lang="cs-CZ" altLang="cs-CZ" sz="2400" dirty="0" smtClean="0"/>
              <a:t>AČR)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smtClean="0"/>
              <a:t>Česká </a:t>
            </a:r>
            <a:r>
              <a:rPr lang="cs-CZ" altLang="cs-CZ" sz="2400" dirty="0"/>
              <a:t>asociace sportu pro všechny (ČASPV) </a:t>
            </a:r>
            <a:endParaRPr lang="cs-CZ" altLang="cs-CZ" sz="2400" dirty="0" smtClean="0"/>
          </a:p>
          <a:p>
            <a:pPr lvl="1">
              <a:lnSpc>
                <a:spcPct val="80000"/>
              </a:lnSpc>
            </a:pPr>
            <a:r>
              <a:rPr lang="cs-CZ" altLang="cs-CZ" sz="2400" dirty="0" smtClean="0"/>
              <a:t>Česká </a:t>
            </a:r>
            <a:r>
              <a:rPr lang="cs-CZ" altLang="cs-CZ" sz="2400" dirty="0"/>
              <a:t>obec sokolská (ČOS) </a:t>
            </a:r>
            <a:endParaRPr lang="cs-CZ" altLang="cs-CZ" sz="2400" dirty="0" smtClean="0"/>
          </a:p>
          <a:p>
            <a:pPr lvl="1">
              <a:lnSpc>
                <a:spcPct val="80000"/>
              </a:lnSpc>
            </a:pPr>
            <a:r>
              <a:rPr lang="cs-CZ" altLang="cs-CZ" sz="2400" dirty="0" smtClean="0"/>
              <a:t>Český </a:t>
            </a:r>
            <a:r>
              <a:rPr lang="cs-CZ" altLang="cs-CZ" sz="2400" dirty="0"/>
              <a:t>olympijský výbor (</a:t>
            </a:r>
            <a:r>
              <a:rPr lang="cs-CZ" altLang="cs-CZ" sz="2400" dirty="0" smtClean="0"/>
              <a:t>ČOV)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smtClean="0"/>
              <a:t>Český </a:t>
            </a:r>
            <a:r>
              <a:rPr lang="cs-CZ" altLang="cs-CZ" sz="2400" dirty="0"/>
              <a:t>střelecký svaz (ČSS) </a:t>
            </a:r>
            <a:endParaRPr lang="cs-CZ" altLang="cs-CZ" sz="2400" dirty="0" smtClean="0"/>
          </a:p>
          <a:p>
            <a:pPr lvl="1">
              <a:lnSpc>
                <a:spcPct val="80000"/>
              </a:lnSpc>
            </a:pPr>
            <a:r>
              <a:rPr lang="cs-CZ" altLang="cs-CZ" sz="2400" dirty="0" smtClean="0"/>
              <a:t>Klub </a:t>
            </a:r>
            <a:r>
              <a:rPr lang="cs-CZ" altLang="cs-CZ" sz="2400" dirty="0"/>
              <a:t>českých turistů (KČT) </a:t>
            </a:r>
            <a:endParaRPr lang="cs-CZ" altLang="cs-CZ" sz="2400" dirty="0" smtClean="0"/>
          </a:p>
          <a:p>
            <a:pPr lvl="1">
              <a:lnSpc>
                <a:spcPct val="80000"/>
              </a:lnSpc>
            </a:pPr>
            <a:r>
              <a:rPr lang="cs-CZ" altLang="cs-CZ" sz="2400" dirty="0" smtClean="0"/>
              <a:t>Orel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smtClean="0"/>
              <a:t>Sdružení </a:t>
            </a:r>
            <a:r>
              <a:rPr lang="cs-CZ" altLang="cs-CZ" sz="2400" dirty="0"/>
              <a:t>sportovních svazů České republiky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310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b="1" smtClean="0"/>
              <a:t>ČUS </a:t>
            </a:r>
            <a:r>
              <a:rPr lang="cs-CZ" altLang="cs-CZ" sz="4000" b="1" smtClean="0"/>
              <a:t/>
            </a:r>
            <a:br>
              <a:rPr lang="cs-CZ" altLang="cs-CZ" sz="4000" b="1" smtClean="0"/>
            </a:br>
            <a:endParaRPr lang="cs-CZ" altLang="cs-CZ" sz="2400" b="1" smtClean="0"/>
          </a:p>
        </p:txBody>
      </p:sp>
      <p:sp>
        <p:nvSpPr>
          <p:cNvPr id="16077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052513"/>
            <a:ext cx="8642350" cy="58054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Je ústřední organizací Všesportovního kolegia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Podporuje činnost sdružených subjektů - je servisní organizací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servis a služby ekonomické, právní, administrativní, organizační, poradenské, … zejména pro SK/TJ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sz="12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sz="1200" dirty="0" smtClean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4068320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b="1" smtClean="0"/>
              <a:t>Podmínky členství v ČUS</a:t>
            </a:r>
            <a:r>
              <a:rPr lang="cs-CZ" altLang="cs-CZ" sz="4000" smtClean="0"/>
              <a:t/>
            </a:r>
            <a:br>
              <a:rPr lang="cs-CZ" altLang="cs-CZ" sz="4000" smtClean="0"/>
            </a:br>
            <a:r>
              <a:rPr lang="cs-CZ" altLang="cs-CZ" sz="2400" smtClean="0"/>
              <a:t>(pro národní sportovní svazy)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16113"/>
            <a:ext cx="8686800" cy="494188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400" dirty="0" smtClean="0"/>
              <a:t>Sportovní spolek (klub)- rozvoj základních pohybových schopností, dovedností, kritériem tělesný výkon. Jedná se o subjekt, který má jednotná pravidla řízení</a:t>
            </a:r>
            <a:r>
              <a:rPr lang="cs-CZ" altLang="cs-CZ" sz="2400" dirty="0"/>
              <a:t>.</a:t>
            </a:r>
            <a:endParaRPr lang="cs-CZ" altLang="cs-CZ" sz="2400" dirty="0" smtClean="0"/>
          </a:p>
          <a:p>
            <a:pPr eaLnBrk="1" hangingPunct="1">
              <a:defRPr/>
            </a:pPr>
            <a:r>
              <a:rPr lang="cs-CZ" altLang="cs-CZ" sz="2400" dirty="0" smtClean="0"/>
              <a:t>zajišťuje sportovní reprezentaci ČR</a:t>
            </a:r>
          </a:p>
          <a:p>
            <a:pPr eaLnBrk="1" hangingPunct="1">
              <a:defRPr/>
            </a:pPr>
            <a:r>
              <a:rPr lang="cs-CZ" altLang="cs-CZ" sz="2400" dirty="0" smtClean="0"/>
              <a:t>pořádá mistrovské soutěže</a:t>
            </a:r>
          </a:p>
          <a:p>
            <a:pPr eaLnBrk="1" hangingPunct="1">
              <a:defRPr/>
            </a:pPr>
            <a:r>
              <a:rPr lang="cs-CZ" altLang="cs-CZ" sz="2400" dirty="0" smtClean="0"/>
              <a:t>souhlas s pravidly pro boj s dopingem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z="2400" i="1" dirty="0" smtClean="0"/>
              <a:t>proces přijímání, práva, povinnosti – Stanovy ČUS</a:t>
            </a:r>
            <a:endParaRPr lang="cs-CZ" altLang="cs-CZ" sz="2400" dirty="0" smtClean="0"/>
          </a:p>
          <a:p>
            <a:pPr eaLnBrk="1" hangingPunct="1">
              <a:defRPr/>
            </a:pP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017996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Odvození názvu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latinského „</a:t>
            </a:r>
            <a:r>
              <a:rPr lang="cs-CZ" dirty="0" err="1" smtClean="0"/>
              <a:t>disportare</a:t>
            </a:r>
            <a:r>
              <a:rPr lang="cs-CZ" dirty="0" smtClean="0"/>
              <a:t>“ a starofrancouzského „</a:t>
            </a:r>
            <a:r>
              <a:rPr lang="cs-CZ" dirty="0" err="1" smtClean="0"/>
              <a:t>le</a:t>
            </a:r>
            <a:r>
              <a:rPr lang="cs-CZ" dirty="0" smtClean="0"/>
              <a:t> </a:t>
            </a:r>
            <a:r>
              <a:rPr lang="cs-CZ" dirty="0" err="1" smtClean="0"/>
              <a:t>désporter</a:t>
            </a:r>
            <a:r>
              <a:rPr lang="cs-CZ" dirty="0" smtClean="0"/>
              <a:t>“.</a:t>
            </a:r>
          </a:p>
          <a:p>
            <a:r>
              <a:rPr lang="cs-CZ" dirty="0" smtClean="0"/>
              <a:t>To znamená bavit se, příjemně trávit volný čas.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Sportovní federace (svazy)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Existence těsného spojení se sportovními kluby, jednotami a je zprostředkováván kontakt se státem.</a:t>
            </a:r>
          </a:p>
          <a:p>
            <a:r>
              <a:rPr lang="cs-CZ" dirty="0" smtClean="0"/>
              <a:t>Nelze zajistit kontakt státu s jednotlivými kluby, kterých je tisíce.</a:t>
            </a:r>
          </a:p>
          <a:p>
            <a:r>
              <a:rPr lang="cs-CZ" dirty="0" smtClean="0"/>
              <a:t>Státní finanční podpora se poskytuje prostřednictvím sportovních federací.</a:t>
            </a:r>
          </a:p>
          <a:p>
            <a:r>
              <a:rPr lang="cs-CZ" dirty="0" smtClean="0"/>
              <a:t>Cca 120 sportovních federací.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 -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Samostatní podnikatelé</a:t>
            </a:r>
          </a:p>
          <a:p>
            <a:r>
              <a:rPr lang="cs-CZ" dirty="0" smtClean="0"/>
              <a:t>Obchodní společnosti (sportovci – zaměstnanci klubu, sportovní činnost za účelem zisku)</a:t>
            </a:r>
          </a:p>
          <a:p>
            <a:r>
              <a:rPr lang="cs-CZ" dirty="0" smtClean="0"/>
              <a:t>Nestátní neziskové organizace (spolky, obecně prospěšné společnosti, nadace, nadační fondy a církve a náboženské společnosti)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Ziskový sektor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Živnosti: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Volné</a:t>
            </a:r>
          </a:p>
          <a:p>
            <a:pPr lvl="2">
              <a:lnSpc>
                <a:spcPct val="90000"/>
              </a:lnSpc>
            </a:pPr>
            <a:r>
              <a:rPr lang="cs-CZ" altLang="cs-CZ" sz="2000" dirty="0"/>
              <a:t>Manažerské činnosti, organizování a vzdělávání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Vázané</a:t>
            </a:r>
          </a:p>
          <a:p>
            <a:pPr lvl="2">
              <a:lnSpc>
                <a:spcPct val="90000"/>
              </a:lnSpc>
            </a:pPr>
            <a:r>
              <a:rPr lang="cs-CZ" altLang="cs-CZ" sz="2000" dirty="0"/>
              <a:t>Poskytování tělovýchovných a sportovních </a:t>
            </a:r>
            <a:r>
              <a:rPr lang="cs-CZ" altLang="cs-CZ" sz="2000" dirty="0" smtClean="0"/>
              <a:t>služeb</a:t>
            </a:r>
            <a:endParaRPr lang="cs-CZ" altLang="cs-CZ" sz="2000" dirty="0"/>
          </a:p>
          <a:p>
            <a:pPr lvl="2">
              <a:lnSpc>
                <a:spcPct val="90000"/>
              </a:lnSpc>
            </a:pPr>
            <a:r>
              <a:rPr lang="cs-CZ" altLang="cs-CZ" sz="2000" dirty="0"/>
              <a:t>Vodní záchranářská služba</a:t>
            </a:r>
          </a:p>
          <a:p>
            <a:pPr lvl="2">
              <a:lnSpc>
                <a:spcPct val="90000"/>
              </a:lnSpc>
            </a:pPr>
            <a:r>
              <a:rPr lang="cs-CZ" altLang="cs-CZ" sz="2000" dirty="0"/>
              <a:t>Masérské, rekondiční a regenerační služby</a:t>
            </a:r>
          </a:p>
          <a:p>
            <a:pPr lvl="2">
              <a:lnSpc>
                <a:spcPct val="90000"/>
              </a:lnSpc>
            </a:pPr>
            <a:r>
              <a:rPr lang="cs-CZ" altLang="cs-CZ" sz="2000" dirty="0"/>
              <a:t>Provozovávání solárií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Koncesované</a:t>
            </a:r>
          </a:p>
          <a:p>
            <a:pPr lvl="2">
              <a:lnSpc>
                <a:spcPct val="90000"/>
              </a:lnSpc>
            </a:pPr>
            <a:r>
              <a:rPr lang="cs-CZ" altLang="cs-CZ" sz="2000" dirty="0"/>
              <a:t>Střelecký </a:t>
            </a:r>
            <a:r>
              <a:rPr lang="cs-CZ" altLang="cs-CZ" sz="2000" dirty="0" smtClean="0"/>
              <a:t>sport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426224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686800" cy="11398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 b="1" dirty="0" smtClean="0"/>
              <a:t>Sportovní klub (oddíl)</a:t>
            </a:r>
            <a:endParaRPr lang="cs-CZ" altLang="cs-CZ" sz="3200" dirty="0" smtClean="0"/>
          </a:p>
        </p:txBody>
      </p:sp>
      <p:sp>
        <p:nvSpPr>
          <p:cNvPr id="16486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412875"/>
            <a:ext cx="8893175" cy="4637088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900" dirty="0" smtClean="0"/>
              <a:t>	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sz="2400" dirty="0" smtClean="0"/>
              <a:t>Základní článek organizovaného sportu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sz="2400" dirty="0" smtClean="0"/>
              <a:t>Principy fungování dané stanovami, které musí být s v souladu se zákonem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sz="2400" dirty="0" smtClean="0"/>
              <a:t>Řízení klubu - klíčový faktor správného rozvoje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sz="2400" dirty="0" smtClean="0"/>
              <a:t>Potřeba odborných znalostí (právo, ekonomika, daně)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sz="2400" dirty="0" smtClean="0"/>
              <a:t>Organizovanost  (členská schůze, výbor)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400" dirty="0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1000" dirty="0" smtClean="0"/>
          </a:p>
        </p:txBody>
      </p:sp>
    </p:spTree>
    <p:extLst>
      <p:ext uri="{BB962C8B-B14F-4D97-AF65-F5344CB8AC3E}">
        <p14:creationId xmlns:p14="http://schemas.microsoft.com/office/powerpoint/2010/main" val="1379065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Sportovní klub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Zde vzniká většina inovací ve sportu.</a:t>
            </a:r>
          </a:p>
          <a:p>
            <a:r>
              <a:rPr lang="cs-CZ" dirty="0" smtClean="0"/>
              <a:t>Jedná se o formální skupiny.</a:t>
            </a:r>
          </a:p>
          <a:p>
            <a:r>
              <a:rPr lang="cs-CZ" dirty="0" smtClean="0"/>
              <a:t>Vstup aktivních participantů.</a:t>
            </a:r>
          </a:p>
          <a:p>
            <a:r>
              <a:rPr lang="cs-CZ" dirty="0" smtClean="0"/>
              <a:t>Aktivní kontakt s názorově spřízněnými jedinci.</a:t>
            </a:r>
          </a:p>
          <a:p>
            <a:r>
              <a:rPr lang="cs-CZ" dirty="0" smtClean="0"/>
              <a:t>Snaha soutěžit, i když na různých výkonnostních úrovních.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Sportovní 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Akce s převahou pasivních účastníků (diváků).</a:t>
            </a:r>
          </a:p>
          <a:p>
            <a:pPr lvl="1"/>
            <a:r>
              <a:rPr lang="cs-CZ" dirty="0" smtClean="0"/>
              <a:t>Společným znakem je značná mediální přitažlivost.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Sportovní 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Akce s převahou aktivních účastníků.</a:t>
            </a:r>
          </a:p>
          <a:p>
            <a:pPr lvl="1"/>
            <a:r>
              <a:rPr lang="cs-CZ" dirty="0" smtClean="0"/>
              <a:t>Tak, jako si diváci platí vstupné, aktivní účastníci platí startovné, které je poplatkem za službu.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26988"/>
            <a:ext cx="9053513" cy="671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293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Dynamizující prvek modelu aktivní </a:t>
            </a:r>
            <a:r>
              <a:rPr lang="cs-CZ" dirty="0" err="1" smtClean="0"/>
              <a:t>participanti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Neorganizovaný sport.</a:t>
            </a:r>
          </a:p>
          <a:p>
            <a:r>
              <a:rPr lang="cs-CZ" dirty="0" smtClean="0"/>
              <a:t>Komerční sport.</a:t>
            </a:r>
          </a:p>
          <a:p>
            <a:r>
              <a:rPr lang="cs-CZ" dirty="0" smtClean="0"/>
              <a:t>Organizovaný sport ve sportovních klubech.</a:t>
            </a:r>
          </a:p>
          <a:p>
            <a:r>
              <a:rPr lang="cs-CZ" dirty="0" smtClean="0"/>
              <a:t>Školní tělesná výchova.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Komerční sport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Ti, kdo netouží být organizováni v žádných sportovních klubech.</a:t>
            </a:r>
          </a:p>
          <a:p>
            <a:r>
              <a:rPr lang="cs-CZ" dirty="0" smtClean="0"/>
              <a:t>Realizují se individuálně pod odborným dohledem.</a:t>
            </a:r>
          </a:p>
          <a:p>
            <a:r>
              <a:rPr lang="cs-CZ" dirty="0" smtClean="0"/>
              <a:t>Žádaný je odborný dohled a péče při vlastním sportování.</a:t>
            </a:r>
          </a:p>
          <a:p>
            <a:r>
              <a:rPr lang="cs-CZ" dirty="0" smtClean="0"/>
              <a:t>Např. fitcentra.</a:t>
            </a:r>
          </a:p>
          <a:p>
            <a:r>
              <a:rPr lang="cs-CZ" dirty="0" smtClean="0"/>
              <a:t>CZ-NACE 93.13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Tělesná kultura - složky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Tělesná výchova</a:t>
            </a:r>
          </a:p>
          <a:p>
            <a:r>
              <a:rPr lang="cs-CZ" dirty="0" smtClean="0"/>
              <a:t>Sport</a:t>
            </a:r>
          </a:p>
          <a:p>
            <a:r>
              <a:rPr lang="cs-CZ" dirty="0" smtClean="0"/>
              <a:t>Turistika</a:t>
            </a:r>
          </a:p>
          <a:p>
            <a:r>
              <a:rPr lang="cs-CZ" dirty="0" smtClean="0"/>
              <a:t>Pohybová rekreace</a:t>
            </a:r>
          </a:p>
          <a:p>
            <a:r>
              <a:rPr lang="cs-CZ" dirty="0" smtClean="0"/>
              <a:t>Pohybové umění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Sportovní sázení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Významná ekonomická aktivita.</a:t>
            </a:r>
          </a:p>
          <a:p>
            <a:r>
              <a:rPr lang="cs-CZ" dirty="0" smtClean="0"/>
              <a:t>Podílí se na ní jak aktivní, tak i neaktivní část populace ve sportu.</a:t>
            </a:r>
          </a:p>
          <a:p>
            <a:r>
              <a:rPr lang="cs-CZ" dirty="0" smtClean="0"/>
              <a:t>Důležitý finanční zdroj pro sport</a:t>
            </a:r>
          </a:p>
          <a:p>
            <a:r>
              <a:rPr lang="cs-CZ" dirty="0" smtClean="0"/>
              <a:t>SAZKA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68 % ČUS</a:t>
            </a:r>
          </a:p>
          <a:p>
            <a:r>
              <a:rPr lang="cs-CZ" dirty="0" smtClean="0"/>
              <a:t>14 % Sokol</a:t>
            </a:r>
          </a:p>
          <a:p>
            <a:r>
              <a:rPr lang="cs-CZ" dirty="0" smtClean="0"/>
              <a:t>5 % Česká asociace Sport pro všechny</a:t>
            </a:r>
          </a:p>
          <a:p>
            <a:r>
              <a:rPr lang="cs-CZ" dirty="0" smtClean="0"/>
              <a:t>2 % Český olympijský výbor</a:t>
            </a:r>
          </a:p>
          <a:p>
            <a:r>
              <a:rPr lang="cs-CZ" dirty="0" smtClean="0"/>
              <a:t>1 % Orel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018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Dobrovolnictví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Dobrovolnost je stav, kdy dárce poskytuje majetkové hodnoty ze své vůle, za což může pobírat symbolické náhrady.</a:t>
            </a:r>
          </a:p>
          <a:p>
            <a:r>
              <a:rPr lang="cs-CZ" dirty="0" smtClean="0"/>
              <a:t>Problém se zhodnocením dobrovolné práce.</a:t>
            </a:r>
          </a:p>
          <a:p>
            <a:r>
              <a:rPr lang="cs-CZ" dirty="0" smtClean="0"/>
              <a:t>Hodnota je velmi vysoká.</a:t>
            </a:r>
          </a:p>
          <a:p>
            <a:r>
              <a:rPr lang="cs-CZ" dirty="0" smtClean="0"/>
              <a:t>Neprochází trhem.</a:t>
            </a:r>
          </a:p>
          <a:p>
            <a:r>
              <a:rPr lang="cs-CZ" dirty="0" smtClean="0"/>
              <a:t>Není tudíž podchycena ve statistikách - neumíme ji ekonomicky ocenit.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financování sportu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Vícezdrojový</a:t>
            </a:r>
            <a:r>
              <a:rPr lang="cs-CZ" dirty="0" smtClean="0"/>
              <a:t> systém (kombinace veřejného a neveřejného financování) </a:t>
            </a:r>
          </a:p>
          <a:p>
            <a:r>
              <a:rPr lang="cs-CZ" dirty="0" smtClean="0"/>
              <a:t>dobrovolnictví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Ročně z veřejných zdrojů </a:t>
            </a:r>
            <a:r>
              <a:rPr lang="cs-CZ" dirty="0"/>
              <a:t>8</a:t>
            </a:r>
            <a:r>
              <a:rPr lang="cs-CZ" dirty="0" smtClean="0"/>
              <a:t> miliard korun včetně odvodů z hazardních her či od regionů a obcí</a:t>
            </a:r>
          </a:p>
          <a:p>
            <a:r>
              <a:rPr lang="cs-CZ" dirty="0" smtClean="0"/>
              <a:t>Prostředky na financování z kapitoly MŠMT – 34</a:t>
            </a:r>
          </a:p>
          <a:p>
            <a:r>
              <a:rPr lang="cs-CZ" dirty="0" smtClean="0"/>
              <a:t>Účelové dotace realizované přes vypsané vládní programy státní podpory sportu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 podnikatelské 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Reklamní služby, pronájem, prodej občerstvení, pořádání akcí zábavného charakteru, sponzorské příspěvky, prodej sportovního zboží, klubové restaurace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60648"/>
            <a:ext cx="5105400" cy="648072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0" dirty="0" smtClean="0"/>
              <a:t>Tělesná kultura a sport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1600200" y="836712"/>
            <a:ext cx="7391400" cy="496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dirty="0"/>
              <a:t>Vícezdrojový systém financování</a:t>
            </a:r>
          </a:p>
        </p:txBody>
      </p:sp>
      <p:pic>
        <p:nvPicPr>
          <p:cNvPr id="35844" name="Picture 7" descr="C:\Documents and Settings\Administrator\Dokumenty\Danuška\sport a tělesná výchova\multizdro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8064896" cy="5321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651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Výdaje MŠMT – zpracováno dle MONITOR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 rotWithShape="1">
          <a:blip r:embed="rId2"/>
          <a:srcRect l="10913" t="46561" r="26587" b="40212"/>
          <a:stretch/>
        </p:blipFill>
        <p:spPr bwMode="auto">
          <a:xfrm>
            <a:off x="179512" y="2780928"/>
            <a:ext cx="8784976" cy="208823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3063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sz="4000" b="1" dirty="0" smtClean="0"/>
              <a:t>ODKAZY</a:t>
            </a:r>
            <a:br>
              <a:rPr lang="cs-CZ" altLang="cs-CZ" sz="4000" b="1" dirty="0" smtClean="0"/>
            </a:br>
            <a:r>
              <a:rPr lang="cs-CZ" altLang="cs-CZ" sz="4000" b="1" dirty="0" smtClean="0"/>
              <a:t>Informační zdroje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zákon o organizaci tělesné výchovy č. 68/1956, Sb.</a:t>
            </a:r>
          </a:p>
          <a:p>
            <a:r>
              <a:rPr lang="cs-CZ" altLang="cs-CZ" dirty="0"/>
              <a:t>zákon o </a:t>
            </a:r>
            <a:r>
              <a:rPr lang="cs-CZ" altLang="cs-CZ" dirty="0" smtClean="0"/>
              <a:t>podpoře sportu </a:t>
            </a:r>
            <a:r>
              <a:rPr lang="cs-CZ" altLang="cs-CZ" dirty="0"/>
              <a:t>č. 115/2001 Sb.,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dirty="0" smtClean="0"/>
          </a:p>
          <a:p>
            <a:pPr eaLnBrk="1" hangingPunct="1">
              <a:defRPr/>
            </a:pPr>
            <a:r>
              <a:rPr lang="cs-CZ" altLang="cs-CZ" dirty="0" smtClean="0"/>
              <a:t>www.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dirty="0" smtClean="0"/>
              <a:t>           msmt.cz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dirty="0" smtClean="0"/>
              <a:t>   		  cuscz.cz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dirty="0" smtClean="0"/>
              <a:t>   		  olympic.cz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dirty="0" smtClean="0"/>
              <a:t>   		  antidoping.cz</a:t>
            </a:r>
          </a:p>
          <a:p>
            <a:pPr eaLnBrk="1" hangingPunct="1">
              <a:defRPr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319256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složka tělesné kultury.</a:t>
            </a:r>
          </a:p>
          <a:p>
            <a:r>
              <a:rPr lang="cs-CZ" dirty="0" smtClean="0"/>
              <a:t>Významný polyfunkční společenský jev – výchovný, kulturní, sociální, ekonomický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Sféry působení sportu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funkcí. (sport dětí a mládeže, sport dospělých)</a:t>
            </a:r>
          </a:p>
          <a:p>
            <a:r>
              <a:rPr lang="cs-CZ" dirty="0" smtClean="0"/>
              <a:t>Podle výkonnostní úrovně. (sport masově rekreační, sport výkonnostní a vrcholový)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Dokumenty týkající se sportu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Bílá kniha o sportu</a:t>
            </a:r>
          </a:p>
          <a:p>
            <a:r>
              <a:rPr lang="cs-CZ" dirty="0" smtClean="0"/>
              <a:t>Kodex sportovní etiky</a:t>
            </a:r>
          </a:p>
          <a:p>
            <a:r>
              <a:rPr lang="cs-CZ" dirty="0" smtClean="0"/>
              <a:t>Zásady komplexního zabezpečení státní sportovní reprezentace, včetně systému výchovy sportovních talentů</a:t>
            </a:r>
          </a:p>
          <a:p>
            <a:r>
              <a:rPr lang="cs-CZ" dirty="0" smtClean="0"/>
              <a:t>Národní program rozvoje sportu</a:t>
            </a:r>
          </a:p>
          <a:p>
            <a:r>
              <a:rPr lang="cs-CZ" dirty="0" smtClean="0"/>
              <a:t>Evropská </a:t>
            </a:r>
            <a:r>
              <a:rPr lang="cs-CZ" dirty="0"/>
              <a:t>charta sportu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charta sportu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Všechny formy tělesné činnosti, které ať již prostřednictvím organizované účasti či nikoliv, si kladou za cíl propojení či zdokonalení tělesné i psychické kondice, rozvoj společenských vztahů nebo dosažení výsledků v soutěžích na všech úrovních.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8001000" cy="609600"/>
          </a:xfrm>
        </p:spPr>
        <p:txBody>
          <a:bodyPr/>
          <a:lstStyle/>
          <a:p>
            <a:pPr eaLnBrk="1" hangingPunct="1"/>
            <a:endParaRPr lang="cs-CZ" altLang="cs-CZ" sz="2800" dirty="0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362200"/>
            <a:ext cx="8001000" cy="914400"/>
          </a:xfrm>
        </p:spPr>
        <p:txBody>
          <a:bodyPr/>
          <a:lstStyle/>
          <a:p>
            <a:pPr eaLnBrk="1" hangingPunct="1"/>
            <a:r>
              <a:rPr lang="cs-CZ" altLang="cs-CZ" sz="2000" dirty="0" smtClean="0"/>
              <a:t>zákon o organizaci tělesné výchovy č. 68/1956, Sb.</a:t>
            </a:r>
          </a:p>
          <a:p>
            <a:pPr eaLnBrk="1" hangingPunct="1"/>
            <a:r>
              <a:rPr lang="cs-CZ" altLang="cs-CZ" sz="2000" dirty="0" smtClean="0"/>
              <a:t>zákon o podpoře sportu č. 115/2001 Sb.,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914400" y="1371600"/>
            <a:ext cx="64659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dirty="0"/>
              <a:t>Legislativa a zásadní dokumenty</a:t>
            </a: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914400" y="3733800"/>
            <a:ext cx="8001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cs-CZ" altLang="cs-CZ" sz="2000" dirty="0"/>
              <a:t>Koncepce </a:t>
            </a:r>
            <a:r>
              <a:rPr lang="cs-CZ" altLang="cs-CZ" sz="2000" dirty="0" smtClean="0"/>
              <a:t>podpory sportu 2016-2025</a:t>
            </a:r>
            <a:endParaRPr lang="cs-CZ" altLang="cs-CZ" sz="2000" dirty="0"/>
          </a:p>
          <a:p>
            <a:pPr algn="l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cs-CZ" altLang="cs-CZ" sz="2000" dirty="0"/>
              <a:t>Zásady komplexního zabezpečení sportovní reprezentace</a:t>
            </a:r>
          </a:p>
          <a:p>
            <a:pPr algn="l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cs-CZ" altLang="cs-CZ" sz="2000" dirty="0"/>
              <a:t>Národní program rozvoje sportu pro všechny</a:t>
            </a: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914400" y="3200400"/>
            <a:ext cx="800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cs-CZ" altLang="cs-CZ" sz="2000" b="1">
                <a:solidFill>
                  <a:schemeClr val="tx2"/>
                </a:solidFill>
              </a:rPr>
              <a:t>Národní dokumenty</a:t>
            </a:r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914400" y="4953000"/>
            <a:ext cx="800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cs-CZ" altLang="cs-CZ" sz="2000" b="1">
                <a:solidFill>
                  <a:schemeClr val="tx2"/>
                </a:solidFill>
              </a:rPr>
              <a:t>Mezinárodní dokumenty</a:t>
            </a: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914400" y="5410200"/>
            <a:ext cx="8001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cs-CZ" altLang="cs-CZ" sz="2000"/>
              <a:t>Evropská charta sportu</a:t>
            </a:r>
          </a:p>
          <a:p>
            <a:pPr algn="l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cs-CZ" altLang="cs-CZ" sz="2000"/>
              <a:t>Kodex sportovní etiky</a:t>
            </a:r>
          </a:p>
          <a:p>
            <a:pPr algn="l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cs-CZ" altLang="cs-CZ" sz="2000"/>
              <a:t>Evropská antidopingová úmluva</a:t>
            </a:r>
          </a:p>
        </p:txBody>
      </p:sp>
    </p:spTree>
    <p:extLst>
      <p:ext uri="{BB962C8B-B14F-4D97-AF65-F5344CB8AC3E}">
        <p14:creationId xmlns:p14="http://schemas.microsoft.com/office/powerpoint/2010/main" val="375783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Institucionální klasifikace sportu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Aktivní účastníci (aktivní </a:t>
            </a:r>
            <a:r>
              <a:rPr lang="cs-CZ" dirty="0" err="1" smtClean="0"/>
              <a:t>participanti</a:t>
            </a:r>
            <a:r>
              <a:rPr lang="cs-CZ" dirty="0" smtClean="0"/>
              <a:t>) – institucionalizovaní - neinstitucionalizovaní.</a:t>
            </a:r>
          </a:p>
          <a:p>
            <a:r>
              <a:rPr lang="cs-CZ" dirty="0" smtClean="0"/>
              <a:t>Pasivní účastníci (diváci) – skupiny, jednotlivci.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1280</TotalTime>
  <Words>1117</Words>
  <Application>Microsoft Office PowerPoint</Application>
  <PresentationFormat>Předvádění na obrazovce (4:3)</PresentationFormat>
  <Paragraphs>182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5" baseType="lpstr">
      <vt:lpstr>Arial</vt:lpstr>
      <vt:lpstr>Calibri</vt:lpstr>
      <vt:lpstr>Century Gothic</vt:lpstr>
      <vt:lpstr>Wingdings</vt:lpstr>
      <vt:lpstr>Wingdings 3</vt:lpstr>
      <vt:lpstr>Stébla</vt:lpstr>
      <vt:lpstr>Sport</vt:lpstr>
      <vt:lpstr>Odvození názvu</vt:lpstr>
      <vt:lpstr>Tělesná kultura - složky</vt:lpstr>
      <vt:lpstr>Sport</vt:lpstr>
      <vt:lpstr>Sféry působení sportu</vt:lpstr>
      <vt:lpstr>Dokumenty týkající se sportu</vt:lpstr>
      <vt:lpstr>Evropská charta sportu</vt:lpstr>
      <vt:lpstr>Prezentace aplikace PowerPoint</vt:lpstr>
      <vt:lpstr>Institucionální klasifikace sportu</vt:lpstr>
      <vt:lpstr>Aktivní účastníci</vt:lpstr>
      <vt:lpstr>Institucionalizovaný sport</vt:lpstr>
      <vt:lpstr>Aktivní účastníci</vt:lpstr>
      <vt:lpstr>Pasivní účastníci</vt:lpstr>
      <vt:lpstr>Prezentace aplikace PowerPoint</vt:lpstr>
      <vt:lpstr>Sportovní infrastruktura ČR</vt:lpstr>
      <vt:lpstr>Všesportovní kolegium České republiky</vt:lpstr>
      <vt:lpstr>Zastřešující organizace</vt:lpstr>
      <vt:lpstr>ČUS  </vt:lpstr>
      <vt:lpstr>Podmínky členství v ČUS (pro národní sportovní svazy)</vt:lpstr>
      <vt:lpstr>Sportovní federace (svazy)</vt:lpstr>
      <vt:lpstr>Sport - instituce</vt:lpstr>
      <vt:lpstr>Ziskový sektor</vt:lpstr>
      <vt:lpstr>Sportovní klub (oddíl)</vt:lpstr>
      <vt:lpstr>Sportovní klub</vt:lpstr>
      <vt:lpstr>Sportovní akce</vt:lpstr>
      <vt:lpstr>Sportovní akce</vt:lpstr>
      <vt:lpstr>Prezentace aplikace PowerPoint</vt:lpstr>
      <vt:lpstr>Dynamizující prvek modelu aktivní participanti</vt:lpstr>
      <vt:lpstr>Komerční sport</vt:lpstr>
      <vt:lpstr>Sportovní sázení</vt:lpstr>
      <vt:lpstr>SAZKA</vt:lpstr>
      <vt:lpstr>Dobrovolnictví</vt:lpstr>
      <vt:lpstr>Možnosti financování sportu</vt:lpstr>
      <vt:lpstr>Státní rozpočet</vt:lpstr>
      <vt:lpstr>Z podnikatelské činnosti</vt:lpstr>
      <vt:lpstr>Tělesná kultura a sport</vt:lpstr>
      <vt:lpstr>Výdaje MŠMT – zpracováno dle MONITOR</vt:lpstr>
      <vt:lpstr>ODKAZY Informační zdroje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</dc:title>
  <dc:creator>ACER</dc:creator>
  <cp:lastModifiedBy>ryl0001</cp:lastModifiedBy>
  <cp:revision>218</cp:revision>
  <cp:lastPrinted>2019-11-08T07:58:51Z</cp:lastPrinted>
  <dcterms:created xsi:type="dcterms:W3CDTF">2010-10-12T19:27:01Z</dcterms:created>
  <dcterms:modified xsi:type="dcterms:W3CDTF">2021-09-03T08:32:19Z</dcterms:modified>
</cp:coreProperties>
</file>