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13"/>
  </p:handoutMasterIdLst>
  <p:sldIdLst>
    <p:sldId id="334" r:id="rId2"/>
    <p:sldId id="320" r:id="rId3"/>
    <p:sldId id="331" r:id="rId4"/>
    <p:sldId id="332" r:id="rId5"/>
    <p:sldId id="321" r:id="rId6"/>
    <p:sldId id="322" r:id="rId7"/>
    <p:sldId id="330" r:id="rId8"/>
    <p:sldId id="323" r:id="rId9"/>
    <p:sldId id="324" r:id="rId10"/>
    <p:sldId id="325" r:id="rId11"/>
    <p:sldId id="335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a ekonomika nevýrobní sféry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smtClean="0"/>
              <a:t>Středa</a:t>
            </a:r>
            <a:r>
              <a:rPr lang="cs-CZ" sz="1800" smtClean="0"/>
              <a:t>: 8:30 </a:t>
            </a:r>
            <a:r>
              <a:rPr lang="cs-CZ" sz="1800" smtClean="0"/>
              <a:t>– </a:t>
            </a:r>
            <a:r>
              <a:rPr lang="cs-CZ" sz="1800" smtClean="0"/>
              <a:t>9</a:t>
            </a:r>
            <a:r>
              <a:rPr lang="cs-CZ" sz="1800" smtClean="0"/>
              <a:t>:30</a:t>
            </a:r>
            <a:endParaRPr lang="cs-CZ" sz="1800" dirty="0" smtClean="0"/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endParaRPr lang="cs-CZ" sz="1800" dirty="0" smtClean="0"/>
          </a:p>
          <a:p>
            <a:pPr marL="457200" lvl="1" indent="0" algn="ctr">
              <a:buNone/>
            </a:pPr>
            <a:r>
              <a:rPr lang="cs-CZ" sz="1800" dirty="0" smtClean="0"/>
              <a:t>rylkova@opf.slu.cz</a:t>
            </a:r>
          </a:p>
          <a:p>
            <a:pPr marL="457200" lvl="1" indent="0" algn="ctr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15. 11. Zdravotnictví</a:t>
            </a:r>
          </a:p>
          <a:p>
            <a:r>
              <a:rPr lang="cs-CZ" dirty="0" smtClean="0"/>
              <a:t>22. 11.  Neziskový sektor a neziskové organizace</a:t>
            </a:r>
          </a:p>
          <a:p>
            <a:r>
              <a:rPr lang="cs-CZ" dirty="0" smtClean="0"/>
              <a:t>29. 11. Dobrovolnictví, případové studie</a:t>
            </a:r>
          </a:p>
          <a:p>
            <a:r>
              <a:rPr lang="cs-CZ" dirty="0"/>
              <a:t>6</a:t>
            </a:r>
            <a:r>
              <a:rPr lang="cs-CZ" dirty="0" smtClean="0"/>
              <a:t>. 12. Opakování probrané látky</a:t>
            </a:r>
          </a:p>
          <a:p>
            <a:r>
              <a:rPr lang="cs-CZ" dirty="0" smtClean="0"/>
              <a:t>13. 12. možnost absolvovat zkouškový test (výuka se již nekoná)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696200" cy="4896544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b="1" dirty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Podklady ke </a:t>
            </a:r>
            <a:r>
              <a:rPr lang="cs-CZ" altLang="cs-CZ" sz="2800" dirty="0" smtClean="0">
                <a:solidFill>
                  <a:srgbClr val="000000"/>
                </a:solidFill>
              </a:rPr>
              <a:t>studiu (</a:t>
            </a:r>
            <a:r>
              <a:rPr lang="cs-CZ" altLang="cs-CZ" sz="2800" dirty="0">
                <a:solidFill>
                  <a:srgbClr val="000000"/>
                </a:solidFill>
              </a:rPr>
              <a:t>prezentace, skripta v informačním systému OPF)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Informační systém: </a:t>
            </a:r>
            <a:r>
              <a:rPr lang="cs-CZ" sz="2800" b="1" dirty="0">
                <a:hlinkClick r:id="rId2"/>
              </a:rPr>
              <a:t>https://is.slu.cz/</a:t>
            </a:r>
            <a:endParaRPr lang="cs-CZ" sz="2800" b="1" dirty="0"/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sz="2800" b="1" i="1" dirty="0" smtClean="0"/>
              <a:t>Studijní </a:t>
            </a:r>
            <a:r>
              <a:rPr lang="cs-CZ" sz="2800" b="1" i="1" dirty="0"/>
              <a:t>materiály – Interaktivní osnova</a:t>
            </a:r>
          </a:p>
        </p:txBody>
      </p:sp>
    </p:spTree>
    <p:extLst>
      <p:ext uri="{BB962C8B-B14F-4D97-AF65-F5344CB8AC3E}">
        <p14:creationId xmlns:p14="http://schemas.microsoft.com/office/powerpoint/2010/main" val="67239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obhájená v seminářích;</a:t>
            </a:r>
          </a:p>
          <a:p>
            <a:r>
              <a:rPr lang="cs-CZ" dirty="0" smtClean="0"/>
              <a:t>13. 12. možnost absolvovat zkouškový test (výuka přednáška a seminář již není)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18648" cy="3657600"/>
          </a:xfrm>
        </p:spPr>
        <p:txBody>
          <a:bodyPr/>
          <a:lstStyle/>
          <a:p>
            <a:r>
              <a:rPr lang="cs-CZ" dirty="0" smtClean="0"/>
              <a:t>Zkouškový test: 45 bodů</a:t>
            </a:r>
          </a:p>
          <a:p>
            <a:r>
              <a:rPr lang="cs-CZ" dirty="0" smtClean="0"/>
              <a:t>Seminární práce: 25 bodů</a:t>
            </a:r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 – 65 bodů: A</a:t>
            </a:r>
          </a:p>
          <a:p>
            <a:r>
              <a:rPr lang="cs-CZ" dirty="0" smtClean="0"/>
              <a:t>64 – 59 bodů: B</a:t>
            </a:r>
          </a:p>
          <a:p>
            <a:r>
              <a:rPr lang="cs-CZ" dirty="0" smtClean="0"/>
              <a:t>58 – 53 bodů: C</a:t>
            </a:r>
          </a:p>
          <a:p>
            <a:r>
              <a:rPr lang="cs-CZ" dirty="0" smtClean="0"/>
              <a:t>52 – 48 bodů: D</a:t>
            </a:r>
          </a:p>
          <a:p>
            <a:r>
              <a:rPr lang="cs-CZ" dirty="0" smtClean="0"/>
              <a:t>47 – 42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Literatura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akreditačního materiálu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1600" dirty="0" err="1" smtClean="0"/>
              <a:t>Rylková</a:t>
            </a:r>
            <a:r>
              <a:rPr lang="cs-CZ" sz="1600" dirty="0" smtClean="0"/>
              <a:t>, Ž. (2012). Řízení a ekonomika nevýrobní sféry</a:t>
            </a:r>
          </a:p>
          <a:p>
            <a:endParaRPr lang="cs-CZ" dirty="0" smtClean="0"/>
          </a:p>
          <a:p>
            <a:r>
              <a:rPr lang="cs-CZ" dirty="0" smtClean="0"/>
              <a:t>Přednášky;</a:t>
            </a:r>
          </a:p>
          <a:p>
            <a:endParaRPr lang="cs-CZ" dirty="0" smtClean="0"/>
          </a:p>
          <a:p>
            <a:r>
              <a:rPr lang="cs-CZ" dirty="0" smtClean="0"/>
              <a:t>Informace ze seminářů.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sz="4000" b="1" dirty="0" smtClean="0"/>
              <a:t>Seminární práce (25 bodů)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r>
              <a:rPr lang="cs-CZ" sz="2400" dirty="0" smtClean="0"/>
              <a:t>Najít organizaci, která patří do neziskové sféry (příspěvková organizace, spolek).	</a:t>
            </a:r>
          </a:p>
          <a:p>
            <a:r>
              <a:rPr lang="cs-CZ" sz="2400" dirty="0" smtClean="0"/>
              <a:t>Popsat právní úpravu zvolené organizace, vznik a působení na trhu, společenský význam, historický vývoj, poslání, strategii, koncepci.</a:t>
            </a:r>
          </a:p>
          <a:p>
            <a:r>
              <a:rPr lang="cs-CZ" sz="2400" dirty="0" smtClean="0"/>
              <a:t>Projekty, spolupráce s jinými organizacemi – co je cílem spolupráce.</a:t>
            </a:r>
          </a:p>
          <a:p>
            <a:r>
              <a:rPr lang="cs-CZ" sz="2400" dirty="0" smtClean="0"/>
              <a:t>Charakterizovat způsoby financování zvolené organizace. Dobrovolnictví.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ožnosti dalšího rozvoje (navázání spolupráce) ve vztahu k současné ekonomické situací.</a:t>
            </a:r>
          </a:p>
          <a:p>
            <a:endParaRPr lang="cs-CZ" sz="1200" i="1" dirty="0" smtClean="0"/>
          </a:p>
          <a:p>
            <a:pPr marL="0" indent="0">
              <a:buNone/>
            </a:pPr>
            <a:r>
              <a:rPr lang="cs-CZ" sz="1600" i="1" dirty="0" smtClean="0"/>
              <a:t>Obhajoba v rámci seminářů dle pořadí určeného vyučujícím </a:t>
            </a:r>
            <a:r>
              <a:rPr lang="cs-CZ" sz="1600" i="1" dirty="0"/>
              <a:t>2</a:t>
            </a:r>
            <a:r>
              <a:rPr lang="cs-CZ" sz="1600" i="1" dirty="0" smtClean="0"/>
              <a:t>. 10. 2022 v semináři.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800" dirty="0" smtClean="0"/>
              <a:t>Vytvoření </a:t>
            </a:r>
            <a:r>
              <a:rPr lang="cs-CZ" sz="2800" dirty="0" err="1" smtClean="0"/>
              <a:t>Power</a:t>
            </a:r>
            <a:r>
              <a:rPr lang="cs-CZ" sz="2800" dirty="0" smtClean="0"/>
              <a:t>-Point prezentace na min. </a:t>
            </a:r>
            <a:r>
              <a:rPr lang="cs-CZ" sz="2800" dirty="0"/>
              <a:t>9</a:t>
            </a:r>
            <a:r>
              <a:rPr lang="cs-CZ" sz="2800" dirty="0" smtClean="0"/>
              <a:t> min. – max. 11 min. (s min. 9 a max. 16 snímky).</a:t>
            </a:r>
          </a:p>
          <a:p>
            <a:r>
              <a:rPr lang="cs-CZ" sz="2800" dirty="0" smtClean="0"/>
              <a:t>Prezentace zahrne informace k organizaci uvedené na předchozím snímku.</a:t>
            </a:r>
          </a:p>
          <a:p>
            <a:endParaRPr lang="cs-CZ" sz="2800" dirty="0" smtClean="0"/>
          </a:p>
          <a:p>
            <a:r>
              <a:rPr lang="cs-CZ" sz="2800" dirty="0" smtClean="0"/>
              <a:t>Hodnocení:</a:t>
            </a:r>
          </a:p>
          <a:p>
            <a:pPr lvl="1"/>
            <a:r>
              <a:rPr lang="cs-CZ" sz="2400" dirty="0" smtClean="0"/>
              <a:t>10 bodů za naplnění požadavků pro seminární práci (+ odevzdání </a:t>
            </a:r>
            <a:r>
              <a:rPr lang="cs-CZ" sz="2400" dirty="0" err="1" smtClean="0"/>
              <a:t>Power</a:t>
            </a:r>
            <a:r>
              <a:rPr lang="cs-CZ" sz="2400" dirty="0" smtClean="0"/>
              <a:t>-Point do </a:t>
            </a:r>
            <a:r>
              <a:rPr lang="cs-CZ" sz="2400" dirty="0" err="1" smtClean="0"/>
              <a:t>Odevzdávárny</a:t>
            </a:r>
            <a:r>
              <a:rPr lang="cs-CZ" sz="2400" dirty="0" smtClean="0"/>
              <a:t> v den obhajoby seminární práce),</a:t>
            </a:r>
          </a:p>
          <a:p>
            <a:pPr lvl="1"/>
            <a:r>
              <a:rPr lang="cs-CZ" sz="2400" dirty="0" smtClean="0"/>
              <a:t>10 bodů za naplnění času a termínu obhajoby,</a:t>
            </a:r>
          </a:p>
          <a:p>
            <a:pPr lvl="1"/>
            <a:r>
              <a:rPr lang="cs-CZ" sz="2400" dirty="0" smtClean="0"/>
              <a:t>5 bodů za mluvený projev.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20. 9. Základní informace</a:t>
            </a:r>
          </a:p>
          <a:p>
            <a:r>
              <a:rPr lang="cs-CZ" dirty="0" smtClean="0"/>
              <a:t>27. </a:t>
            </a:r>
            <a:r>
              <a:rPr lang="cs-CZ" dirty="0"/>
              <a:t>9</a:t>
            </a:r>
            <a:r>
              <a:rPr lang="cs-CZ" dirty="0" smtClean="0"/>
              <a:t>. Struktura národního hospodářství</a:t>
            </a:r>
          </a:p>
          <a:p>
            <a:r>
              <a:rPr lang="cs-CZ" dirty="0"/>
              <a:t>4</a:t>
            </a:r>
            <a:r>
              <a:rPr lang="cs-CZ" dirty="0" smtClean="0"/>
              <a:t>. 10. Veřejný neziskový sektor</a:t>
            </a:r>
          </a:p>
          <a:p>
            <a:r>
              <a:rPr lang="cs-CZ" dirty="0" smtClean="0"/>
              <a:t>11. 10. Podnikatelský sektor ve struktuře národního hospodářství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90656" cy="3657600"/>
          </a:xfrm>
        </p:spPr>
        <p:txBody>
          <a:bodyPr/>
          <a:lstStyle/>
          <a:p>
            <a:r>
              <a:rPr lang="cs-CZ" dirty="0" smtClean="0"/>
              <a:t>18. 10. Vybrané oblasti nevýrobní sféry</a:t>
            </a:r>
          </a:p>
          <a:p>
            <a:r>
              <a:rPr lang="cs-CZ" dirty="0" smtClean="0"/>
              <a:t>25. 10. Kultura</a:t>
            </a:r>
          </a:p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11. </a:t>
            </a:r>
            <a:r>
              <a:rPr lang="cs-CZ" dirty="0" smtClean="0"/>
              <a:t>Sport</a:t>
            </a:r>
          </a:p>
          <a:p>
            <a:r>
              <a:rPr lang="cs-CZ" dirty="0"/>
              <a:t>8</a:t>
            </a:r>
            <a:r>
              <a:rPr lang="cs-CZ" dirty="0" smtClean="0"/>
              <a:t>. 11. Školství</a:t>
            </a: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1663</TotalTime>
  <Words>420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Comic Sans MS</vt:lpstr>
      <vt:lpstr>Pastelové tužky</vt:lpstr>
      <vt:lpstr>Řízení a ekonomika nevýrobní sféry</vt:lpstr>
      <vt:lpstr>Podmínky pro absolvování předmětu</vt:lpstr>
      <vt:lpstr>Hodnocení</vt:lpstr>
      <vt:lpstr>Hodnocení</vt:lpstr>
      <vt:lpstr>Literatura</vt:lpstr>
      <vt:lpstr>Seminární práce (25 bodů)</vt:lpstr>
      <vt:lpstr>Seminární práce</vt:lpstr>
      <vt:lpstr>Struktura výkladu</vt:lpstr>
      <vt:lpstr>Struktura výkladu</vt:lpstr>
      <vt:lpstr>Struktura výkladu</vt:lpstr>
      <vt:lpstr>Prezentace aplikace PowerPoint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209</cp:revision>
  <cp:lastPrinted>2018-09-24T06:21:46Z</cp:lastPrinted>
  <dcterms:created xsi:type="dcterms:W3CDTF">2006-02-22T11:03:38Z</dcterms:created>
  <dcterms:modified xsi:type="dcterms:W3CDTF">2022-09-01T06:47:27Z</dcterms:modified>
</cp:coreProperties>
</file>