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88" r:id="rId4"/>
    <p:sldId id="289" r:id="rId5"/>
    <p:sldId id="270" r:id="rId6"/>
    <p:sldId id="266" r:id="rId7"/>
    <p:sldId id="290" r:id="rId8"/>
    <p:sldId id="291" r:id="rId9"/>
    <p:sldId id="268" r:id="rId10"/>
    <p:sldId id="292" r:id="rId11"/>
    <p:sldId id="293" r:id="rId12"/>
    <p:sldId id="269" r:id="rId13"/>
    <p:sldId id="294" r:id="rId14"/>
    <p:sldId id="295" r:id="rId15"/>
    <p:sldId id="271" r:id="rId16"/>
    <p:sldId id="273" r:id="rId17"/>
    <p:sldId id="274" r:id="rId18"/>
    <p:sldId id="275" r:id="rId19"/>
    <p:sldId id="287" r:id="rId20"/>
    <p:sldId id="276" r:id="rId21"/>
    <p:sldId id="277" r:id="rId22"/>
    <p:sldId id="278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6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04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25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04.10.2021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Hodnotové toky v podniku a jejich vliv na rozhodování –analýza bodu zvratu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306404"/>
            <a:ext cx="4552638" cy="22960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Aplikovat bod zvratu pro manažerské rozhodování</a:t>
            </a:r>
            <a:endParaRPr lang="cs-CZ" sz="1800" dirty="0"/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225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51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5373" y="179470"/>
            <a:ext cx="312726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cap="small" dirty="0"/>
              <a:t>limit variabilních nákladů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0131" y="795925"/>
            <a:ext cx="735461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600" dirty="0"/>
              <a:t>Údaje o limitu variabilních nákladů jsou důležitou informací pro technickou přípravu výrobku, volbu technologie a pro předběžnou kalkulaci  ceny výkonu.</a:t>
            </a:r>
            <a:endParaRPr lang="cs-CZ" sz="1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157"/>
          <a:stretch/>
        </p:blipFill>
        <p:spPr bwMode="auto">
          <a:xfrm>
            <a:off x="2728913" y="2034861"/>
            <a:ext cx="3686175" cy="82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9" y="177514"/>
            <a:ext cx="702078" cy="54762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43026" y="3256180"/>
            <a:ext cx="7354613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cs-CZ" sz="1600" dirty="0" err="1"/>
              <a:t>Nvlim</a:t>
            </a:r>
            <a:r>
              <a:rPr lang="cs-CZ" sz="1600" dirty="0"/>
              <a:t> = p – F/Q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849822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5373" y="179470"/>
            <a:ext cx="257974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cap="small" dirty="0"/>
              <a:t>Limit fixních nákladů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0131" y="795925"/>
            <a:ext cx="735461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600" dirty="0"/>
              <a:t>Informace o  přípustné výši fixních nákladů může být využita při rozhodování o výběru použitých technických složek majetku, způsobu jejich  pořízení aj..</a:t>
            </a:r>
            <a:endParaRPr lang="cs-CZ" sz="1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80"/>
          <a:stretch/>
        </p:blipFill>
        <p:spPr bwMode="auto">
          <a:xfrm>
            <a:off x="2728913" y="2034861"/>
            <a:ext cx="3686175" cy="82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9" y="177514"/>
            <a:ext cx="702078" cy="54762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43026" y="3256180"/>
            <a:ext cx="7354613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cs-CZ" sz="1600" dirty="0" err="1"/>
              <a:t>Flim</a:t>
            </a:r>
            <a:r>
              <a:rPr lang="cs-CZ" sz="1600" dirty="0"/>
              <a:t> = Q x (p – </a:t>
            </a:r>
            <a:r>
              <a:rPr lang="cs-CZ" sz="1600" dirty="0" err="1"/>
              <a:t>vn</a:t>
            </a:r>
            <a:r>
              <a:rPr lang="cs-CZ" sz="1600" dirty="0"/>
              <a:t>)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982961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54724" y="205640"/>
            <a:ext cx="7307317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 OBJEM PRODUKCE PRO DOSAŽENÍ POŽADOVANÉHO VÝSLEDKU HOSPODAŘENÍ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342" y="203684"/>
            <a:ext cx="702078" cy="54762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99592" y="887913"/>
            <a:ext cx="78528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Analýza bodu zvratu se také používá ke stanovení objemu produkce, chce-li podnik dosáhnout určitého zisku (Z), tj. v tomto bodě nechce dosáhnout VH=0, ale Z ve stanovené výši (</a:t>
            </a:r>
            <a:r>
              <a:rPr lang="cs-CZ" dirty="0" err="1"/>
              <a:t>Qz</a:t>
            </a:r>
            <a:r>
              <a:rPr lang="cs-CZ" dirty="0"/>
              <a:t>).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Odvodíme: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Z =T- 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Z= p x </a:t>
            </a:r>
            <a:r>
              <a:rPr lang="cs-CZ" i="1" dirty="0" err="1"/>
              <a:t>Qz</a:t>
            </a:r>
            <a:r>
              <a:rPr lang="cs-CZ" i="1" dirty="0"/>
              <a:t> – (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/>
              <a:t>Qz</a:t>
            </a:r>
            <a:r>
              <a:rPr lang="cs-CZ" i="1" dirty="0"/>
              <a:t>) – F) / převedeme vše s </a:t>
            </a:r>
            <a:r>
              <a:rPr lang="cs-CZ" i="1" dirty="0" err="1"/>
              <a:t>Qz</a:t>
            </a:r>
            <a:r>
              <a:rPr lang="cs-CZ" i="1" dirty="0"/>
              <a:t> na jednu stranu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- p x </a:t>
            </a:r>
            <a:r>
              <a:rPr lang="cs-CZ" i="1" dirty="0" err="1"/>
              <a:t>Qz</a:t>
            </a:r>
            <a:r>
              <a:rPr lang="cs-CZ" i="1" dirty="0"/>
              <a:t> + 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/>
              <a:t>Qz</a:t>
            </a:r>
            <a:r>
              <a:rPr lang="cs-CZ" i="1" dirty="0"/>
              <a:t> = - F-Z / (</a:t>
            </a:r>
            <a:r>
              <a:rPr lang="cs-CZ" i="1" dirty="0" err="1"/>
              <a:t>vynás</a:t>
            </a:r>
            <a:r>
              <a:rPr lang="cs-CZ" i="1" dirty="0"/>
              <a:t>. -1)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p x </a:t>
            </a:r>
            <a:r>
              <a:rPr lang="cs-CZ" i="1" dirty="0" err="1"/>
              <a:t>Qz</a:t>
            </a:r>
            <a:r>
              <a:rPr lang="cs-CZ" i="1" dirty="0"/>
              <a:t> - 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/>
              <a:t>Qz</a:t>
            </a:r>
            <a:r>
              <a:rPr lang="cs-CZ" i="1" dirty="0"/>
              <a:t> = F+Z / vyjádříme </a:t>
            </a:r>
            <a:r>
              <a:rPr lang="cs-CZ" i="1" dirty="0" err="1"/>
              <a:t>Qz</a:t>
            </a:r>
            <a:endParaRPr lang="cs-CZ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err="1"/>
              <a:t>Qz</a:t>
            </a:r>
            <a:r>
              <a:rPr lang="cs-CZ" i="1" dirty="0"/>
              <a:t> (p- </a:t>
            </a:r>
            <a:r>
              <a:rPr lang="cs-CZ" i="1" dirty="0" err="1"/>
              <a:t>nv</a:t>
            </a:r>
            <a:r>
              <a:rPr lang="cs-CZ" i="1" dirty="0"/>
              <a:t>) = F+Z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 err="1">
                <a:solidFill>
                  <a:srgbClr val="FF0000"/>
                </a:solidFill>
              </a:rPr>
              <a:t>Qz</a:t>
            </a:r>
            <a:r>
              <a:rPr lang="cs-CZ" b="1" i="1" dirty="0">
                <a:solidFill>
                  <a:srgbClr val="FF0000"/>
                </a:solidFill>
              </a:rPr>
              <a:t> = F+Z/ (p-</a:t>
            </a:r>
            <a:r>
              <a:rPr lang="cs-CZ" b="1" i="1" dirty="0" err="1">
                <a:solidFill>
                  <a:srgbClr val="FF0000"/>
                </a:solidFill>
              </a:rPr>
              <a:t>nv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FF0000"/>
              </a:solidFill>
            </a:endParaRPr>
          </a:p>
          <a:p>
            <a:r>
              <a:rPr lang="cs-CZ" dirty="0"/>
              <a:t>Objem produkce v bodě </a:t>
            </a:r>
            <a:r>
              <a:rPr lang="cs-CZ" i="1" dirty="0"/>
              <a:t>QZ </a:t>
            </a:r>
            <a:r>
              <a:rPr lang="cs-CZ" dirty="0"/>
              <a:t>je roven součtu fixních nákladů </a:t>
            </a:r>
            <a:r>
              <a:rPr lang="cs-CZ" i="1" dirty="0"/>
              <a:t>F a stanoveného zisku Z  </a:t>
            </a:r>
            <a:r>
              <a:rPr lang="cs-CZ" dirty="0"/>
              <a:t>v čitateli ke jmenovateli v podobě rozdílu mezi cenou </a:t>
            </a:r>
            <a:r>
              <a:rPr lang="cs-CZ" i="1" dirty="0"/>
              <a:t>p </a:t>
            </a:r>
            <a:r>
              <a:rPr lang="cs-CZ" dirty="0"/>
              <a:t>a variabilními náklady na jednotku produkce </a:t>
            </a:r>
            <a:r>
              <a:rPr lang="cs-CZ" i="1" dirty="0" err="1"/>
              <a:t>nv</a:t>
            </a:r>
            <a:r>
              <a:rPr lang="cs-CZ" dirty="0"/>
              <a:t>. </a:t>
            </a: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1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Analýza bodu zvratu v případě různorodé produkce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Závislost na tržbách.</a:t>
            </a:r>
          </a:p>
          <a:p>
            <a:r>
              <a:rPr lang="cs-CZ" dirty="0"/>
              <a:t>Rozšíření problematiky</a:t>
            </a:r>
          </a:p>
        </p:txBody>
      </p:sp>
    </p:spTree>
    <p:extLst>
      <p:ext uri="{BB962C8B-B14F-4D97-AF65-F5344CB8AC3E}">
        <p14:creationId xmlns:p14="http://schemas.microsoft.com/office/powerpoint/2010/main" val="2830749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915566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 tom případě se pak v souvislosti s bodem zvratu vnucuje otázka: jakou výši tržeb musí firma vykázat, má-li dosáhnout bodu zvratu?</a:t>
            </a:r>
          </a:p>
          <a:p>
            <a:r>
              <a:rPr lang="cs-CZ" dirty="0"/>
              <a:t>V případě opětovného předpokladu lineárního vývoje celkových nákladů lze jejich úroveň zapsat následující rovnicí:</a:t>
            </a:r>
          </a:p>
          <a:p>
            <a:r>
              <a:rPr lang="cs-CZ" dirty="0"/>
              <a:t>      N  =  F  + </a:t>
            </a:r>
            <a:r>
              <a:rPr lang="cs-CZ" dirty="0" err="1"/>
              <a:t>hQ</a:t>
            </a:r>
            <a:endParaRPr lang="cs-CZ" dirty="0"/>
          </a:p>
          <a:p>
            <a:r>
              <a:rPr lang="cs-CZ" dirty="0"/>
              <a:t>kde proměnná  Q  =  celková produkce vyjádřena tržbami v Kč, parametr h = podíl celkových variabilních nákladů na 1 Kč celkové produkce (tržeb)(h= VN/T).</a:t>
            </a:r>
          </a:p>
          <a:p>
            <a:r>
              <a:rPr lang="cs-CZ" dirty="0"/>
              <a:t>A postup je potom stejný.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007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1076" y="146615"/>
            <a:ext cx="765415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BODU ZVRATU JAKO ZÁVISLOST VÝSLEDKU HOSPODAŘENÍ NA TRŽBÁCH 1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13389" y="1020766"/>
            <a:ext cx="6889531" cy="36702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Lze uplatnit již dříve zmíněnou následující transformaci N  =  F  + </a:t>
            </a:r>
            <a:r>
              <a:rPr lang="cs-CZ" dirty="0" err="1"/>
              <a:t>hQ</a:t>
            </a:r>
            <a:r>
              <a:rPr lang="cs-CZ" dirty="0"/>
              <a:t>, ve skriptech naleznete celé odvození.</a:t>
            </a:r>
          </a:p>
          <a:p>
            <a:r>
              <a:rPr lang="cs-CZ" dirty="0"/>
              <a:t>: </a:t>
            </a:r>
          </a:p>
          <a:p>
            <a:r>
              <a:rPr lang="cs-CZ" dirty="0"/>
              <a:t>VH = T – </a:t>
            </a:r>
            <a:r>
              <a:rPr lang="cs-CZ" dirty="0" err="1"/>
              <a:t>nv</a:t>
            </a:r>
            <a:r>
              <a:rPr lang="cs-CZ" dirty="0"/>
              <a:t> Q – F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VH = (1-h) x T – F</a:t>
            </a:r>
          </a:p>
          <a:p>
            <a:endParaRPr lang="cs-CZ" dirty="0"/>
          </a:p>
          <a:p>
            <a:r>
              <a:rPr lang="cs-CZ" b="1" dirty="0" err="1">
                <a:solidFill>
                  <a:srgbClr val="FF0000"/>
                </a:solidFill>
              </a:rPr>
              <a:t>Tbz</a:t>
            </a:r>
            <a:r>
              <a:rPr lang="cs-CZ" b="1" dirty="0">
                <a:solidFill>
                  <a:srgbClr val="FF0000"/>
                </a:solidFill>
              </a:rPr>
              <a:t> = F/ 1-h</a:t>
            </a:r>
          </a:p>
          <a:p>
            <a:endParaRPr lang="cs-CZ" dirty="0"/>
          </a:p>
          <a:p>
            <a:r>
              <a:rPr lang="cs-CZ" dirty="0"/>
              <a:t>Při plánovaném zisku: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Tz</a:t>
            </a:r>
            <a:r>
              <a:rPr lang="cs-CZ" b="1" dirty="0">
                <a:solidFill>
                  <a:srgbClr val="FF0000"/>
                </a:solidFill>
              </a:rPr>
              <a:t>= F+Z/1-h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149802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43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25669" y="285017"/>
            <a:ext cx="7244255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b="1" dirty="0"/>
              <a:t>DIAGRAM BODU ZVRATU V PODOBĚ ZÁVISLOSTI </a:t>
            </a:r>
            <a:r>
              <a:rPr lang="pl-PL" b="1" i="1" dirty="0"/>
              <a:t>VH </a:t>
            </a:r>
            <a:r>
              <a:rPr lang="pl-PL" b="1" dirty="0"/>
              <a:t>NA TRŽBÁCH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44" y="942975"/>
            <a:ext cx="5014913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045" y="28820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30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74321" y="250393"/>
            <a:ext cx="6097880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b="1" dirty="0"/>
              <a:t>Tržby, náklady a výsledek hospodaření při různém poměru p/v, ukazatel h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96604"/>
            <a:ext cx="6858000" cy="235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04937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95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02021" y="285018"/>
            <a:ext cx="7055069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b="1" dirty="0"/>
              <a:t>Základní kategorie ekonomického hodnocení nákladů pro manažerské rozhodování 1</a:t>
            </a:r>
            <a:endParaRPr lang="cs-CZ" sz="1700" dirty="0"/>
          </a:p>
        </p:txBody>
      </p:sp>
      <p:sp>
        <p:nvSpPr>
          <p:cNvPr id="3" name="Obdélník 2"/>
          <p:cNvSpPr/>
          <p:nvPr/>
        </p:nvSpPr>
        <p:spPr>
          <a:xfrm>
            <a:off x="599090" y="947855"/>
            <a:ext cx="7039303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pl-PL" b="1" dirty="0"/>
              <a:t>CELKOVÉ NÁKLADY JAKO FUNKCE OBJEMU PRODUKTŮ </a:t>
            </a:r>
            <a:endParaRPr lang="pl-PL" dirty="0"/>
          </a:p>
          <a:p>
            <a:r>
              <a:rPr lang="cs-CZ" dirty="0"/>
              <a:t>Tímto vztahem vyjádříme všechny složky nákladů, které se podílely na vzniku objemu produktů, které podnik ve sledovaném období realizoval. Matematicky jsou celkové náklady </a:t>
            </a:r>
            <a:r>
              <a:rPr lang="cs-CZ" i="1" dirty="0"/>
              <a:t>N </a:t>
            </a:r>
            <a:r>
              <a:rPr lang="cs-CZ" dirty="0"/>
              <a:t>funkcí objemu výrobků či služeb </a:t>
            </a:r>
            <a:r>
              <a:rPr lang="cs-CZ" i="1" dirty="0"/>
              <a:t>Q</a:t>
            </a:r>
            <a:r>
              <a:rPr lang="cs-CZ" dirty="0"/>
              <a:t>, tedy </a:t>
            </a:r>
            <a:r>
              <a:rPr lang="cs-CZ" i="1" dirty="0"/>
              <a:t>N = f(Q) Kč.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9090" y="2931790"/>
            <a:ext cx="7039303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PRŮMĚRNÉ NÁKLADY </a:t>
            </a:r>
            <a:endParaRPr lang="cs-CZ" dirty="0"/>
          </a:p>
          <a:p>
            <a:r>
              <a:rPr lang="cs-CZ" dirty="0"/>
              <a:t>Průměrné náklady  reprezentují podíl celkových nákladů na jednotku produkce za sledované období, uplatnění tohoto výpočtu je možné pouze v případě homogenní produkce.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004" y="3816141"/>
            <a:ext cx="1457325" cy="29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108" y="235237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323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02021" y="285018"/>
            <a:ext cx="7055069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b="1" dirty="0"/>
              <a:t>Základní kategorie ekonomického hodnocení nákladů pro manažerské rozhodování 2</a:t>
            </a:r>
            <a:endParaRPr lang="cs-CZ" sz="1700" dirty="0"/>
          </a:p>
        </p:txBody>
      </p:sp>
      <p:sp>
        <p:nvSpPr>
          <p:cNvPr id="7" name="Obdélník 6"/>
          <p:cNvSpPr/>
          <p:nvPr/>
        </p:nvSpPr>
        <p:spPr>
          <a:xfrm>
            <a:off x="827584" y="1059582"/>
            <a:ext cx="7023538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PŘÍRŮSTKOVÉ NÁKLADY </a:t>
            </a:r>
            <a:endParaRPr lang="cs-CZ" dirty="0"/>
          </a:p>
          <a:p>
            <a:pPr algn="just"/>
            <a:r>
              <a:rPr lang="cs-CZ" dirty="0"/>
              <a:t>Přírůstkové náklady </a:t>
            </a:r>
            <a:r>
              <a:rPr lang="cs-CZ" i="1" dirty="0"/>
              <a:t>N </a:t>
            </a:r>
            <a:r>
              <a:rPr lang="cs-CZ" dirty="0"/>
              <a:t>jsou chápány jako hraniční náklady, které se vztahují na změnu v celkových nákladech při změně v poskytované produkci o jednotku produkce, kde období 1 je období se změněnou produkcí a změněnými náklady, období 0 je období s původní produkcí a náklady. Tento výpočet se využije při analýze krátkodobých rozhodnutí o objemu produkce a maximalizaci zisku.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955" y="3739969"/>
            <a:ext cx="255746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108" y="235237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27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l-PL" sz="3000" b="1" dirty="0">
                <a:solidFill>
                  <a:schemeClr val="bg1">
                    <a:lumMod val="95000"/>
                  </a:schemeClr>
                </a:solidFill>
              </a:rPr>
              <a:t>Hodnotové toky v podniku a jejich vliv na rozhodování 2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aplikovat model bodu zvratu pro manažerské rozhodování 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Seznámit se s dalšími ukazateli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47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22738" y="225369"/>
            <a:ext cx="6850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Základní kategorie ekonomického hodnocení nákladů pro manažerské rozhodování  3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09904" y="881717"/>
            <a:ext cx="4572000" cy="1115690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700" b="1" dirty="0"/>
              <a:t>HRUBÝ ZISK </a:t>
            </a:r>
            <a:endParaRPr lang="cs-CZ" sz="1700" dirty="0"/>
          </a:p>
          <a:p>
            <a:r>
              <a:rPr lang="cs-CZ" sz="1700" dirty="0"/>
              <a:t>Hrubý zisk </a:t>
            </a:r>
            <a:r>
              <a:rPr lang="cs-CZ" sz="1700" i="1" dirty="0"/>
              <a:t>VH </a:t>
            </a:r>
            <a:r>
              <a:rPr lang="cs-CZ" sz="1700" dirty="0"/>
              <a:t>vyjadřuje v podniku výsledek hospodaření a definujeme jej jako rozdíl mezi celkovými výnosy </a:t>
            </a:r>
            <a:r>
              <a:rPr lang="cs-CZ" sz="1700" i="1" dirty="0"/>
              <a:t>V </a:t>
            </a:r>
            <a:r>
              <a:rPr lang="cs-CZ" sz="1700" dirty="0"/>
              <a:t>a celkovými náklady </a:t>
            </a:r>
            <a:r>
              <a:rPr lang="cs-CZ" sz="1700" i="1" dirty="0"/>
              <a:t>N </a:t>
            </a:r>
            <a:endParaRPr lang="cs-CZ" sz="17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968" y="1259867"/>
            <a:ext cx="1493044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49318" y="2367391"/>
            <a:ext cx="4572000" cy="1115690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700" b="1" dirty="0"/>
              <a:t>HRUBÉ ROZPĚTÍ </a:t>
            </a:r>
            <a:endParaRPr lang="cs-CZ" sz="1700" dirty="0"/>
          </a:p>
          <a:p>
            <a:r>
              <a:rPr lang="cs-CZ" sz="1700" dirty="0"/>
              <a:t>Hrubé rozpětí </a:t>
            </a:r>
            <a:r>
              <a:rPr lang="cs-CZ" sz="1700" i="1" dirty="0"/>
              <a:t>HR </a:t>
            </a:r>
            <a:r>
              <a:rPr lang="cs-CZ" sz="1700" dirty="0"/>
              <a:t>je dáno jako rozdíl mezi tržbami (výnosy) a přímými náklady. Udává tak mezní výnos neboli marži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318" y="2738397"/>
            <a:ext cx="2564606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287" y="2631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16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22738" y="225368"/>
            <a:ext cx="6850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Základní kategorie ekonomického hodnocení nákladů pro manažerské rozhodování  4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865033"/>
            <a:ext cx="4572000" cy="145424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500" b="1" dirty="0"/>
              <a:t>RENTABILITA NÁKLADŮ </a:t>
            </a:r>
            <a:endParaRPr lang="cs-CZ" sz="1500" dirty="0"/>
          </a:p>
          <a:p>
            <a:r>
              <a:rPr lang="cs-CZ" sz="1500" dirty="0"/>
              <a:t>Ukazatel vyjadřuje výnosnost nákladů, lze jej vyjádřit v procentech nebo v absolutní hodnotě jako podíl zisku ke zvoleným nákladům podniku a znamená, kolik korun zisku připadá na jednu korunu nákladů neboli kolik zisku nám přinese jedna vynaložená koruna nákladů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2248530"/>
            <a:ext cx="4572000" cy="145424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500" b="1" dirty="0"/>
              <a:t>RENTABILITA VÝNOSŮ </a:t>
            </a:r>
            <a:endParaRPr lang="cs-CZ" sz="1500" dirty="0"/>
          </a:p>
          <a:p>
            <a:r>
              <a:rPr lang="cs-CZ" sz="1500" dirty="0"/>
              <a:t>Ukazatel vyjadřuje výnosnost výnosů (tržeb), lze jej vyjádřit v procentech nebo v absolutní hodnotě jako podíl zisku k výnosům podniku a znamená, kolik haléřů zisku připadá na jednu korunu výnosů, nebo kolik zisku nám přinese jedna koruna výnosů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0450" y="3636760"/>
            <a:ext cx="4572000" cy="761747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500" b="1" dirty="0"/>
              <a:t>KOEFICIENT HRUBÉHO ROZPĚTÍ </a:t>
            </a:r>
            <a:endParaRPr lang="cs-CZ" sz="1500" dirty="0"/>
          </a:p>
          <a:p>
            <a:r>
              <a:rPr lang="cs-CZ" sz="1500" dirty="0"/>
              <a:t>Z tohoto ukazatele můžeme zjistit, kolik procent z 1 Kč tržeb tvoří hrubé rozpětí (mezní výnos, marže).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049" y="1107878"/>
            <a:ext cx="2193131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959" y="2568479"/>
            <a:ext cx="2157413" cy="30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11" y="3867615"/>
            <a:ext cx="2093119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991" y="22855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05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22738" y="225368"/>
            <a:ext cx="6850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Základní kategorie ekonomického hodnocení nákladů pro manažerské rozhodování  4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DD823EA-7E00-4D49-92F3-9AEB8EC8BA67}"/>
              </a:ext>
            </a:extLst>
          </p:cNvPr>
          <p:cNvSpPr/>
          <p:nvPr/>
        </p:nvSpPr>
        <p:spPr>
          <a:xfrm>
            <a:off x="348633" y="801451"/>
            <a:ext cx="6023567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NÁKLADOVÁ ÚČINNOST (VÝNOSNOST)</a:t>
            </a:r>
          </a:p>
          <a:p>
            <a:r>
              <a:rPr lang="cs-CZ" sz="1500" dirty="0"/>
              <a:t>Tento ukazatel vyjadřuje vzájemný poměr tržeb a nákladů, tj. kolik korun tržeb připadá na jednu korunu nákladů, tedy, kolik korun nám přinese každá vynaložená koruna nákladů. Je přínosné, aby tento ukazatel dlouhodobě rostl. Nákladovou účinnost můžeme spočítat nejen k celkovým nákladům, ale také k vybrané nákladové položce.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DC20E55-A692-44BA-A59D-9EF6AED849A1}"/>
              </a:ext>
            </a:extLst>
          </p:cNvPr>
          <p:cNvSpPr/>
          <p:nvPr/>
        </p:nvSpPr>
        <p:spPr>
          <a:xfrm>
            <a:off x="335498" y="2255695"/>
            <a:ext cx="5604653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NÁKLADOVOST</a:t>
            </a:r>
          </a:p>
          <a:p>
            <a:r>
              <a:rPr lang="cs-CZ" sz="1500" dirty="0"/>
              <a:t>Nákladovost H je opačným ukazatelem k nákladové účinnosti. Doporučená hodnota tohoto ukazatele je tedy nižší než jedna</a:t>
            </a:r>
            <a:r>
              <a:rPr lang="cs-CZ" dirty="0"/>
              <a:t>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25A0770-2928-4A2F-955C-FD50EE95A73E}"/>
              </a:ext>
            </a:extLst>
          </p:cNvPr>
          <p:cNvSpPr/>
          <p:nvPr/>
        </p:nvSpPr>
        <p:spPr>
          <a:xfrm>
            <a:off x="362197" y="3217126"/>
            <a:ext cx="4135583" cy="12234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PROCENTNÍ ZMĚNA NÁKLADŮ NA KORUNU VÝNOSŮ</a:t>
            </a:r>
          </a:p>
          <a:p>
            <a:r>
              <a:rPr lang="cs-CZ" sz="1500" dirty="0"/>
              <a:t>Procentní změna nákladů </a:t>
            </a:r>
            <a:r>
              <a:rPr lang="cs-CZ" sz="1500" dirty="0" err="1"/>
              <a:t>PZ</a:t>
            </a:r>
            <a:r>
              <a:rPr lang="cs-CZ" sz="1500" dirty="0"/>
              <a:t> ukazuje úsporu (-) nebo překročení (+) nákladovosti oproti</a:t>
            </a:r>
          </a:p>
          <a:p>
            <a:r>
              <a:rPr lang="cs-CZ" sz="1500" dirty="0"/>
              <a:t>předchozímu období v procentech.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E545175-DE99-4EB6-8AB6-A0D2D7FC4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72" y="1207982"/>
            <a:ext cx="2157143" cy="37857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2704356-E6C3-4A73-B6BE-7034F8722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759" y="2538057"/>
            <a:ext cx="2125575" cy="34127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DBD70F9-A00E-4371-83AF-1FED63D726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3003798"/>
            <a:ext cx="4371428" cy="160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576" y="175588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34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Analýza bodu zvratu-odvození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Souvisí se znalostí nákladové a výnosové funkce</a:t>
            </a:r>
          </a:p>
        </p:txBody>
      </p:sp>
    </p:spTree>
    <p:extLst>
      <p:ext uri="{BB962C8B-B14F-4D97-AF65-F5344CB8AC3E}">
        <p14:creationId xmlns:p14="http://schemas.microsoft.com/office/powerpoint/2010/main" val="11278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modelu a definice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5556" y="113159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DEF: BOD ZVRATU JE TAKOVÝ objem výroby, při kterém se tržby při daných cenách výrobků rovnají  souhrnu fixních a variabilních nákladů. V tomto případě, tržby z prodeje výrobků (T) uhrazují celkové náklady (N), které na prodané množství výrobku (Q) byly vynaloženy,  a zisk je zisk nulový, </a:t>
            </a:r>
            <a:r>
              <a:rPr lang="cs-CZ" b="1" dirty="0">
                <a:solidFill>
                  <a:srgbClr val="FF0000"/>
                </a:solidFill>
              </a:rPr>
              <a:t>proto bývá bod zvratu (Bz) označován také za kritický bod rentability, bod krytí nákladů či nulový bod aj.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Předpoklady modelu (5):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Lze rozlišit náklady fixní a variabilní (pohybujeme se v krátkém období)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Máme jednosložkovou sortimentní skladbu,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při prodeji za jednotnou cenu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Při neměnných variabilních nákladech na jednotku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Fixní náklady se ve sledovaném období nemění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3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66296" y="250393"/>
            <a:ext cx="7374711" cy="31547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1600" b="1" dirty="0"/>
              <a:t>DIAGRAM BODU ZVRATU – grafická interpretace bodu zvratu- lineární průběh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1" t="6376" r="5071"/>
          <a:stretch/>
        </p:blipFill>
        <p:spPr bwMode="auto">
          <a:xfrm>
            <a:off x="559677" y="677918"/>
            <a:ext cx="7052566" cy="420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404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38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88640" y="198504"/>
            <a:ext cx="4887416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Analýza bodu zvratu  – odvození rovnice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2537" y="631499"/>
            <a:ext cx="8267895" cy="33932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Předpokládáme tedy funkční závislost výsledku hospodaření (</a:t>
            </a:r>
            <a:r>
              <a:rPr lang="cs-CZ" i="1" dirty="0"/>
              <a:t>VH) </a:t>
            </a:r>
            <a:r>
              <a:rPr lang="cs-CZ" dirty="0"/>
              <a:t>na objemu produkce (</a:t>
            </a:r>
            <a:r>
              <a:rPr lang="cs-CZ" i="1" dirty="0"/>
              <a:t>Q )a v bodě zvratu (</a:t>
            </a:r>
            <a:r>
              <a:rPr lang="cs-CZ" i="1" dirty="0" err="1"/>
              <a:t>Q</a:t>
            </a:r>
            <a:r>
              <a:rPr lang="cs-CZ" i="1" baseline="-25000" dirty="0" err="1"/>
              <a:t>bz</a:t>
            </a:r>
            <a:r>
              <a:rPr lang="cs-CZ" i="1" dirty="0"/>
              <a:t>) předpokládáme VH=0 </a:t>
            </a:r>
            <a:endParaRPr lang="cs-CZ" dirty="0"/>
          </a:p>
          <a:p>
            <a:endParaRPr lang="cs-CZ" i="1" dirty="0"/>
          </a:p>
          <a:p>
            <a:r>
              <a:rPr lang="cs-CZ" i="1" dirty="0"/>
              <a:t>Odvodíme situaci:</a:t>
            </a:r>
          </a:p>
          <a:p>
            <a:pPr marL="342900" indent="-342900">
              <a:buFont typeface="+mj-lt"/>
              <a:buAutoNum type="arabicPeriod"/>
            </a:pPr>
            <a:r>
              <a:rPr lang="cs-CZ" i="1" dirty="0"/>
              <a:t>VH =</a:t>
            </a:r>
            <a:r>
              <a:rPr lang="cs-CZ" i="1" dirty="0">
                <a:solidFill>
                  <a:srgbClr val="FF0000"/>
                </a:solidFill>
              </a:rPr>
              <a:t>T</a:t>
            </a:r>
            <a:r>
              <a:rPr lang="cs-CZ" i="1" dirty="0"/>
              <a:t> – </a:t>
            </a:r>
            <a:r>
              <a:rPr lang="cs-CZ" i="1" dirty="0">
                <a:solidFill>
                  <a:schemeClr val="accent4"/>
                </a:solidFill>
              </a:rPr>
              <a:t>N</a:t>
            </a:r>
            <a:r>
              <a:rPr lang="cs-CZ" i="1" dirty="0"/>
              <a:t> (základní předpoklad, v dalším kroku vyjádříme závislost)</a:t>
            </a:r>
          </a:p>
          <a:p>
            <a:pPr marL="342900" indent="-342900">
              <a:buFont typeface="+mj-lt"/>
              <a:buAutoNum type="arabicPeriod"/>
            </a:pPr>
            <a:r>
              <a:rPr lang="cs-CZ" i="1" dirty="0"/>
              <a:t>0= </a:t>
            </a:r>
            <a:r>
              <a:rPr lang="cs-CZ" i="1" dirty="0">
                <a:solidFill>
                  <a:srgbClr val="FF0000"/>
                </a:solidFill>
              </a:rPr>
              <a:t>(p x </a:t>
            </a:r>
            <a:r>
              <a:rPr lang="cs-CZ" i="1" dirty="0" err="1">
                <a:solidFill>
                  <a:srgbClr val="FF0000"/>
                </a:solidFill>
              </a:rPr>
              <a:t>Q</a:t>
            </a:r>
            <a:r>
              <a:rPr lang="cs-CZ" i="1" baseline="-25000" dirty="0" err="1">
                <a:solidFill>
                  <a:srgbClr val="FF0000"/>
                </a:solidFill>
              </a:rPr>
              <a:t>bz</a:t>
            </a:r>
            <a:r>
              <a:rPr lang="cs-CZ" i="1" dirty="0">
                <a:solidFill>
                  <a:srgbClr val="FF0000"/>
                </a:solidFill>
              </a:rPr>
              <a:t> )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–</a:t>
            </a:r>
            <a:r>
              <a:rPr lang="cs-CZ" i="1" dirty="0"/>
              <a:t> </a:t>
            </a:r>
            <a:r>
              <a:rPr lang="cs-CZ" i="1" dirty="0">
                <a:solidFill>
                  <a:srgbClr val="7030A0"/>
                </a:solidFill>
              </a:rPr>
              <a:t>(</a:t>
            </a:r>
            <a:r>
              <a:rPr lang="cs-CZ" i="1" dirty="0" err="1">
                <a:solidFill>
                  <a:srgbClr val="7030A0"/>
                </a:solidFill>
              </a:rPr>
              <a:t>n</a:t>
            </a:r>
            <a:r>
              <a:rPr lang="cs-CZ" i="1" baseline="-25000" dirty="0" err="1">
                <a:solidFill>
                  <a:srgbClr val="7030A0"/>
                </a:solidFill>
              </a:rPr>
              <a:t>v</a:t>
            </a:r>
            <a:r>
              <a:rPr lang="cs-CZ" i="1" dirty="0">
                <a:solidFill>
                  <a:srgbClr val="7030A0"/>
                </a:solidFill>
              </a:rPr>
              <a:t> x </a:t>
            </a:r>
            <a:r>
              <a:rPr lang="cs-CZ" i="1" dirty="0" err="1">
                <a:solidFill>
                  <a:srgbClr val="7030A0"/>
                </a:solidFill>
              </a:rPr>
              <a:t>Q</a:t>
            </a:r>
            <a:r>
              <a:rPr lang="cs-CZ" i="1" baseline="-25000" dirty="0" err="1">
                <a:solidFill>
                  <a:srgbClr val="7030A0"/>
                </a:solidFill>
              </a:rPr>
              <a:t>bz</a:t>
            </a:r>
            <a:r>
              <a:rPr lang="cs-CZ" i="1" dirty="0">
                <a:solidFill>
                  <a:srgbClr val="7030A0"/>
                </a:solidFill>
              </a:rPr>
              <a:t> + F)</a:t>
            </a:r>
          </a:p>
          <a:p>
            <a:pPr marL="342900" indent="-342900">
              <a:buFont typeface="+mj-lt"/>
              <a:buAutoNum type="arabicPeriod"/>
            </a:pPr>
            <a:r>
              <a:rPr lang="cs-CZ" i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0 = </a:t>
            </a:r>
            <a:r>
              <a:rPr lang="cs-CZ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p x </a:t>
            </a:r>
            <a:r>
              <a:rPr lang="cs-CZ" i="1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Q</a:t>
            </a:r>
            <a:r>
              <a:rPr lang="cs-CZ" i="1" baseline="-25000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bz</a:t>
            </a:r>
            <a:r>
              <a:rPr lang="cs-CZ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 – </a:t>
            </a:r>
            <a:r>
              <a:rPr lang="cs-CZ" i="1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n</a:t>
            </a:r>
            <a:r>
              <a:rPr lang="cs-CZ" i="1" baseline="-25000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v</a:t>
            </a:r>
            <a:r>
              <a:rPr lang="cs-CZ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 x </a:t>
            </a:r>
            <a:r>
              <a:rPr lang="cs-CZ" i="1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Q</a:t>
            </a:r>
            <a:r>
              <a:rPr lang="cs-CZ" i="1" baseline="-25000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bz</a:t>
            </a:r>
            <a:r>
              <a:rPr lang="cs-CZ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 - F</a:t>
            </a:r>
            <a:endParaRPr lang="cs-CZ" i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i="1" dirty="0"/>
              <a:t>- p x </a:t>
            </a:r>
            <a:r>
              <a:rPr lang="cs-CZ" i="1" dirty="0" err="1"/>
              <a:t>Q</a:t>
            </a:r>
            <a:r>
              <a:rPr lang="cs-CZ" i="1" baseline="-25000" dirty="0" err="1"/>
              <a:t>bz</a:t>
            </a:r>
            <a:r>
              <a:rPr lang="cs-CZ" i="1" dirty="0"/>
              <a:t> </a:t>
            </a:r>
            <a:r>
              <a:rPr lang="cs-CZ" b="1" i="1" dirty="0">
                <a:highlight>
                  <a:srgbClr val="FFFF00"/>
                </a:highlight>
              </a:rPr>
              <a:t>+</a:t>
            </a:r>
            <a:r>
              <a:rPr lang="cs-CZ" i="1" dirty="0"/>
              <a:t> </a:t>
            </a:r>
            <a:r>
              <a:rPr lang="cs-CZ" i="1" dirty="0" err="1"/>
              <a:t>n</a:t>
            </a:r>
            <a:r>
              <a:rPr lang="cs-CZ" i="1" baseline="-25000" dirty="0" err="1"/>
              <a:t>v</a:t>
            </a:r>
            <a:r>
              <a:rPr lang="cs-CZ" i="1" dirty="0"/>
              <a:t> x </a:t>
            </a:r>
            <a:r>
              <a:rPr lang="cs-CZ" i="1" dirty="0" err="1"/>
              <a:t>Q</a:t>
            </a:r>
            <a:r>
              <a:rPr lang="cs-CZ" i="1" baseline="-25000" dirty="0" err="1"/>
              <a:t>bz</a:t>
            </a:r>
            <a:r>
              <a:rPr lang="cs-CZ" i="1" dirty="0"/>
              <a:t> = </a:t>
            </a:r>
            <a:r>
              <a:rPr lang="cs-CZ" b="1" i="1" dirty="0">
                <a:highlight>
                  <a:srgbClr val="FFFF00"/>
                </a:highlight>
              </a:rPr>
              <a:t>-</a:t>
            </a:r>
            <a:r>
              <a:rPr lang="cs-CZ" i="1" dirty="0"/>
              <a:t>F                 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//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převedeme vše s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Q</a:t>
            </a:r>
            <a:r>
              <a:rPr lang="cs-CZ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bz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na jednu stranu rovnice</a:t>
            </a:r>
            <a:r>
              <a:rPr lang="cs-CZ" i="1" dirty="0"/>
              <a:t>     </a:t>
            </a:r>
          </a:p>
          <a:p>
            <a:pPr marL="342900" indent="-342900">
              <a:buFont typeface="+mj-lt"/>
              <a:buAutoNum type="arabicPeriod"/>
            </a:pPr>
            <a:r>
              <a:rPr lang="cs-CZ" i="1" dirty="0"/>
              <a:t>p x </a:t>
            </a:r>
            <a:r>
              <a:rPr lang="cs-CZ" i="1" dirty="0" err="1"/>
              <a:t>Q</a:t>
            </a:r>
            <a:r>
              <a:rPr lang="cs-CZ" i="1" baseline="-25000" dirty="0" err="1"/>
              <a:t>bz</a:t>
            </a:r>
            <a:r>
              <a:rPr lang="cs-CZ" i="1" dirty="0"/>
              <a:t> - </a:t>
            </a:r>
            <a:r>
              <a:rPr lang="cs-CZ" i="1" dirty="0" err="1"/>
              <a:t>n</a:t>
            </a:r>
            <a:r>
              <a:rPr lang="cs-CZ" i="1" baseline="-25000" dirty="0" err="1"/>
              <a:t>v</a:t>
            </a:r>
            <a:r>
              <a:rPr lang="cs-CZ" i="1" dirty="0"/>
              <a:t> x </a:t>
            </a:r>
            <a:r>
              <a:rPr lang="cs-CZ" i="1" dirty="0" err="1"/>
              <a:t>Q</a:t>
            </a:r>
            <a:r>
              <a:rPr lang="cs-CZ" i="1" baseline="-25000" dirty="0" err="1"/>
              <a:t>bz</a:t>
            </a:r>
            <a:r>
              <a:rPr lang="cs-CZ" i="1" dirty="0"/>
              <a:t> = F                       </a:t>
            </a:r>
            <a:r>
              <a:rPr lang="cs-CZ" i="1" dirty="0">
                <a:highlight>
                  <a:srgbClr val="FFFF00"/>
                </a:highlight>
              </a:rPr>
              <a:t>// (</a:t>
            </a:r>
            <a:r>
              <a:rPr lang="cs-CZ" i="1" dirty="0" err="1">
                <a:highlight>
                  <a:srgbClr val="FFFF00"/>
                </a:highlight>
              </a:rPr>
              <a:t>vynás</a:t>
            </a:r>
            <a:r>
              <a:rPr lang="cs-CZ" i="1" dirty="0">
                <a:highlight>
                  <a:srgbClr val="FFFF00"/>
                </a:highlight>
              </a:rPr>
              <a:t>. -1) </a:t>
            </a:r>
          </a:p>
          <a:p>
            <a:pPr marL="342900" indent="-342900">
              <a:buFont typeface="+mj-lt"/>
              <a:buAutoNum type="arabicPeriod"/>
            </a:pPr>
            <a:r>
              <a:rPr lang="cs-CZ" i="1" dirty="0" err="1"/>
              <a:t>Q</a:t>
            </a:r>
            <a:r>
              <a:rPr lang="cs-CZ" i="1" baseline="-25000" dirty="0" err="1"/>
              <a:t>bz</a:t>
            </a:r>
            <a:r>
              <a:rPr lang="cs-CZ" i="1" dirty="0"/>
              <a:t> x (p - </a:t>
            </a:r>
            <a:r>
              <a:rPr lang="cs-CZ" i="1" dirty="0" err="1"/>
              <a:t>n</a:t>
            </a:r>
            <a:r>
              <a:rPr lang="cs-CZ" i="1" baseline="-25000" dirty="0" err="1"/>
              <a:t>v</a:t>
            </a:r>
            <a:r>
              <a:rPr lang="cs-CZ" i="1" dirty="0"/>
              <a:t>) = F                                // </a:t>
            </a:r>
            <a:r>
              <a:rPr lang="cs-CZ" i="1" dirty="0">
                <a:highlight>
                  <a:srgbClr val="FFFF00"/>
                </a:highlight>
              </a:rPr>
              <a:t>vyjádříme </a:t>
            </a:r>
            <a:r>
              <a:rPr lang="cs-CZ" i="1" dirty="0" err="1">
                <a:highlight>
                  <a:srgbClr val="FFFF00"/>
                </a:highlight>
              </a:rPr>
              <a:t>Q</a:t>
            </a:r>
            <a:r>
              <a:rPr lang="cs-CZ" i="1" baseline="-25000" dirty="0" err="1">
                <a:highlight>
                  <a:srgbClr val="FFFF00"/>
                </a:highlight>
              </a:rPr>
              <a:t>bz</a:t>
            </a:r>
            <a:r>
              <a:rPr lang="cs-CZ" i="1" baseline="-25000" dirty="0">
                <a:highlight>
                  <a:srgbClr val="FFFF00"/>
                </a:highlight>
              </a:rPr>
              <a:t> </a:t>
            </a:r>
            <a:endParaRPr lang="cs-CZ" i="1" dirty="0">
              <a:highlight>
                <a:srgbClr val="FFFF00"/>
              </a:highlight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b="1" i="1" dirty="0" err="1">
                <a:solidFill>
                  <a:srgbClr val="FF0000"/>
                </a:solidFill>
              </a:rPr>
              <a:t>Q</a:t>
            </a:r>
            <a:r>
              <a:rPr lang="cs-CZ" b="1" i="1" baseline="-25000" dirty="0" err="1">
                <a:solidFill>
                  <a:srgbClr val="FF0000"/>
                </a:solidFill>
              </a:rPr>
              <a:t>bz</a:t>
            </a:r>
            <a:r>
              <a:rPr lang="cs-CZ" b="1" i="1" dirty="0">
                <a:solidFill>
                  <a:srgbClr val="FF0000"/>
                </a:solidFill>
              </a:rPr>
              <a:t> = F/ (p-</a:t>
            </a:r>
            <a:r>
              <a:rPr lang="cs-CZ" b="1" i="1" dirty="0" err="1">
                <a:solidFill>
                  <a:srgbClr val="FF0000"/>
                </a:solidFill>
              </a:rPr>
              <a:t>n</a:t>
            </a:r>
            <a:r>
              <a:rPr lang="cs-CZ" b="1" i="1" baseline="-25000" dirty="0" err="1">
                <a:solidFill>
                  <a:srgbClr val="FF0000"/>
                </a:solidFill>
              </a:rPr>
              <a:t>v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i="1" dirty="0"/>
          </a:p>
        </p:txBody>
      </p:sp>
      <p:sp>
        <p:nvSpPr>
          <p:cNvPr id="7" name="Obdélník 6"/>
          <p:cNvSpPr/>
          <p:nvPr/>
        </p:nvSpPr>
        <p:spPr>
          <a:xfrm>
            <a:off x="467545" y="4024736"/>
            <a:ext cx="7992888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Objem produkce v bodě zvratu </a:t>
            </a:r>
            <a:r>
              <a:rPr lang="cs-CZ" sz="1400" i="1" dirty="0" err="1"/>
              <a:t>Q</a:t>
            </a:r>
            <a:r>
              <a:rPr lang="cs-CZ" sz="1400" i="1" baseline="-25000" dirty="0" err="1"/>
              <a:t>bz</a:t>
            </a:r>
            <a:r>
              <a:rPr lang="cs-CZ" sz="1400" i="1" dirty="0"/>
              <a:t> </a:t>
            </a:r>
            <a:r>
              <a:rPr lang="cs-CZ" sz="1400" dirty="0"/>
              <a:t>je roven podílu fixních nákladů </a:t>
            </a:r>
            <a:r>
              <a:rPr lang="cs-CZ" sz="1400" i="1" dirty="0"/>
              <a:t>F </a:t>
            </a:r>
            <a:r>
              <a:rPr lang="cs-CZ" sz="1400" dirty="0"/>
              <a:t>v čitateli ke jmenovateli v podobě rozdílu mezi cenou </a:t>
            </a:r>
            <a:r>
              <a:rPr lang="cs-CZ" sz="1400" i="1" dirty="0"/>
              <a:t>p </a:t>
            </a:r>
            <a:r>
              <a:rPr lang="cs-CZ" sz="1400" dirty="0"/>
              <a:t>a variabilními náklady na jednotku produkce </a:t>
            </a:r>
            <a:r>
              <a:rPr lang="cs-CZ" sz="1400" i="1" dirty="0" err="1"/>
              <a:t>n</a:t>
            </a:r>
            <a:r>
              <a:rPr lang="cs-CZ" sz="1400" i="1" baseline="-25000" dirty="0" err="1"/>
              <a:t>v</a:t>
            </a:r>
            <a:r>
              <a:rPr lang="cs-CZ" sz="1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Rozdíl mezi cenou a var. nákl. na jednotku nazýváme „příspěvek na úhradu“ fixních nákladů.</a:t>
            </a:r>
          </a:p>
        </p:txBody>
      </p:sp>
    </p:spTree>
    <p:extLst>
      <p:ext uri="{BB962C8B-B14F-4D97-AF65-F5344CB8AC3E}">
        <p14:creationId xmlns:p14="http://schemas.microsoft.com/office/powerpoint/2010/main" val="191180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Využití bodu zvratu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96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 využijeme: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1279089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Nejširší využití skýtá toto členění při řešení tzv. rozhodovacích úloh na existující kapacitě, tj. že podniková kapacita již byla vytvořena a v rozpětí rozhodovacích úvah manažerů se nebude měnit.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úvahy o tom, jak změna v objemu a sortimentu výkonů ovlivní výši nákladů, výnosů a zisku.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Jde o dva typy úloh: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úlohy na existující kapacitě z předpokladů</a:t>
            </a:r>
            <a:r>
              <a:rPr lang="cs-CZ" dirty="0"/>
              <a:t>, že podniková kapacita již byla vytvořena a v rozpětí rozhodovacích úvah manažerů se nebude měnit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Úlohy o budoucí kapacitě</a:t>
            </a:r>
            <a:r>
              <a:rPr lang="cs-CZ" dirty="0"/>
              <a:t>. Řešení těchto úloh vychází naopak z předpokladu, že životnost současné, konkrétně zaměřené kapacity dospívá ke svému vyčerpání či je nutné ji přeplánovat.</a:t>
            </a:r>
          </a:p>
        </p:txBody>
      </p:sp>
    </p:spTree>
    <p:extLst>
      <p:ext uri="{BB962C8B-B14F-4D97-AF65-F5344CB8AC3E}">
        <p14:creationId xmlns:p14="http://schemas.microsoft.com/office/powerpoint/2010/main" val="350978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5373" y="179470"/>
            <a:ext cx="2529860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cap="small" dirty="0"/>
              <a:t>hodnota limitní ceny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0131" y="795925"/>
            <a:ext cx="735461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600" dirty="0"/>
              <a:t>Využívá se při stanovení zaváděcí prodejní ceny nového výrobku, ale také jako součást cenové konkurence.</a:t>
            </a:r>
            <a:endParaRPr lang="cs-CZ" sz="1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2034861"/>
            <a:ext cx="3686175" cy="173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9" y="1775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64073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1396</Words>
  <Application>Microsoft Office PowerPoint</Application>
  <PresentationFormat>Předvádění na obrazovce (16:9)</PresentationFormat>
  <Paragraphs>125</Paragraphs>
  <Slides>22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Prezentace aplikace PowerPoint</vt:lpstr>
      <vt:lpstr>Prezentace aplikace PowerPoint</vt:lpstr>
      <vt:lpstr>Analýza bodu zvratu-odvození</vt:lpstr>
      <vt:lpstr>Předpoklady modelu a definice</vt:lpstr>
      <vt:lpstr>Prezentace aplikace PowerPoint</vt:lpstr>
      <vt:lpstr>Prezentace aplikace PowerPoint</vt:lpstr>
      <vt:lpstr>Využití bodu zvratu</vt:lpstr>
      <vt:lpstr>Znalost využijeme:</vt:lpstr>
      <vt:lpstr>Prezentace aplikace PowerPoint</vt:lpstr>
      <vt:lpstr>Prezentace aplikace PowerPoint</vt:lpstr>
      <vt:lpstr>Prezentace aplikace PowerPoint</vt:lpstr>
      <vt:lpstr>Prezentace aplikace PowerPoint</vt:lpstr>
      <vt:lpstr>Analýza bodu zvratu v případě různorodé produkce</vt:lpstr>
      <vt:lpstr>Předpoklady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62</cp:revision>
  <cp:lastPrinted>2018-03-27T09:30:31Z</cp:lastPrinted>
  <dcterms:created xsi:type="dcterms:W3CDTF">2016-07-06T15:42:34Z</dcterms:created>
  <dcterms:modified xsi:type="dcterms:W3CDTF">2021-10-04T08:56:15Z</dcterms:modified>
</cp:coreProperties>
</file>