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94" r:id="rId4"/>
    <p:sldId id="291" r:id="rId5"/>
    <p:sldId id="268" r:id="rId6"/>
    <p:sldId id="283" r:id="rId7"/>
    <p:sldId id="269" r:id="rId8"/>
    <p:sldId id="270" r:id="rId9"/>
    <p:sldId id="271" r:id="rId10"/>
    <p:sldId id="285" r:id="rId11"/>
    <p:sldId id="272" r:id="rId12"/>
    <p:sldId id="273" r:id="rId13"/>
    <p:sldId id="286" r:id="rId14"/>
    <p:sldId id="274" r:id="rId15"/>
    <p:sldId id="287" r:id="rId16"/>
    <p:sldId id="275" r:id="rId17"/>
    <p:sldId id="289" r:id="rId18"/>
    <p:sldId id="276" r:id="rId19"/>
    <p:sldId id="282"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71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21.09.2022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737837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21.09.2022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EKONOMIKA PODNIKU</a:t>
            </a:r>
          </a:p>
          <a:p>
            <a:pPr algn="ctr"/>
            <a:r>
              <a:rPr lang="cs-CZ" b="1" dirty="0">
                <a:ln w="0"/>
                <a:solidFill>
                  <a:schemeClr val="bg1"/>
                </a:solidFill>
                <a:effectLst>
                  <a:outerShdw blurRad="38100" dist="19050" dir="2700000" algn="tl" rotWithShape="0">
                    <a:schemeClr val="dk1">
                      <a:alpha val="40000"/>
                    </a:schemeClr>
                  </a:outerShdw>
                </a:effectLst>
              </a:rPr>
              <a:t>Přednáška : Majetková a kapitálová struktura podniku</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Ing. Jarmila </a:t>
            </a:r>
            <a:r>
              <a:rPr lang="cs-CZ" b="1" dirty="0" err="1">
                <a:ln w="0"/>
                <a:solidFill>
                  <a:schemeClr val="bg1"/>
                </a:solidFill>
                <a:effectLst>
                  <a:outerShdw blurRad="38100" dist="19050" dir="2700000" algn="tl" rotWithShape="0">
                    <a:schemeClr val="dk1">
                      <a:alpha val="40000"/>
                    </a:schemeClr>
                  </a:outerShdw>
                </a:effectLst>
              </a:rPr>
              <a:t>Duháček</a:t>
            </a:r>
            <a:r>
              <a:rPr lang="cs-CZ" b="1" dirty="0">
                <a:ln w="0"/>
                <a:solidFill>
                  <a:schemeClr val="bg1"/>
                </a:solidFill>
                <a:effectLst>
                  <a:outerShdw blurRad="38100" dist="19050" dir="2700000" algn="tl" rotWithShape="0">
                    <a:schemeClr val="dk1">
                      <a:alpha val="40000"/>
                    </a:schemeClr>
                  </a:outerShdw>
                </a:effectLst>
              </a:rPr>
              <a:t> Šebestová,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1" y="151976"/>
            <a:ext cx="5319470" cy="346249"/>
          </a:xfrm>
          <a:prstGeom prst="rect">
            <a:avLst/>
          </a:prstGeom>
        </p:spPr>
        <p:txBody>
          <a:bodyPr wrap="none" lIns="68580" tIns="34290" rIns="68580" bIns="34290">
            <a:spAutoFit/>
          </a:bodyPr>
          <a:lstStyle/>
          <a:p>
            <a:r>
              <a:rPr lang="cs-CZ" b="1" dirty="0"/>
              <a:t>CHARAKTERISTIKA OBĚŽNÉHO MAJETKU II.</a:t>
            </a:r>
            <a:endParaRPr lang="cs-CZ" dirty="0"/>
          </a:p>
        </p:txBody>
      </p:sp>
      <p:sp>
        <p:nvSpPr>
          <p:cNvPr id="3" name="Obdélník 2"/>
          <p:cNvSpPr/>
          <p:nvPr/>
        </p:nvSpPr>
        <p:spPr>
          <a:xfrm>
            <a:off x="188640" y="628600"/>
            <a:ext cx="7583760" cy="4224233"/>
          </a:xfrm>
          <a:prstGeom prst="rect">
            <a:avLst/>
          </a:prstGeom>
        </p:spPr>
        <p:txBody>
          <a:bodyPr wrap="square" lIns="68580" tIns="34290" rIns="68580" bIns="34290">
            <a:spAutoFit/>
          </a:bodyPr>
          <a:lstStyle/>
          <a:p>
            <a:pPr marL="214313" indent="-214313">
              <a:buFont typeface="Arial" panose="020B0604020202020204" pitchFamily="34" charset="0"/>
              <a:buChar char="•"/>
            </a:pPr>
            <a:r>
              <a:rPr lang="cs-CZ" dirty="0"/>
              <a:t>Oběžný majetek se dále člení do těchto skupin: </a:t>
            </a:r>
          </a:p>
          <a:p>
            <a:pPr marL="557213" lvl="1" indent="-214313">
              <a:buFont typeface="Arial" panose="020B0604020202020204" pitchFamily="34" charset="0"/>
              <a:buChar char="•"/>
            </a:pPr>
            <a:r>
              <a:rPr lang="cs-CZ" b="1" dirty="0"/>
              <a:t>Zásoby </a:t>
            </a:r>
            <a:r>
              <a:rPr lang="cs-CZ" dirty="0"/>
              <a:t>– druhové členění zásob souvisí s procesem výroby a lze evidovat následující podobu zásob: </a:t>
            </a:r>
          </a:p>
          <a:p>
            <a:pPr marL="900113" lvl="2" indent="-214313">
              <a:buFont typeface="Arial" panose="020B0604020202020204" pitchFamily="34" charset="0"/>
              <a:buChar char="•"/>
            </a:pPr>
            <a:r>
              <a:rPr lang="cs-CZ" i="1" dirty="0"/>
              <a:t>základního vstupního materiálu, respektive surovin, </a:t>
            </a:r>
          </a:p>
          <a:p>
            <a:pPr marL="900113" lvl="2" indent="-214313">
              <a:buFont typeface="Arial" panose="020B0604020202020204" pitchFamily="34" charset="0"/>
              <a:buChar char="•"/>
            </a:pPr>
            <a:r>
              <a:rPr lang="cs-CZ" i="1" dirty="0"/>
              <a:t>polotovarů, </a:t>
            </a:r>
          </a:p>
          <a:p>
            <a:pPr marL="900113" lvl="2" indent="-214313">
              <a:buFont typeface="Arial" panose="020B0604020202020204" pitchFamily="34" charset="0"/>
              <a:buChar char="•"/>
            </a:pPr>
            <a:r>
              <a:rPr lang="cs-CZ" i="1" dirty="0"/>
              <a:t>nedokončené výroby, </a:t>
            </a:r>
          </a:p>
          <a:p>
            <a:pPr marL="900113" lvl="2" indent="-214313">
              <a:buFont typeface="Arial" panose="020B0604020202020204" pitchFamily="34" charset="0"/>
              <a:buChar char="•"/>
            </a:pPr>
            <a:r>
              <a:rPr lang="cs-CZ" i="1" dirty="0"/>
              <a:t>hotových výrobků, </a:t>
            </a:r>
          </a:p>
          <a:p>
            <a:pPr marL="900113" lvl="2" indent="-214313">
              <a:buFont typeface="Arial" panose="020B0604020202020204" pitchFamily="34" charset="0"/>
              <a:buChar char="•"/>
            </a:pPr>
            <a:r>
              <a:rPr lang="cs-CZ" i="1" dirty="0"/>
              <a:t>pomocných a provozních látek, </a:t>
            </a:r>
          </a:p>
          <a:p>
            <a:pPr marL="900113" lvl="2" indent="-214313">
              <a:buFont typeface="Arial" panose="020B0604020202020204" pitchFamily="34" charset="0"/>
              <a:buChar char="•"/>
            </a:pPr>
            <a:r>
              <a:rPr lang="cs-CZ" i="1" dirty="0"/>
              <a:t>náhradních dílů, </a:t>
            </a:r>
          </a:p>
          <a:p>
            <a:pPr marL="900113" lvl="2" indent="-214313">
              <a:buFont typeface="Arial" panose="020B0604020202020204" pitchFamily="34" charset="0"/>
              <a:buChar char="•"/>
            </a:pPr>
            <a:r>
              <a:rPr lang="cs-CZ" i="1" dirty="0"/>
              <a:t>obalového materiálu aj. </a:t>
            </a:r>
          </a:p>
          <a:p>
            <a:pPr marL="557213" lvl="1" indent="-214313">
              <a:buFont typeface="Arial" panose="020B0604020202020204" pitchFamily="34" charset="0"/>
              <a:buChar char="•"/>
            </a:pPr>
            <a:r>
              <a:rPr lang="cs-CZ" b="1" dirty="0"/>
              <a:t>Pohledávky </a:t>
            </a:r>
            <a:r>
              <a:rPr lang="cs-CZ" dirty="0"/>
              <a:t>– neuhrazené finanční částky dle faktur za dodané výrobky (poskytnuté služby) odběratelům. </a:t>
            </a:r>
          </a:p>
          <a:p>
            <a:pPr marL="557213" lvl="1" indent="-214313">
              <a:buFont typeface="Arial" panose="020B0604020202020204" pitchFamily="34" charset="0"/>
              <a:buChar char="•"/>
            </a:pPr>
            <a:r>
              <a:rPr lang="cs-CZ" b="1" dirty="0"/>
              <a:t>Krátkodobý finanční majetek </a:t>
            </a:r>
            <a:r>
              <a:rPr lang="cs-CZ" dirty="0"/>
              <a:t>– hotovost v pokladně a na běžném účtu u banky, ceniny, šeky, cenné papíry určené ke krátkodobému obchodování. </a:t>
            </a:r>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8581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29787" y="146615"/>
            <a:ext cx="7241341" cy="346249"/>
          </a:xfrm>
          <a:prstGeom prst="rect">
            <a:avLst/>
          </a:prstGeom>
        </p:spPr>
        <p:txBody>
          <a:bodyPr wrap="none" lIns="68580" tIns="34290" rIns="68580" bIns="34290">
            <a:spAutoFit/>
          </a:bodyPr>
          <a:lstStyle/>
          <a:p>
            <a:r>
              <a:rPr lang="pl-PL" b="1" dirty="0"/>
              <a:t>ZDROJE KRYTÍ MAJETKU – STRUKTURA KAPITÁLU PODNIKU </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1049" y="527392"/>
            <a:ext cx="4307312" cy="43332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626025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17786" y="563508"/>
            <a:ext cx="6674494" cy="1792798"/>
          </a:xfrm>
          <a:prstGeom prst="rect">
            <a:avLst/>
          </a:prstGeom>
        </p:spPr>
        <p:txBody>
          <a:bodyPr wrap="square" lIns="68580" tIns="34290" rIns="68580" bIns="34290">
            <a:spAutoFit/>
          </a:bodyPr>
          <a:lstStyle/>
          <a:p>
            <a:pPr marL="285750" indent="-285750" algn="just">
              <a:spcBef>
                <a:spcPts val="600"/>
              </a:spcBef>
              <a:spcAft>
                <a:spcPts val="600"/>
              </a:spcAft>
              <a:buFont typeface="Arial" panose="020B0604020202020204" pitchFamily="34" charset="0"/>
              <a:buChar char="•"/>
            </a:pPr>
            <a:r>
              <a:rPr lang="cs-CZ" sz="1700" b="1" dirty="0"/>
              <a:t>Vlastní kapitál </a:t>
            </a:r>
            <a:r>
              <a:rPr lang="cs-CZ" sz="1700" dirty="0"/>
              <a:t> je spjat s vlastníky podniku, kteří vložili majetek, jehož zdrojem krytí je kapitál vlastníků na začátku podnikání, respektive vlastníci ponechali část zisku pro potřeby jeho dalšího rozvoje. </a:t>
            </a:r>
          </a:p>
          <a:p>
            <a:pPr marL="285750" indent="-285750" algn="just">
              <a:spcBef>
                <a:spcPts val="600"/>
              </a:spcBef>
              <a:spcAft>
                <a:spcPts val="600"/>
              </a:spcAft>
              <a:buFont typeface="Arial" panose="020B0604020202020204" pitchFamily="34" charset="0"/>
              <a:buChar char="•"/>
            </a:pPr>
            <a:r>
              <a:rPr lang="cs-CZ" sz="1700" b="1" dirty="0"/>
              <a:t>V podniku jednotlivce </a:t>
            </a:r>
            <a:r>
              <a:rPr lang="cs-CZ" sz="1700" dirty="0"/>
              <a:t>jsou zahrnuty do položky vlastní kapitál peněžité i nepeněžité vklady majitele podniku. </a:t>
            </a:r>
          </a:p>
        </p:txBody>
      </p:sp>
      <p:sp>
        <p:nvSpPr>
          <p:cNvPr id="3" name="Obdélník 2"/>
          <p:cNvSpPr/>
          <p:nvPr/>
        </p:nvSpPr>
        <p:spPr>
          <a:xfrm>
            <a:off x="334379" y="146615"/>
            <a:ext cx="5411481" cy="346249"/>
          </a:xfrm>
          <a:prstGeom prst="rect">
            <a:avLst/>
          </a:prstGeom>
        </p:spPr>
        <p:txBody>
          <a:bodyPr wrap="none" lIns="68580" tIns="34290" rIns="68580" bIns="34290">
            <a:spAutoFit/>
          </a:bodyPr>
          <a:lstStyle/>
          <a:p>
            <a:r>
              <a:rPr lang="cs-CZ" b="1" dirty="0"/>
              <a:t>CHARAKTERISTIKA VLASTNÍHO KAPITÁLU I.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231697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17786" y="563508"/>
            <a:ext cx="7462834" cy="3608680"/>
          </a:xfrm>
          <a:prstGeom prst="rect">
            <a:avLst/>
          </a:prstGeom>
        </p:spPr>
        <p:txBody>
          <a:bodyPr wrap="square" lIns="68580" tIns="34290" rIns="68580" bIns="34290">
            <a:spAutoFit/>
          </a:bodyPr>
          <a:lstStyle/>
          <a:p>
            <a:pPr algn="just">
              <a:spcBef>
                <a:spcPts val="600"/>
              </a:spcBef>
              <a:spcAft>
                <a:spcPts val="1200"/>
              </a:spcAft>
            </a:pPr>
            <a:r>
              <a:rPr lang="cs-CZ" sz="1700" dirty="0"/>
              <a:t>V obchodních společnostech tvoří vlastní kapitál: </a:t>
            </a:r>
          </a:p>
          <a:p>
            <a:pPr marL="257175" indent="-257175" algn="just">
              <a:spcBef>
                <a:spcPts val="600"/>
              </a:spcBef>
              <a:spcAft>
                <a:spcPts val="1200"/>
              </a:spcAft>
              <a:buFont typeface="Arial" panose="020B0604020202020204" pitchFamily="34" charset="0"/>
              <a:buChar char="•"/>
            </a:pPr>
            <a:r>
              <a:rPr lang="cs-CZ" sz="1700" b="1" dirty="0"/>
              <a:t>Základní kapitál</a:t>
            </a:r>
          </a:p>
          <a:p>
            <a:pPr marL="257175" indent="-257175" algn="just">
              <a:spcBef>
                <a:spcPts val="600"/>
              </a:spcBef>
              <a:spcAft>
                <a:spcPts val="1200"/>
              </a:spcAft>
              <a:buFont typeface="Arial" panose="020B0604020202020204" pitchFamily="34" charset="0"/>
              <a:buChar char="•"/>
            </a:pPr>
            <a:r>
              <a:rPr lang="cs-CZ" sz="1700" b="1" dirty="0"/>
              <a:t>Fondy ze zisku</a:t>
            </a:r>
            <a:r>
              <a:rPr lang="cs-CZ" sz="1700" dirty="0"/>
              <a:t>, kde jejich výše je dána zákonnými ustanoveními. V akciových společnostech a společnostech s ručením omezeným se tvoří tzv. zákonný rezervní fond. Posláním zákonného rezervního fondu je eliminovat, respektive zmírnit dopady nepředvídatelných rizik v podnikatelské činnosti. </a:t>
            </a:r>
          </a:p>
          <a:p>
            <a:pPr marL="257175" indent="-257175" algn="just">
              <a:spcBef>
                <a:spcPts val="600"/>
              </a:spcBef>
              <a:spcAft>
                <a:spcPts val="1200"/>
              </a:spcAft>
              <a:buFont typeface="Arial" panose="020B0604020202020204" pitchFamily="34" charset="0"/>
              <a:buChar char="•"/>
            </a:pPr>
            <a:r>
              <a:rPr lang="cs-CZ" sz="1700" b="1" dirty="0"/>
              <a:t>Nerozdělený výsledek hospodaření </a:t>
            </a:r>
            <a:r>
              <a:rPr lang="cs-CZ" sz="1700" dirty="0"/>
              <a:t>– je ta část zisku po zdanění, která nebyla přerozdělena mezi vlastníky, ale je dál využívána v rámci podnikatelské činnosti. </a:t>
            </a:r>
          </a:p>
          <a:p>
            <a:pPr marL="257175" indent="-257175" algn="just">
              <a:spcBef>
                <a:spcPts val="600"/>
              </a:spcBef>
              <a:spcAft>
                <a:spcPts val="1200"/>
              </a:spcAft>
              <a:buFont typeface="Arial" panose="020B0604020202020204" pitchFamily="34" charset="0"/>
              <a:buChar char="•"/>
            </a:pPr>
            <a:r>
              <a:rPr lang="cs-CZ" sz="1700" b="1" dirty="0"/>
              <a:t>Výsledek hospodaření běžného účetního období </a:t>
            </a:r>
            <a:r>
              <a:rPr lang="cs-CZ" sz="1700" dirty="0"/>
              <a:t>– plní stejnou funkci jako ne-rozdělený výsledek hospodaření (minulých let). </a:t>
            </a:r>
          </a:p>
        </p:txBody>
      </p:sp>
      <p:sp>
        <p:nvSpPr>
          <p:cNvPr id="3" name="Obdélník 2"/>
          <p:cNvSpPr/>
          <p:nvPr/>
        </p:nvSpPr>
        <p:spPr>
          <a:xfrm>
            <a:off x="334379" y="146615"/>
            <a:ext cx="5501250" cy="346249"/>
          </a:xfrm>
          <a:prstGeom prst="rect">
            <a:avLst/>
          </a:prstGeom>
        </p:spPr>
        <p:txBody>
          <a:bodyPr wrap="none" lIns="68580" tIns="34290" rIns="68580" bIns="34290">
            <a:spAutoFit/>
          </a:bodyPr>
          <a:lstStyle/>
          <a:p>
            <a:r>
              <a:rPr lang="cs-CZ" b="1" dirty="0"/>
              <a:t>CHARAKTERISTIKA VLASTNÍHO KAPITÁLU  II.</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08767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489938" y="258099"/>
            <a:ext cx="4889865" cy="346249"/>
          </a:xfrm>
          <a:prstGeom prst="rect">
            <a:avLst/>
          </a:prstGeom>
        </p:spPr>
        <p:txBody>
          <a:bodyPr wrap="none" lIns="68580" tIns="34290" rIns="68580" bIns="34290">
            <a:spAutoFit/>
          </a:bodyPr>
          <a:lstStyle/>
          <a:p>
            <a:r>
              <a:rPr lang="cs-CZ" b="1" dirty="0"/>
              <a:t>CHARAKTERISTIKA CIZÍHO KAPITÁLU I. </a:t>
            </a:r>
            <a:endParaRPr lang="cs-CZ" dirty="0"/>
          </a:p>
        </p:txBody>
      </p:sp>
      <p:sp>
        <p:nvSpPr>
          <p:cNvPr id="3" name="Obdélník 2"/>
          <p:cNvSpPr/>
          <p:nvPr/>
        </p:nvSpPr>
        <p:spPr>
          <a:xfrm>
            <a:off x="409903" y="987574"/>
            <a:ext cx="7470716" cy="1838965"/>
          </a:xfrm>
          <a:prstGeom prst="rect">
            <a:avLst/>
          </a:prstGeom>
        </p:spPr>
        <p:txBody>
          <a:bodyPr wrap="square" lIns="68580" tIns="34290" rIns="68580" bIns="34290">
            <a:spAutoFit/>
          </a:bodyPr>
          <a:lstStyle/>
          <a:p>
            <a:pPr marL="285750" indent="-285750" algn="just">
              <a:spcBef>
                <a:spcPts val="600"/>
              </a:spcBef>
              <a:spcAft>
                <a:spcPts val="1200"/>
              </a:spcAft>
              <a:buFont typeface="Arial" panose="020B0604020202020204" pitchFamily="34" charset="0"/>
              <a:buChar char="•"/>
            </a:pPr>
            <a:r>
              <a:rPr lang="cs-CZ" sz="1700" dirty="0"/>
              <a:t>Cizí kapitál je nepostradatelným zdrojem krytí majetku pro většinu podnikatelských subjektů. </a:t>
            </a:r>
          </a:p>
          <a:p>
            <a:pPr marL="285750" indent="-285750" algn="just">
              <a:spcBef>
                <a:spcPts val="600"/>
              </a:spcBef>
              <a:spcAft>
                <a:spcPts val="1200"/>
              </a:spcAft>
              <a:buFont typeface="Arial" panose="020B0604020202020204" pitchFamily="34" charset="0"/>
              <a:buChar char="•"/>
            </a:pPr>
            <a:r>
              <a:rPr lang="cs-CZ" sz="1700" dirty="0"/>
              <a:t>Cizí kapitál má charakter „nestálého“ zdroje krytí majetku. </a:t>
            </a:r>
          </a:p>
          <a:p>
            <a:pPr marL="285750" indent="-285750" algn="just">
              <a:spcBef>
                <a:spcPts val="600"/>
              </a:spcBef>
              <a:spcAft>
                <a:spcPts val="1200"/>
              </a:spcAft>
              <a:buFont typeface="Arial" panose="020B0604020202020204" pitchFamily="34" charset="0"/>
              <a:buChar char="•"/>
            </a:pPr>
            <a:r>
              <a:rPr lang="cs-CZ" sz="1700" dirty="0"/>
              <a:t>Jeho působnost je omezena dobou jeho použitelností, která vyprší okamžikem jeho splatnosti (např. úvěr).</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908217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09221" y="250393"/>
            <a:ext cx="4979633" cy="346249"/>
          </a:xfrm>
          <a:prstGeom prst="rect">
            <a:avLst/>
          </a:prstGeom>
        </p:spPr>
        <p:txBody>
          <a:bodyPr wrap="none" lIns="68580" tIns="34290" rIns="68580" bIns="34290">
            <a:spAutoFit/>
          </a:bodyPr>
          <a:lstStyle/>
          <a:p>
            <a:r>
              <a:rPr lang="cs-CZ" b="1" dirty="0"/>
              <a:t>CHARAKTERISTIKA CIZÍHO KAPITÁLU  II.</a:t>
            </a:r>
            <a:endParaRPr lang="cs-CZ" dirty="0"/>
          </a:p>
        </p:txBody>
      </p:sp>
      <p:sp>
        <p:nvSpPr>
          <p:cNvPr id="3" name="Obdélník 2"/>
          <p:cNvSpPr/>
          <p:nvPr/>
        </p:nvSpPr>
        <p:spPr>
          <a:xfrm>
            <a:off x="409903" y="699542"/>
            <a:ext cx="7470716" cy="3993401"/>
          </a:xfrm>
          <a:prstGeom prst="rect">
            <a:avLst/>
          </a:prstGeom>
        </p:spPr>
        <p:txBody>
          <a:bodyPr wrap="square" lIns="68580" tIns="34290" rIns="68580" bIns="34290">
            <a:spAutoFit/>
          </a:bodyPr>
          <a:lstStyle/>
          <a:p>
            <a:pPr algn="just"/>
            <a:r>
              <a:rPr lang="cs-CZ" sz="1700" dirty="0"/>
              <a:t>Obecně je cizí kapitál tvořen těmito skupinami zdrojů: </a:t>
            </a:r>
          </a:p>
          <a:p>
            <a:pPr marL="257175" indent="-257175" algn="just">
              <a:buFont typeface="Arial" panose="020B0604020202020204" pitchFamily="34" charset="0"/>
              <a:buChar char="•"/>
            </a:pPr>
            <a:r>
              <a:rPr lang="cs-CZ" sz="1700" b="1" dirty="0"/>
              <a:t>Krátkodobý cizí kapitál </a:t>
            </a:r>
            <a:r>
              <a:rPr lang="cs-CZ" sz="1700" dirty="0"/>
              <a:t>– je tvořen krátkodobými bankovními úvěry, které se vyznačují dobou splatností, kratší než jeden rok. Jako krátkodobý zdroj financování je využíván (v rámci platné legislativy) dodavatel materiálu či služeb, který dodal bezhotovostní formou (na fakturu) svoje zboží, ale příslušný finanční obnos za dodávku obdrží na svůj účet u banky až v termínu přesahujícím datum dodávky v řádu několika týdnů. Uvedený zdroj krytí se označuje jako závazek z obchodního styku. </a:t>
            </a:r>
          </a:p>
          <a:p>
            <a:pPr marL="257175" indent="-257175" algn="just">
              <a:buFont typeface="Arial" panose="020B0604020202020204" pitchFamily="34" charset="0"/>
              <a:buChar char="•"/>
            </a:pPr>
            <a:r>
              <a:rPr lang="cs-CZ" sz="1700" b="1" dirty="0"/>
              <a:t>Dlouhodobý cizí kapitál </a:t>
            </a:r>
            <a:r>
              <a:rPr lang="cs-CZ" sz="1700" dirty="0"/>
              <a:t>– typickým představitelem je dlouhodobý bankovní úvěr. Řadí se zde rovněž vydané podnikové dluhopisy, dlouhodobé leasingové závazky. </a:t>
            </a:r>
          </a:p>
          <a:p>
            <a:pPr marL="257175" indent="-257175" algn="just">
              <a:buFont typeface="Arial" panose="020B0604020202020204" pitchFamily="34" charset="0"/>
              <a:buChar char="•"/>
            </a:pPr>
            <a:r>
              <a:rPr lang="cs-CZ" sz="1700" dirty="0"/>
              <a:t>Roli cizího zdroje financování dlouhodobého charakteru plní rovněž </a:t>
            </a:r>
            <a:r>
              <a:rPr lang="cs-CZ" sz="1700" b="1" dirty="0"/>
              <a:t>rezervy</a:t>
            </a:r>
            <a:r>
              <a:rPr lang="cs-CZ" sz="1700" dirty="0"/>
              <a:t> (ne-jde o rezervní fondy). Rezervy mohou být tvořeny pro určitý účel (např. rezerva na opravu hmotného majetku) nebo může jít i o rezervy obecné (např. rezerva na poskytnuté bankovní záruky). Nejčastěji dáno vnitropodnikovou směrnicí.</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98724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44366" y="178072"/>
            <a:ext cx="7409793" cy="623248"/>
          </a:xfrm>
          <a:prstGeom prst="rect">
            <a:avLst/>
          </a:prstGeom>
        </p:spPr>
        <p:txBody>
          <a:bodyPr wrap="square" lIns="68580" tIns="34290" rIns="68580" bIns="34290">
            <a:spAutoFit/>
          </a:bodyPr>
          <a:lstStyle/>
          <a:p>
            <a:r>
              <a:rPr lang="pl-PL" b="1" dirty="0"/>
              <a:t>ROZVAHA JAKO KOMPLEXNÍ ÚČETNÍ VÝKAZ O MAJETKU PODNIKU A ZDROJÍCH JEHO KRYTÍ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6" name="Obdélník 5"/>
          <p:cNvSpPr/>
          <p:nvPr/>
        </p:nvSpPr>
        <p:spPr>
          <a:xfrm>
            <a:off x="755084" y="987574"/>
            <a:ext cx="7705348" cy="3354765"/>
          </a:xfrm>
          <a:prstGeom prst="rect">
            <a:avLst/>
          </a:prstGeom>
        </p:spPr>
        <p:txBody>
          <a:bodyPr wrap="square">
            <a:spAutoFit/>
          </a:bodyPr>
          <a:lstStyle/>
          <a:p>
            <a:pPr marL="285750" indent="-285750" algn="just">
              <a:spcBef>
                <a:spcPts val="600"/>
              </a:spcBef>
              <a:spcAft>
                <a:spcPts val="600"/>
              </a:spcAft>
              <a:buFont typeface="Arial" panose="020B0604020202020204" pitchFamily="34" charset="0"/>
              <a:buChar char="•"/>
            </a:pPr>
            <a:r>
              <a:rPr lang="cs-CZ" dirty="0"/>
              <a:t>Rozvaha je účetní výkaz, který se sestavuje vždy k určitému datu. Může být počáteční (na začátku daného období) nebo konečná (na konci období).</a:t>
            </a:r>
          </a:p>
          <a:p>
            <a:pPr marL="285750" indent="-285750" algn="just">
              <a:spcBef>
                <a:spcPts val="600"/>
              </a:spcBef>
              <a:spcAft>
                <a:spcPts val="600"/>
              </a:spcAft>
              <a:buFont typeface="Arial" panose="020B0604020202020204" pitchFamily="34" charset="0"/>
              <a:buChar char="•"/>
            </a:pPr>
            <a:r>
              <a:rPr lang="cs-CZ" dirty="0"/>
              <a:t>V závislosti na důvodu sestavení rozlišujeme řádnou (v obvyklých termínech) a mimořádnou (při prodeji podniku, likvidaci, živelných pohromách apod.). </a:t>
            </a:r>
          </a:p>
          <a:p>
            <a:pPr marL="285750" indent="-285750" algn="just">
              <a:spcBef>
                <a:spcPts val="600"/>
              </a:spcBef>
              <a:spcAft>
                <a:spcPts val="600"/>
              </a:spcAft>
              <a:buFont typeface="Arial" panose="020B0604020202020204" pitchFamily="34" charset="0"/>
              <a:buChar char="•"/>
            </a:pPr>
            <a:r>
              <a:rPr lang="cs-CZ" dirty="0"/>
              <a:t>Rozvaha má tvar T. </a:t>
            </a:r>
          </a:p>
          <a:p>
            <a:pPr marL="285750" indent="-285750" algn="just">
              <a:spcBef>
                <a:spcPts val="600"/>
              </a:spcBef>
              <a:spcAft>
                <a:spcPts val="600"/>
              </a:spcAft>
              <a:buFont typeface="Arial" panose="020B0604020202020204" pitchFamily="34" charset="0"/>
              <a:buChar char="•"/>
            </a:pPr>
            <a:r>
              <a:rPr lang="cs-CZ" dirty="0"/>
              <a:t>Levou stranu tvoří Aktiva – přehled majetku podle jeho druhů. </a:t>
            </a:r>
          </a:p>
          <a:p>
            <a:pPr marL="285750" indent="-285750" algn="just">
              <a:spcBef>
                <a:spcPts val="600"/>
              </a:spcBef>
              <a:spcAft>
                <a:spcPts val="600"/>
              </a:spcAft>
              <a:buFont typeface="Arial" panose="020B0604020202020204" pitchFamily="34" charset="0"/>
              <a:buChar char="•"/>
            </a:pPr>
            <a:r>
              <a:rPr lang="cs-CZ" dirty="0"/>
              <a:t>Pravou část tvoří Pasiva – přehled majetku podle zdrojů jeho krytí. </a:t>
            </a:r>
          </a:p>
          <a:p>
            <a:pPr marL="285750" indent="-285750" algn="just">
              <a:spcBef>
                <a:spcPts val="600"/>
              </a:spcBef>
              <a:spcAft>
                <a:spcPts val="600"/>
              </a:spcAft>
              <a:buFont typeface="Arial" panose="020B0604020202020204" pitchFamily="34" charset="0"/>
              <a:buChar char="•"/>
            </a:pPr>
            <a:r>
              <a:rPr lang="cs-CZ" dirty="0"/>
              <a:t>Vzhledem k tomu, že sledujeme majetek ze dvou pohledů, musí platit, že  Aktiva se rovnají Pasivům</a:t>
            </a:r>
          </a:p>
        </p:txBody>
      </p:sp>
    </p:spTree>
    <p:extLst>
      <p:ext uri="{BB962C8B-B14F-4D97-AF65-F5344CB8AC3E}">
        <p14:creationId xmlns:p14="http://schemas.microsoft.com/office/powerpoint/2010/main" val="2078246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44366" y="178072"/>
            <a:ext cx="7409793" cy="623248"/>
          </a:xfrm>
          <a:prstGeom prst="rect">
            <a:avLst/>
          </a:prstGeom>
        </p:spPr>
        <p:txBody>
          <a:bodyPr wrap="square" lIns="68580" tIns="34290" rIns="68580" bIns="34290">
            <a:spAutoFit/>
          </a:bodyPr>
          <a:lstStyle/>
          <a:p>
            <a:r>
              <a:rPr lang="pl-PL" b="1" dirty="0"/>
              <a:t>ROZVAHA JAKO KOMPLEXNÍ ÚČETNÍ VÝKAZ O MAJETKU PODNIKU A ZDROJÍCH JEHO KRYTÍ </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1813166131"/>
              </p:ext>
            </p:extLst>
          </p:nvPr>
        </p:nvGraphicFramePr>
        <p:xfrm>
          <a:off x="683568" y="699542"/>
          <a:ext cx="6815116" cy="3953488"/>
        </p:xfrm>
        <a:graphic>
          <a:graphicData uri="http://schemas.openxmlformats.org/drawingml/2006/table">
            <a:tbl>
              <a:tblPr firstRow="1" firstCol="1" lastRow="1" lastCol="1" bandRow="1" bandCol="1">
                <a:tableStyleId>{93296810-A885-4BE3-A3E7-6D5BEEA58F35}</a:tableStyleId>
              </a:tblPr>
              <a:tblGrid>
                <a:gridCol w="2675513">
                  <a:extLst>
                    <a:ext uri="{9D8B030D-6E8A-4147-A177-3AD203B41FA5}">
                      <a16:colId xmlns:a16="http://schemas.microsoft.com/office/drawing/2014/main" val="20000"/>
                    </a:ext>
                  </a:extLst>
                </a:gridCol>
                <a:gridCol w="732045">
                  <a:extLst>
                    <a:ext uri="{9D8B030D-6E8A-4147-A177-3AD203B41FA5}">
                      <a16:colId xmlns:a16="http://schemas.microsoft.com/office/drawing/2014/main" val="20001"/>
                    </a:ext>
                  </a:extLst>
                </a:gridCol>
                <a:gridCol w="2626660">
                  <a:extLst>
                    <a:ext uri="{9D8B030D-6E8A-4147-A177-3AD203B41FA5}">
                      <a16:colId xmlns:a16="http://schemas.microsoft.com/office/drawing/2014/main" val="20002"/>
                    </a:ext>
                  </a:extLst>
                </a:gridCol>
                <a:gridCol w="780898">
                  <a:extLst>
                    <a:ext uri="{9D8B030D-6E8A-4147-A177-3AD203B41FA5}">
                      <a16:colId xmlns:a16="http://schemas.microsoft.com/office/drawing/2014/main" val="20003"/>
                    </a:ext>
                  </a:extLst>
                </a:gridCol>
              </a:tblGrid>
              <a:tr h="199760">
                <a:tc gridSpan="2">
                  <a:txBody>
                    <a:bodyPr/>
                    <a:lstStyle/>
                    <a:p>
                      <a:pPr algn="ctr">
                        <a:lnSpc>
                          <a:spcPct val="107000"/>
                        </a:lnSpc>
                      </a:pPr>
                      <a:r>
                        <a:rPr lang="cs-CZ" sz="1500" dirty="0">
                          <a:effectLst/>
                        </a:rPr>
                        <a:t>Aktiva</a:t>
                      </a:r>
                      <a:r>
                        <a:rPr lang="en-US" sz="1500" dirty="0">
                          <a:effectLst/>
                        </a:rPr>
                        <a:t>[tis. </a:t>
                      </a:r>
                      <a:r>
                        <a:rPr lang="cs-CZ" sz="1500" dirty="0">
                          <a:effectLst/>
                        </a:rPr>
                        <a:t>Kč</a:t>
                      </a:r>
                      <a:r>
                        <a:rPr lang="en-US" sz="1500" dirty="0">
                          <a:effectLst/>
                        </a:rPr>
                        <a:t>]</a:t>
                      </a:r>
                      <a:endParaRPr lang="cs-CZ" sz="1500" dirty="0">
                        <a:effectLst/>
                        <a:latin typeface="Calibri"/>
                      </a:endParaRPr>
                    </a:p>
                  </a:txBody>
                  <a:tcPr marL="51435" marR="51435" marT="0" marB="0"/>
                </a:tc>
                <a:tc hMerge="1">
                  <a:txBody>
                    <a:bodyPr/>
                    <a:lstStyle/>
                    <a:p>
                      <a:endParaRPr lang="cs-CZ"/>
                    </a:p>
                  </a:txBody>
                  <a:tcPr/>
                </a:tc>
                <a:tc gridSpan="2">
                  <a:txBody>
                    <a:bodyPr/>
                    <a:lstStyle/>
                    <a:p>
                      <a:pPr algn="ctr">
                        <a:lnSpc>
                          <a:spcPct val="107000"/>
                        </a:lnSpc>
                      </a:pPr>
                      <a:r>
                        <a:rPr lang="cs-CZ" sz="1500">
                          <a:effectLst/>
                        </a:rPr>
                        <a:t>Pasiva	</a:t>
                      </a:r>
                      <a:r>
                        <a:rPr lang="en-US" sz="1500">
                          <a:effectLst/>
                        </a:rPr>
                        <a:t>[tis. </a:t>
                      </a:r>
                      <a:r>
                        <a:rPr lang="cs-CZ" sz="1500">
                          <a:effectLst/>
                        </a:rPr>
                        <a:t>Kč</a:t>
                      </a:r>
                      <a:r>
                        <a:rPr lang="en-US" sz="1500">
                          <a:effectLst/>
                        </a:rPr>
                        <a:t>]</a:t>
                      </a:r>
                      <a:endParaRPr lang="cs-CZ" sz="1500">
                        <a:effectLst/>
                        <a:latin typeface="Calibri"/>
                      </a:endParaRPr>
                    </a:p>
                  </a:txBody>
                  <a:tcPr marL="51435" marR="51435" marT="0" marB="0"/>
                </a:tc>
                <a:tc hMerge="1">
                  <a:txBody>
                    <a:bodyPr/>
                    <a:lstStyle/>
                    <a:p>
                      <a:endParaRPr lang="cs-CZ"/>
                    </a:p>
                  </a:txBody>
                  <a:tcPr/>
                </a:tc>
                <a:extLst>
                  <a:ext uri="{0D108BD9-81ED-4DB2-BD59-A6C34878D82A}">
                    <a16:rowId xmlns:a16="http://schemas.microsoft.com/office/drawing/2014/main" val="10000"/>
                  </a:ext>
                </a:extLst>
              </a:tr>
              <a:tr h="199760">
                <a:tc>
                  <a:txBody>
                    <a:bodyPr/>
                    <a:lstStyle/>
                    <a:p>
                      <a:pPr>
                        <a:lnSpc>
                          <a:spcPct val="107000"/>
                        </a:lnSpc>
                      </a:pPr>
                      <a:r>
                        <a:rPr lang="cs-CZ" sz="1500" dirty="0">
                          <a:effectLst/>
                        </a:rPr>
                        <a:t>AKTIVA CELKEM</a:t>
                      </a:r>
                      <a:endParaRPr lang="cs-CZ" sz="1500" dirty="0">
                        <a:effectLst/>
                        <a:latin typeface="Calibri"/>
                      </a:endParaRPr>
                    </a:p>
                  </a:txBody>
                  <a:tcPr marL="51435" marR="51435" marT="0" marB="0"/>
                </a:tc>
                <a:tc>
                  <a:txBody>
                    <a:bodyPr/>
                    <a:lstStyle/>
                    <a:p>
                      <a:pPr>
                        <a:lnSpc>
                          <a:spcPct val="107000"/>
                        </a:lnSpc>
                      </a:pPr>
                      <a:r>
                        <a:rPr lang="en-US" sz="1500">
                          <a:effectLst/>
                        </a:rPr>
                        <a:t> </a:t>
                      </a:r>
                      <a:endParaRPr lang="cs-CZ" sz="1500">
                        <a:effectLst/>
                        <a:latin typeface="Calibri"/>
                      </a:endParaRPr>
                    </a:p>
                  </a:txBody>
                  <a:tcPr marL="51435" marR="51435" marT="0" marB="0"/>
                </a:tc>
                <a:tc>
                  <a:txBody>
                    <a:bodyPr/>
                    <a:lstStyle/>
                    <a:p>
                      <a:pPr>
                        <a:lnSpc>
                          <a:spcPct val="107000"/>
                        </a:lnSpc>
                      </a:pPr>
                      <a:r>
                        <a:rPr lang="cs-CZ" sz="1500">
                          <a:effectLst/>
                        </a:rPr>
                        <a:t>PASIVA CELKEM</a:t>
                      </a:r>
                      <a:endParaRPr lang="cs-CZ" sz="1500">
                        <a:effectLst/>
                        <a:latin typeface="Calibri"/>
                      </a:endParaRPr>
                    </a:p>
                  </a:txBody>
                  <a:tcPr marL="51435" marR="51435" marT="0" marB="0"/>
                </a:tc>
                <a:tc>
                  <a:txBody>
                    <a:bodyPr/>
                    <a:lstStyle/>
                    <a:p>
                      <a:pPr>
                        <a:lnSpc>
                          <a:spcPct val="107000"/>
                        </a:lnSpc>
                      </a:pPr>
                      <a:r>
                        <a:rPr lang="cs-CZ" sz="1500">
                          <a:effectLst/>
                        </a:rPr>
                        <a:t> </a:t>
                      </a:r>
                      <a:endParaRPr lang="cs-CZ" sz="1500">
                        <a:effectLst/>
                        <a:latin typeface="Calibri"/>
                      </a:endParaRPr>
                    </a:p>
                  </a:txBody>
                  <a:tcPr marL="51435" marR="51435" marT="0" marB="0"/>
                </a:tc>
                <a:extLst>
                  <a:ext uri="{0D108BD9-81ED-4DB2-BD59-A6C34878D82A}">
                    <a16:rowId xmlns:a16="http://schemas.microsoft.com/office/drawing/2014/main" val="10001"/>
                  </a:ext>
                </a:extLst>
              </a:tr>
              <a:tr h="199760">
                <a:tc>
                  <a:txBody>
                    <a:bodyPr/>
                    <a:lstStyle/>
                    <a:p>
                      <a:pPr>
                        <a:lnSpc>
                          <a:spcPct val="107000"/>
                        </a:lnSpc>
                      </a:pPr>
                      <a:r>
                        <a:rPr lang="cs-CZ" sz="1500" dirty="0">
                          <a:effectLst/>
                        </a:rPr>
                        <a:t>Dlouhodobý majetek</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Vlastní kapitál</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2"/>
                  </a:ext>
                </a:extLst>
              </a:tr>
              <a:tr h="399520">
                <a:tc>
                  <a:txBody>
                    <a:bodyPr/>
                    <a:lstStyle/>
                    <a:p>
                      <a:pPr>
                        <a:lnSpc>
                          <a:spcPct val="107000"/>
                        </a:lnSpc>
                      </a:pPr>
                      <a:r>
                        <a:rPr lang="cs-CZ" sz="1500" dirty="0">
                          <a:effectLst/>
                        </a:rPr>
                        <a:t>– Dlouhodobý hmotný majetek</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dirty="0">
                          <a:effectLst/>
                        </a:rPr>
                        <a:t>– Základní kapitál</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3"/>
                  </a:ext>
                </a:extLst>
              </a:tr>
              <a:tr h="199760">
                <a:tc>
                  <a:txBody>
                    <a:bodyPr/>
                    <a:lstStyle/>
                    <a:p>
                      <a:pPr>
                        <a:lnSpc>
                          <a:spcPct val="107000"/>
                        </a:lnSpc>
                      </a:pPr>
                      <a:r>
                        <a:rPr lang="cs-CZ" sz="1500" dirty="0">
                          <a:effectLst/>
                        </a:rPr>
                        <a:t>– Dlouhodobý finanční majetek</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dirty="0">
                          <a:effectLst/>
                        </a:rPr>
                        <a:t>– Kapitálové fondy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4"/>
                  </a:ext>
                </a:extLst>
              </a:tr>
              <a:tr h="199760">
                <a:tc>
                  <a:txBody>
                    <a:bodyPr/>
                    <a:lstStyle/>
                    <a:p>
                      <a:endParaRPr lang="cs-CZ" dirty="0"/>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Rezervní fondy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5"/>
                  </a:ext>
                </a:extLst>
              </a:tr>
              <a:tr h="399520">
                <a:tc>
                  <a:txBody>
                    <a:bodyPr/>
                    <a:lstStyle/>
                    <a:p>
                      <a:pPr>
                        <a:lnSpc>
                          <a:spcPct val="107000"/>
                        </a:lnSpc>
                      </a:pPr>
                      <a:r>
                        <a:rPr lang="cs-CZ" sz="1500" dirty="0">
                          <a:effectLst/>
                        </a:rPr>
                        <a:t> </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Výsledek hospodaření (minul. let)</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6"/>
                  </a:ext>
                </a:extLst>
              </a:tr>
              <a:tr h="399520">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Výsledek </a:t>
                      </a:r>
                      <a:r>
                        <a:rPr lang="cs-CZ" sz="1500" dirty="0" err="1">
                          <a:effectLst/>
                        </a:rPr>
                        <a:t>hosp</a:t>
                      </a:r>
                      <a:r>
                        <a:rPr lang="cs-CZ" sz="1500" dirty="0">
                          <a:effectLst/>
                        </a:rPr>
                        <a:t>. (běžného účet. období)</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7"/>
                  </a:ext>
                </a:extLst>
              </a:tr>
              <a:tr h="199760">
                <a:tc>
                  <a:txBody>
                    <a:bodyPr/>
                    <a:lstStyle/>
                    <a:p>
                      <a:pPr>
                        <a:lnSpc>
                          <a:spcPct val="107000"/>
                        </a:lnSpc>
                      </a:pPr>
                      <a:r>
                        <a:rPr lang="cs-CZ" sz="1500">
                          <a:effectLst/>
                        </a:rPr>
                        <a:t>Oběžná aktiva</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Cizí zdroje</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8"/>
                  </a:ext>
                </a:extLst>
              </a:tr>
              <a:tr h="199760">
                <a:tc>
                  <a:txBody>
                    <a:bodyPr/>
                    <a:lstStyle/>
                    <a:p>
                      <a:pPr>
                        <a:lnSpc>
                          <a:spcPct val="107000"/>
                        </a:lnSpc>
                      </a:pPr>
                      <a:r>
                        <a:rPr lang="cs-CZ" sz="1500">
                          <a:effectLst/>
                        </a:rPr>
                        <a:t>– Zásoby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Rezervy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09"/>
                  </a:ext>
                </a:extLst>
              </a:tr>
              <a:tr h="199760">
                <a:tc>
                  <a:txBody>
                    <a:bodyPr/>
                    <a:lstStyle/>
                    <a:p>
                      <a:pPr>
                        <a:lnSpc>
                          <a:spcPct val="107000"/>
                        </a:lnSpc>
                      </a:pPr>
                      <a:r>
                        <a:rPr lang="cs-CZ" sz="1500">
                          <a:effectLst/>
                        </a:rPr>
                        <a:t>– Dlouhodobé pohledávky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Dlouhodobé závazky</a:t>
                      </a:r>
                      <a:endParaRPr lang="cs-CZ" sz="1500" dirty="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extLst>
                  <a:ext uri="{0D108BD9-81ED-4DB2-BD59-A6C34878D82A}">
                    <a16:rowId xmlns:a16="http://schemas.microsoft.com/office/drawing/2014/main" val="10010"/>
                  </a:ext>
                </a:extLst>
              </a:tr>
              <a:tr h="199760">
                <a:tc>
                  <a:txBody>
                    <a:bodyPr/>
                    <a:lstStyle/>
                    <a:p>
                      <a:pPr>
                        <a:lnSpc>
                          <a:spcPct val="107000"/>
                        </a:lnSpc>
                      </a:pPr>
                      <a:r>
                        <a:rPr lang="cs-CZ" sz="1500">
                          <a:effectLst/>
                        </a:rPr>
                        <a:t>– Krátkodobé pohledávky</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Krátkodobé závazky</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extLst>
                  <a:ext uri="{0D108BD9-81ED-4DB2-BD59-A6C34878D82A}">
                    <a16:rowId xmlns:a16="http://schemas.microsoft.com/office/drawing/2014/main" val="10011"/>
                  </a:ext>
                </a:extLst>
              </a:tr>
              <a:tr h="199760">
                <a:tc>
                  <a:txBody>
                    <a:bodyPr/>
                    <a:lstStyle/>
                    <a:p>
                      <a:pPr>
                        <a:lnSpc>
                          <a:spcPct val="107000"/>
                        </a:lnSpc>
                      </a:pPr>
                      <a:r>
                        <a:rPr lang="cs-CZ" sz="1500">
                          <a:effectLst/>
                        </a:rPr>
                        <a:t>– Krátkodobý finanční majetek</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dirty="0">
                          <a:effectLst/>
                        </a:rPr>
                        <a:t>– Bankovní úvěry a výpomoci</a:t>
                      </a:r>
                      <a:endParaRPr lang="cs-CZ" sz="1500" dirty="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extLst>
                  <a:ext uri="{0D108BD9-81ED-4DB2-BD59-A6C34878D82A}">
                    <a16:rowId xmlns:a16="http://schemas.microsoft.com/office/drawing/2014/main" val="10012"/>
                  </a:ext>
                </a:extLst>
              </a:tr>
              <a:tr h="199760">
                <a:tc>
                  <a:txBody>
                    <a:bodyPr/>
                    <a:lstStyle/>
                    <a:p>
                      <a:pPr>
                        <a:lnSpc>
                          <a:spcPct val="107000"/>
                        </a:lnSpc>
                      </a:pPr>
                      <a:r>
                        <a:rPr lang="cs-CZ" sz="1500">
                          <a:effectLst/>
                        </a:rPr>
                        <a:t>Časové rozlišení</a:t>
                      </a:r>
                      <a:endParaRPr lang="cs-CZ" sz="1500">
                        <a:effectLst/>
                        <a:latin typeface="Calibri"/>
                      </a:endParaRPr>
                    </a:p>
                  </a:txBody>
                  <a:tcPr marL="51435" marR="51435" marT="0" marB="0" anchor="ctr"/>
                </a:tc>
                <a:tc>
                  <a:txBody>
                    <a:bodyPr/>
                    <a:lstStyle/>
                    <a:p>
                      <a:pPr>
                        <a:lnSpc>
                          <a:spcPct val="107000"/>
                        </a:lnSpc>
                      </a:pPr>
                      <a:r>
                        <a:rPr lang="cs-CZ" sz="1500">
                          <a:effectLst/>
                        </a:rPr>
                        <a:t> </a:t>
                      </a:r>
                      <a:endParaRPr lang="cs-CZ" sz="1500">
                        <a:effectLst/>
                        <a:latin typeface="Calibri"/>
                      </a:endParaRPr>
                    </a:p>
                  </a:txBody>
                  <a:tcPr marL="51435" marR="51435" marT="0" marB="0" anchor="ctr"/>
                </a:tc>
                <a:tc>
                  <a:txBody>
                    <a:bodyPr/>
                    <a:lstStyle/>
                    <a:p>
                      <a:pPr>
                        <a:lnSpc>
                          <a:spcPct val="107000"/>
                        </a:lnSpc>
                      </a:pPr>
                      <a:r>
                        <a:rPr lang="cs-CZ" sz="1500">
                          <a:effectLst/>
                        </a:rPr>
                        <a:t>Časové rozlišení</a:t>
                      </a:r>
                      <a:endParaRPr lang="cs-CZ" sz="1500">
                        <a:effectLst/>
                        <a:latin typeface="Calibri"/>
                      </a:endParaRPr>
                    </a:p>
                  </a:txBody>
                  <a:tcPr marL="51435" marR="51435" marT="0" marB="0" anchor="ctr"/>
                </a:tc>
                <a:tc>
                  <a:txBody>
                    <a:bodyPr/>
                    <a:lstStyle/>
                    <a:p>
                      <a:pPr>
                        <a:lnSpc>
                          <a:spcPct val="107000"/>
                        </a:lnSpc>
                      </a:pPr>
                      <a:r>
                        <a:rPr lang="cs-CZ" sz="1500" dirty="0">
                          <a:effectLst/>
                        </a:rPr>
                        <a:t> </a:t>
                      </a:r>
                      <a:endParaRPr lang="cs-CZ" sz="1500" dirty="0">
                        <a:effectLst/>
                        <a:latin typeface="Calibri"/>
                      </a:endParaRPr>
                    </a:p>
                  </a:txBody>
                  <a:tcPr marL="51435" marR="51435" marT="0" marB="0" anchor="ctr"/>
                </a:tc>
                <a:extLst>
                  <a:ext uri="{0D108BD9-81ED-4DB2-BD59-A6C34878D82A}">
                    <a16:rowId xmlns:a16="http://schemas.microsoft.com/office/drawing/2014/main" val="10013"/>
                  </a:ext>
                </a:extLst>
              </a:tr>
            </a:tbl>
          </a:graphicData>
        </a:graphic>
      </p:graphicFrame>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460661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284943" y="388893"/>
            <a:ext cx="6347572" cy="346249"/>
          </a:xfrm>
          <a:prstGeom prst="rect">
            <a:avLst/>
          </a:prstGeom>
        </p:spPr>
        <p:txBody>
          <a:bodyPr wrap="none" lIns="68580" tIns="34290" rIns="68580" bIns="34290">
            <a:spAutoFit/>
          </a:bodyPr>
          <a:lstStyle/>
          <a:p>
            <a:pPr lvl="1"/>
            <a:r>
              <a:rPr lang="cs-CZ" b="1" dirty="0"/>
              <a:t>Hospodářské operace a jejich dopad na strukturu rozvahy</a:t>
            </a:r>
          </a:p>
        </p:txBody>
      </p:sp>
      <p:sp>
        <p:nvSpPr>
          <p:cNvPr id="3" name="Obdélník 2"/>
          <p:cNvSpPr/>
          <p:nvPr/>
        </p:nvSpPr>
        <p:spPr>
          <a:xfrm>
            <a:off x="281233" y="1131590"/>
            <a:ext cx="7306154" cy="2516073"/>
          </a:xfrm>
          <a:prstGeom prst="rect">
            <a:avLst/>
          </a:prstGeom>
        </p:spPr>
        <p:txBody>
          <a:bodyPr wrap="square" lIns="68580" tIns="34290" rIns="68580" bIns="34290">
            <a:spAutoFit/>
          </a:bodyPr>
          <a:lstStyle/>
          <a:p>
            <a:pPr marL="214313" indent="-214313" algn="just">
              <a:spcBef>
                <a:spcPts val="600"/>
              </a:spcBef>
              <a:spcAft>
                <a:spcPts val="1200"/>
              </a:spcAft>
              <a:buFont typeface="Arial" panose="020B0604020202020204" pitchFamily="34" charset="0"/>
              <a:buChar char="•"/>
            </a:pPr>
            <a:r>
              <a:rPr lang="cs-CZ" sz="1700" dirty="0"/>
              <a:t>Pokud se zvýší (sníží) hodnota jedné položky aktiv, potom se o stejnou částku zvýší (sníží) i příslušná položka pasiv. </a:t>
            </a:r>
            <a:r>
              <a:rPr lang="cs-CZ" sz="1700" dirty="0">
                <a:solidFill>
                  <a:srgbClr val="FF0000"/>
                </a:solidFill>
              </a:rPr>
              <a:t>(A-+ / P-+)</a:t>
            </a:r>
            <a:endParaRPr lang="cs-CZ" sz="1700" dirty="0"/>
          </a:p>
          <a:p>
            <a:pPr marL="214313" indent="-214313" algn="just">
              <a:spcBef>
                <a:spcPts val="600"/>
              </a:spcBef>
              <a:spcAft>
                <a:spcPts val="1200"/>
              </a:spcAft>
              <a:buFont typeface="Arial" panose="020B0604020202020204" pitchFamily="34" charset="0"/>
              <a:buChar char="•"/>
            </a:pPr>
            <a:r>
              <a:rPr lang="cs-CZ" sz="1700" dirty="0"/>
              <a:t>Pokles (růst) jedné položky aktiv je vyvážen nárůstem (poklesem) jiné položky aktiv. </a:t>
            </a:r>
            <a:r>
              <a:rPr lang="cs-CZ" sz="1700" dirty="0">
                <a:solidFill>
                  <a:srgbClr val="FF0000"/>
                </a:solidFill>
              </a:rPr>
              <a:t>(A+- /A+-)</a:t>
            </a:r>
            <a:endParaRPr lang="cs-CZ" sz="1700" dirty="0"/>
          </a:p>
          <a:p>
            <a:pPr marL="214313" indent="-214313" algn="just">
              <a:spcBef>
                <a:spcPts val="600"/>
              </a:spcBef>
              <a:spcAft>
                <a:spcPts val="1200"/>
              </a:spcAft>
              <a:buFont typeface="Arial" panose="020B0604020202020204" pitchFamily="34" charset="0"/>
              <a:buChar char="•"/>
            </a:pPr>
            <a:r>
              <a:rPr lang="cs-CZ" sz="1700" dirty="0"/>
              <a:t>Může rovněž nastat situace, že růst (pokles) jedné položky pasiv je vyvážen poklesem (nárůstem) jiné položky pasiv. </a:t>
            </a:r>
            <a:r>
              <a:rPr lang="cs-CZ" sz="1700" dirty="0">
                <a:solidFill>
                  <a:srgbClr val="FF0000"/>
                </a:solidFill>
              </a:rPr>
              <a:t>(P-+ / P+-)</a:t>
            </a:r>
            <a:endParaRPr lang="cs-CZ" sz="1700" dirty="0"/>
          </a:p>
          <a:p>
            <a:pPr marL="214313" indent="-214313" algn="just">
              <a:buFont typeface="Arial" panose="020B0604020202020204" pitchFamily="34" charset="0"/>
              <a:buChar char="•"/>
            </a:pPr>
            <a:endParaRPr lang="cs-CZ" sz="17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476797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 </a:t>
            </a:r>
            <a:endParaRPr lang="en-GB" sz="2100" b="1" kern="0" dirty="0">
              <a:solidFill>
                <a:sysClr val="windowText" lastClr="000000"/>
              </a:solidFill>
            </a:endParaRPr>
          </a:p>
        </p:txBody>
      </p:sp>
      <p:sp>
        <p:nvSpPr>
          <p:cNvPr id="2" name="TextovéPole 1"/>
          <p:cNvSpPr txBox="1"/>
          <p:nvPr/>
        </p:nvSpPr>
        <p:spPr>
          <a:xfrm>
            <a:off x="87787" y="1148238"/>
            <a:ext cx="8796083" cy="3070071"/>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Majetkovou strukturou se rozumí podíl jednotlivých položek aktiv na celkové výši majetku. </a:t>
            </a:r>
          </a:p>
          <a:p>
            <a:pPr marL="714375" lvl="1" indent="-257175" algn="just">
              <a:buFont typeface="Arial" panose="020B0604020202020204" pitchFamily="34" charset="0"/>
              <a:buChar char="•"/>
            </a:pPr>
            <a:r>
              <a:rPr lang="cs-CZ" sz="1500" b="1" dirty="0">
                <a:solidFill>
                  <a:srgbClr val="002060"/>
                </a:solidFill>
                <a:cs typeface="Arial" panose="020B0604020202020204" pitchFamily="34" charset="0"/>
              </a:rPr>
              <a:t>Základní skupiny majetku tvoří podíl dlouhodobého a oběžného majetku.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V kapitálové struktuře tvoří základní podílové skupiny vlastní a cizí kapitál, respektive podíl dlouhodobého a krátkodobého kapitálu, v případě členění kapitálu dle časového kritéria.</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Komplexní přehled o majetkové a kapitálové struktuře příslušného podnikatelského subjektu ke konkrétnímu datu je zobrazen v rozvaze.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Rozvaha sice zachycuje jednotlivé položky aktiv (pasiv) staticky, nicméně je stav dané položky aktiv (pasiv) výslednicí řady hospodářských operací, které odrážejí v hodnotové formě technologický proces výroby či poskytované služby.</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Vstupy, kterých je pro produkci jakéhokoliv výrobku (služby) potřeba, nazýváme výrobními faktory.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Mezi výrobní faktory řadíme řídící práci, výkonnou práci, dlouhodobý hmotný majetek a materiál.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Každá produkce je realizována pomocí vzájemného působení těchto výrobních faktorů.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Dominance jednotlivých výrobních faktorů je dána charakterem produkce.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263213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000" b="1" dirty="0">
                <a:solidFill>
                  <a:schemeClr val="bg1"/>
                </a:solidFill>
              </a:rPr>
              <a:t>Majetková a kapitálová struktura</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pl-PL" sz="1800" b="1" dirty="0">
                <a:solidFill>
                  <a:srgbClr val="002060"/>
                </a:solidFill>
                <a:cs typeface="Arial" panose="020B0604020202020204" pitchFamily="34" charset="0"/>
              </a:rPr>
              <a:t>Majetková a kapitálová struktura podniku</a:t>
            </a:r>
          </a:p>
          <a:p>
            <a:pPr marL="0" indent="0">
              <a:buNone/>
            </a:pPr>
            <a:r>
              <a:rPr lang="pl-PL" sz="1800" b="1" dirty="0">
                <a:solidFill>
                  <a:srgbClr val="002060"/>
                </a:solidFill>
                <a:cs typeface="Arial" panose="020B0604020202020204" pitchFamily="34" charset="0"/>
              </a:rPr>
              <a:t>Hodnotové operace ve struktuře podniku</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Co nás bude zajímat?</a:t>
            </a:r>
            <a:endParaRPr lang="en-US" dirty="0"/>
          </a:p>
        </p:txBody>
      </p:sp>
      <p:sp>
        <p:nvSpPr>
          <p:cNvPr id="5" name="TextovéPole 4"/>
          <p:cNvSpPr txBox="1"/>
          <p:nvPr/>
        </p:nvSpPr>
        <p:spPr>
          <a:xfrm>
            <a:off x="611560" y="1203598"/>
            <a:ext cx="3096344" cy="369332"/>
          </a:xfrm>
          <a:prstGeom prst="rect">
            <a:avLst/>
          </a:prstGeom>
          <a:noFill/>
        </p:spPr>
        <p:txBody>
          <a:bodyPr wrap="square" rtlCol="0">
            <a:spAutoFit/>
          </a:bodyPr>
          <a:lstStyle/>
          <a:p>
            <a:r>
              <a:rPr lang="cs-CZ" dirty="0"/>
              <a:t>Co podnik vlastní k činnosti</a:t>
            </a:r>
            <a:endParaRPr lang="en-US" dirty="0"/>
          </a:p>
        </p:txBody>
      </p:sp>
      <p:sp>
        <p:nvSpPr>
          <p:cNvPr id="6" name="TextovéPole 5"/>
          <p:cNvSpPr txBox="1"/>
          <p:nvPr/>
        </p:nvSpPr>
        <p:spPr>
          <a:xfrm>
            <a:off x="4283968" y="1203598"/>
            <a:ext cx="3096344" cy="646331"/>
          </a:xfrm>
          <a:prstGeom prst="rect">
            <a:avLst/>
          </a:prstGeom>
          <a:noFill/>
        </p:spPr>
        <p:txBody>
          <a:bodyPr wrap="square" rtlCol="0">
            <a:spAutoFit/>
          </a:bodyPr>
          <a:lstStyle/>
          <a:p>
            <a:r>
              <a:rPr lang="cs-CZ" dirty="0"/>
              <a:t>Z jakých prostředků si podnik vlastnictví pořídil</a:t>
            </a:r>
            <a:endParaRPr lang="en-US" dirty="0"/>
          </a:p>
        </p:txBody>
      </p:sp>
      <p:cxnSp>
        <p:nvCxnSpPr>
          <p:cNvPr id="8" name="Přímá spojnice se šipkou 7"/>
          <p:cNvCxnSpPr/>
          <p:nvPr/>
        </p:nvCxnSpPr>
        <p:spPr>
          <a:xfrm>
            <a:off x="1979712" y="1526763"/>
            <a:ext cx="0" cy="10449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a:off x="5508104" y="1849929"/>
            <a:ext cx="0" cy="1009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Obráze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281" y="2576650"/>
            <a:ext cx="2180861" cy="1635646"/>
          </a:xfrm>
          <a:prstGeom prst="rect">
            <a:avLst/>
          </a:prstGeom>
        </p:spPr>
      </p:pic>
      <p:sp>
        <p:nvSpPr>
          <p:cNvPr id="12" name="TextovéPole 11"/>
          <p:cNvSpPr txBox="1"/>
          <p:nvPr/>
        </p:nvSpPr>
        <p:spPr>
          <a:xfrm>
            <a:off x="395536" y="4443958"/>
            <a:ext cx="2808312" cy="369332"/>
          </a:xfrm>
          <a:prstGeom prst="rect">
            <a:avLst/>
          </a:prstGeom>
          <a:noFill/>
        </p:spPr>
        <p:txBody>
          <a:bodyPr wrap="square" rtlCol="0">
            <a:spAutoFit/>
          </a:bodyPr>
          <a:lstStyle/>
          <a:p>
            <a:r>
              <a:rPr lang="cs-CZ" dirty="0"/>
              <a:t>Majetek = Aktiva</a:t>
            </a:r>
            <a:endParaRPr lang="en-US" dirty="0"/>
          </a:p>
        </p:txBody>
      </p:sp>
      <p:sp>
        <p:nvSpPr>
          <p:cNvPr id="13" name="TextovéPole 12"/>
          <p:cNvSpPr txBox="1"/>
          <p:nvPr/>
        </p:nvSpPr>
        <p:spPr>
          <a:xfrm>
            <a:off x="4860032" y="4305642"/>
            <a:ext cx="2808312" cy="369332"/>
          </a:xfrm>
          <a:prstGeom prst="rect">
            <a:avLst/>
          </a:prstGeom>
          <a:noFill/>
        </p:spPr>
        <p:txBody>
          <a:bodyPr wrap="square" rtlCol="0">
            <a:spAutoFit/>
          </a:bodyPr>
          <a:lstStyle/>
          <a:p>
            <a:r>
              <a:rPr lang="cs-CZ" dirty="0"/>
              <a:t>Kapitál = Pasiva</a:t>
            </a:r>
            <a:endParaRPr lang="en-US" dirty="0"/>
          </a:p>
        </p:txBody>
      </p:sp>
      <p:pic>
        <p:nvPicPr>
          <p:cNvPr id="14" name="Obrázek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8509" y="2859782"/>
            <a:ext cx="2714981" cy="1368595"/>
          </a:xfrm>
          <a:prstGeom prst="rect">
            <a:avLst/>
          </a:prstGeom>
        </p:spPr>
      </p:pic>
    </p:spTree>
    <p:extLst>
      <p:ext uri="{BB962C8B-B14F-4D97-AF65-F5344CB8AC3E}">
        <p14:creationId xmlns:p14="http://schemas.microsoft.com/office/powerpoint/2010/main" val="3949002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51520" y="195486"/>
            <a:ext cx="7200800" cy="507703"/>
          </a:xfrm>
        </p:spPr>
        <p:txBody>
          <a:bodyPr/>
          <a:lstStyle/>
          <a:p>
            <a:r>
              <a:rPr lang="cs-CZ" altLang="cs-CZ" dirty="0"/>
              <a:t>Schéma finančních složek podniku</a:t>
            </a:r>
          </a:p>
        </p:txBody>
      </p:sp>
      <p:sp>
        <p:nvSpPr>
          <p:cNvPr id="50179" name="Rectangle 3"/>
          <p:cNvSpPr>
            <a:spLocks noGrp="1" noChangeArrowheads="1"/>
          </p:cNvSpPr>
          <p:nvPr>
            <p:ph type="body" idx="4294967295"/>
          </p:nvPr>
        </p:nvSpPr>
        <p:spPr>
          <a:xfrm>
            <a:off x="0" y="1230313"/>
            <a:ext cx="8820472" cy="3341687"/>
          </a:xfrm>
          <a:prstGeom prst="rect">
            <a:avLst/>
          </a:prstGeom>
        </p:spPr>
        <p:txBody>
          <a:bodyPr/>
          <a:lstStyle/>
          <a:p>
            <a:pPr>
              <a:buFont typeface="Wingdings" pitchFamily="2" charset="2"/>
              <a:buNone/>
            </a:pPr>
            <a:endParaRPr lang="cs-CZ" altLang="cs-CZ" sz="2200" dirty="0"/>
          </a:p>
          <a:p>
            <a:pPr>
              <a:buFont typeface="Wingdings" pitchFamily="2" charset="2"/>
              <a:buNone/>
            </a:pPr>
            <a:endParaRPr lang="cs-CZ" altLang="cs-CZ" sz="2200" dirty="0"/>
          </a:p>
          <a:p>
            <a:pPr>
              <a:buFont typeface="Wingdings" pitchFamily="2" charset="2"/>
              <a:buNone/>
            </a:pPr>
            <a:r>
              <a:rPr lang="cs-CZ" altLang="cs-CZ" sz="2200" dirty="0"/>
              <a:t>AKTIVA (majetek)			PASIVA (kapitál)</a:t>
            </a:r>
          </a:p>
          <a:p>
            <a:pPr>
              <a:buFont typeface="Wingdings" pitchFamily="2" charset="2"/>
              <a:buNone/>
            </a:pPr>
            <a:r>
              <a:rPr lang="cs-CZ" altLang="cs-CZ" sz="2200" dirty="0"/>
              <a:t>	              </a:t>
            </a:r>
          </a:p>
          <a:p>
            <a:pPr>
              <a:buFont typeface="Wingdings" pitchFamily="2" charset="2"/>
              <a:buNone/>
            </a:pPr>
            <a:endParaRPr lang="cs-CZ" altLang="cs-CZ" sz="2200" dirty="0"/>
          </a:p>
          <a:p>
            <a:pPr>
              <a:buFont typeface="Wingdings" pitchFamily="2" charset="2"/>
              <a:buNone/>
            </a:pPr>
            <a:r>
              <a:rPr lang="cs-CZ" altLang="cs-CZ" sz="2200" dirty="0"/>
              <a:t>				vlastní kapitál	         cizí kapitál (závazky, dluhy)</a:t>
            </a:r>
          </a:p>
          <a:p>
            <a:pPr>
              <a:buFont typeface="Wingdings" pitchFamily="2" charset="2"/>
              <a:buNone/>
            </a:pPr>
            <a:endParaRPr lang="cs-CZ" altLang="cs-CZ" sz="2200" dirty="0"/>
          </a:p>
          <a:p>
            <a:pPr>
              <a:buFont typeface="Wingdings" pitchFamily="2" charset="2"/>
              <a:buNone/>
            </a:pPr>
            <a:endParaRPr lang="cs-CZ" altLang="cs-CZ" sz="2200" dirty="0"/>
          </a:p>
          <a:p>
            <a:pPr>
              <a:buFont typeface="Wingdings" pitchFamily="2" charset="2"/>
              <a:buNone/>
            </a:pPr>
            <a:r>
              <a:rPr lang="cs-CZ" altLang="cs-CZ" sz="2200" dirty="0"/>
              <a:t>			</a:t>
            </a:r>
          </a:p>
        </p:txBody>
      </p:sp>
      <p:sp>
        <p:nvSpPr>
          <p:cNvPr id="50180" name="Line 4"/>
          <p:cNvSpPr>
            <a:spLocks noChangeShapeType="1"/>
          </p:cNvSpPr>
          <p:nvPr/>
        </p:nvSpPr>
        <p:spPr bwMode="auto">
          <a:xfrm flipV="1">
            <a:off x="755576" y="1657350"/>
            <a:ext cx="0" cy="4572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1" name="Line 5"/>
          <p:cNvSpPr>
            <a:spLocks noChangeShapeType="1"/>
          </p:cNvSpPr>
          <p:nvPr/>
        </p:nvSpPr>
        <p:spPr bwMode="auto">
          <a:xfrm>
            <a:off x="755576" y="1657350"/>
            <a:ext cx="3816424"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2" name="Line 6"/>
          <p:cNvSpPr>
            <a:spLocks noChangeShapeType="1"/>
          </p:cNvSpPr>
          <p:nvPr/>
        </p:nvSpPr>
        <p:spPr bwMode="auto">
          <a:xfrm>
            <a:off x="4572000" y="1657350"/>
            <a:ext cx="0" cy="4000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3" name="Line 7"/>
          <p:cNvSpPr>
            <a:spLocks noChangeShapeType="1"/>
          </p:cNvSpPr>
          <p:nvPr/>
        </p:nvSpPr>
        <p:spPr bwMode="auto">
          <a:xfrm>
            <a:off x="6210300" y="2643758"/>
            <a:ext cx="0" cy="571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4" name="Line 8"/>
          <p:cNvSpPr>
            <a:spLocks noChangeShapeType="1"/>
          </p:cNvSpPr>
          <p:nvPr/>
        </p:nvSpPr>
        <p:spPr bwMode="auto">
          <a:xfrm flipH="1">
            <a:off x="2933700" y="2643758"/>
            <a:ext cx="3276600"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50185" name="Line 9"/>
          <p:cNvSpPr>
            <a:spLocks noChangeShapeType="1"/>
          </p:cNvSpPr>
          <p:nvPr/>
        </p:nvSpPr>
        <p:spPr bwMode="auto">
          <a:xfrm flipV="1">
            <a:off x="2933700" y="2643758"/>
            <a:ext cx="0" cy="571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Tree>
    <p:extLst>
      <p:ext uri="{BB962C8B-B14F-4D97-AF65-F5344CB8AC3E}">
        <p14:creationId xmlns:p14="http://schemas.microsoft.com/office/powerpoint/2010/main" val="1990852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88552" y="250393"/>
            <a:ext cx="7076420" cy="392415"/>
          </a:xfrm>
          <a:prstGeom prst="rect">
            <a:avLst/>
          </a:prstGeom>
        </p:spPr>
        <p:txBody>
          <a:bodyPr wrap="square" lIns="68580" tIns="34290" rIns="68580" bIns="34290">
            <a:spAutoFit/>
          </a:bodyPr>
          <a:lstStyle/>
          <a:p>
            <a:r>
              <a:rPr lang="pl-PL" sz="2100" dirty="0"/>
              <a:t>Majetková struktura podniku obecně</a:t>
            </a:r>
          </a:p>
        </p:txBody>
      </p:sp>
      <p:sp>
        <p:nvSpPr>
          <p:cNvPr id="3" name="Obdélník 2"/>
          <p:cNvSpPr/>
          <p:nvPr/>
        </p:nvSpPr>
        <p:spPr>
          <a:xfrm>
            <a:off x="483145" y="800884"/>
            <a:ext cx="7559996" cy="2608406"/>
          </a:xfrm>
          <a:prstGeom prst="rect">
            <a:avLst/>
          </a:prstGeom>
        </p:spPr>
        <p:txBody>
          <a:bodyPr wrap="square" lIns="68580" tIns="34290" rIns="68580" bIns="34290">
            <a:spAutoFit/>
          </a:bodyPr>
          <a:lstStyle/>
          <a:p>
            <a:pPr marL="285750" indent="-285750" algn="just">
              <a:buFont typeface="Arial" panose="020B0604020202020204" pitchFamily="34" charset="0"/>
              <a:buChar char="•"/>
            </a:pPr>
            <a:r>
              <a:rPr lang="cs-CZ" sz="1500" i="1" dirty="0"/>
              <a:t>Soupis jednotlivých hospodářských prostředků  se označuje se jako majetek příslušného podniku</a:t>
            </a:r>
            <a:r>
              <a:rPr lang="cs-CZ" sz="1500" dirty="0"/>
              <a:t>. </a:t>
            </a:r>
          </a:p>
          <a:p>
            <a:pPr marL="285750" indent="-285750" algn="just">
              <a:buFont typeface="Arial" panose="020B0604020202020204" pitchFamily="34" charset="0"/>
              <a:buChar char="•"/>
            </a:pPr>
            <a:r>
              <a:rPr lang="cs-CZ" sz="1500" dirty="0"/>
              <a:t>Pro účely přehledné a systémové evidence se jednotlivé položky majetku zařazují do stejnorodých skupin. </a:t>
            </a:r>
          </a:p>
          <a:p>
            <a:pPr marL="285750" indent="-285750" algn="just">
              <a:buFont typeface="Arial" panose="020B0604020202020204" pitchFamily="34" charset="0"/>
              <a:buChar char="•"/>
            </a:pPr>
            <a:r>
              <a:rPr lang="cs-CZ" sz="1500" dirty="0"/>
              <a:t>Výsledkem základního členění jsou dvě skupiny prostředků, které se odlišují dobou, po kterou se spotřebovávají v průběhu výrobního procesu: </a:t>
            </a:r>
          </a:p>
          <a:p>
            <a:pPr marL="671513" lvl="1" indent="-214313" algn="just">
              <a:buFont typeface="Arial" panose="020B0604020202020204" pitchFamily="34" charset="0"/>
              <a:buChar char="•"/>
            </a:pPr>
            <a:r>
              <a:rPr lang="cs-CZ" sz="1500" b="1" dirty="0"/>
              <a:t>majetek, který plní svou funkci dlouhodobě (déle než jeden rok), se označuje jako dlouhodobý majetek, </a:t>
            </a:r>
          </a:p>
          <a:p>
            <a:pPr marL="671513" lvl="1" indent="-214313" algn="just">
              <a:buFont typeface="Arial" panose="020B0604020202020204" pitchFamily="34" charset="0"/>
              <a:buChar char="•"/>
            </a:pPr>
            <a:r>
              <a:rPr lang="cs-CZ" sz="1500" b="1" dirty="0"/>
              <a:t>majetek, který se spotřebuje najednou, respektive, u něhož přeměna na peníze je kratší než jeden rok, se označuje jako oběžný majetek. </a:t>
            </a:r>
          </a:p>
          <a:p>
            <a:pPr algn="just"/>
            <a:endParaRPr lang="cs-CZ" sz="15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10077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88552" y="250393"/>
            <a:ext cx="7076420" cy="392415"/>
          </a:xfrm>
          <a:prstGeom prst="rect">
            <a:avLst/>
          </a:prstGeom>
        </p:spPr>
        <p:txBody>
          <a:bodyPr wrap="square" lIns="68580" tIns="34290" rIns="68580" bIns="34290">
            <a:spAutoFit/>
          </a:bodyPr>
          <a:lstStyle/>
          <a:p>
            <a:r>
              <a:rPr lang="pl-PL" sz="2100" dirty="0"/>
              <a:t>Kapitálová struktura podniku obecně</a:t>
            </a:r>
          </a:p>
        </p:txBody>
      </p:sp>
      <p:sp>
        <p:nvSpPr>
          <p:cNvPr id="3" name="Obdélník 2"/>
          <p:cNvSpPr/>
          <p:nvPr/>
        </p:nvSpPr>
        <p:spPr>
          <a:xfrm>
            <a:off x="483145" y="800884"/>
            <a:ext cx="6609135" cy="2223686"/>
          </a:xfrm>
          <a:prstGeom prst="rect">
            <a:avLst/>
          </a:prstGeom>
        </p:spPr>
        <p:txBody>
          <a:bodyPr wrap="square" lIns="68580" tIns="34290" rIns="68580" bIns="34290">
            <a:spAutoFit/>
          </a:bodyPr>
          <a:lstStyle/>
          <a:p>
            <a:pPr algn="just"/>
            <a:endParaRPr lang="cs-CZ" sz="1500" dirty="0"/>
          </a:p>
          <a:p>
            <a:pPr marL="285750" indent="-285750" algn="just">
              <a:spcBef>
                <a:spcPts val="600"/>
              </a:spcBef>
              <a:spcAft>
                <a:spcPts val="600"/>
              </a:spcAft>
              <a:buFont typeface="Arial" panose="020B0604020202020204" pitchFamily="34" charset="0"/>
              <a:buChar char="•"/>
            </a:pPr>
            <a:r>
              <a:rPr lang="cs-CZ" sz="1500" dirty="0"/>
              <a:t>Pro potřeby hodnocení ekonomické situace jednotlivých podnikatelských subjektů se ukazuje, že kromě samotného majetku je nezbytné sledovat i zdroje jeho krytí (vlastnický původ majetku). </a:t>
            </a:r>
          </a:p>
          <a:p>
            <a:pPr marL="285750" indent="-285750" algn="just">
              <a:spcBef>
                <a:spcPts val="600"/>
              </a:spcBef>
              <a:spcAft>
                <a:spcPts val="600"/>
              </a:spcAft>
              <a:buFont typeface="Arial" panose="020B0604020202020204" pitchFamily="34" charset="0"/>
              <a:buChar char="•"/>
            </a:pPr>
            <a:r>
              <a:rPr lang="cs-CZ" sz="1500" dirty="0"/>
              <a:t>Základním kritériem pro zařazení zdrojů krytí majetku je faktor vlastnictví: </a:t>
            </a:r>
          </a:p>
          <a:p>
            <a:pPr marL="671513" lvl="1" indent="-214313" algn="just">
              <a:spcBef>
                <a:spcPts val="600"/>
              </a:spcBef>
              <a:spcAft>
                <a:spcPts val="600"/>
              </a:spcAft>
              <a:buFont typeface="Arial" panose="020B0604020202020204" pitchFamily="34" charset="0"/>
              <a:buChar char="•"/>
            </a:pPr>
            <a:r>
              <a:rPr lang="cs-CZ" sz="1500" i="1" dirty="0"/>
              <a:t>vlastní zdroje, které jsou označovány jako vlastní kapitál, </a:t>
            </a:r>
          </a:p>
          <a:p>
            <a:pPr marL="671513" lvl="1" indent="-214313" algn="just">
              <a:spcBef>
                <a:spcPts val="600"/>
              </a:spcBef>
              <a:spcAft>
                <a:spcPts val="600"/>
              </a:spcAft>
              <a:buFont typeface="Arial" panose="020B0604020202020204" pitchFamily="34" charset="0"/>
              <a:buChar char="•"/>
            </a:pPr>
            <a:r>
              <a:rPr lang="cs-CZ" sz="1500" i="1" dirty="0"/>
              <a:t>cizí zdroje, které jsou označovány jako cizí kapitál.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426827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363772" y="250393"/>
            <a:ext cx="6368468" cy="346249"/>
          </a:xfrm>
          <a:prstGeom prst="rect">
            <a:avLst/>
          </a:prstGeom>
        </p:spPr>
        <p:txBody>
          <a:bodyPr wrap="square" lIns="68580" tIns="34290" rIns="68580" bIns="34290">
            <a:spAutoFit/>
          </a:bodyPr>
          <a:lstStyle/>
          <a:p>
            <a:r>
              <a:rPr lang="cs-CZ" b="1" dirty="0"/>
              <a:t>STRUKTURA MAJETKU PODNIKU </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011" y="828675"/>
            <a:ext cx="4979194"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
        <p:nvSpPr>
          <p:cNvPr id="3" name="Obdélník 2">
            <a:extLst>
              <a:ext uri="{FF2B5EF4-FFF2-40B4-BE49-F238E27FC236}">
                <a16:creationId xmlns:a16="http://schemas.microsoft.com/office/drawing/2014/main" id="{AD9BCDF4-5983-479B-AABE-88887D7986CE}"/>
              </a:ext>
            </a:extLst>
          </p:cNvPr>
          <p:cNvSpPr/>
          <p:nvPr/>
        </p:nvSpPr>
        <p:spPr>
          <a:xfrm>
            <a:off x="4499992" y="596642"/>
            <a:ext cx="1656184" cy="822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D8F04EC2-B48D-4D2D-8D7B-8996ABC81DA8}"/>
              </a:ext>
            </a:extLst>
          </p:cNvPr>
          <p:cNvSpPr/>
          <p:nvPr/>
        </p:nvSpPr>
        <p:spPr>
          <a:xfrm>
            <a:off x="4572000" y="1347614"/>
            <a:ext cx="216024" cy="304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43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5862"/>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0" y="778631"/>
            <a:ext cx="7691980" cy="4316566"/>
          </a:xfrm>
          <a:prstGeom prst="rect">
            <a:avLst/>
          </a:prstGeom>
        </p:spPr>
        <p:txBody>
          <a:bodyPr wrap="square" lIns="68580" tIns="34290" rIns="68580" bIns="34290">
            <a:spAutoFit/>
          </a:bodyPr>
          <a:lstStyle/>
          <a:p>
            <a:pPr marL="214313" indent="-214313">
              <a:spcBef>
                <a:spcPts val="600"/>
              </a:spcBef>
              <a:spcAft>
                <a:spcPts val="1200"/>
              </a:spcAft>
              <a:buFont typeface="Arial" panose="020B0604020202020204" pitchFamily="34" charset="0"/>
              <a:buChar char="•"/>
            </a:pPr>
            <a:r>
              <a:rPr lang="cs-CZ" sz="1700" dirty="0"/>
              <a:t>Časová dimenze v názvu majetku naznačuje, věci a předměty zde zařazené, budou využívány ve výrobním procesu delší dobu. </a:t>
            </a:r>
          </a:p>
          <a:p>
            <a:pPr marL="214313" indent="-214313">
              <a:spcBef>
                <a:spcPts val="600"/>
              </a:spcBef>
              <a:spcAft>
                <a:spcPts val="1200"/>
              </a:spcAft>
              <a:buFont typeface="Arial" panose="020B0604020202020204" pitchFamily="34" charset="0"/>
              <a:buChar char="•"/>
            </a:pPr>
            <a:r>
              <a:rPr lang="cs-CZ" sz="1700" dirty="0"/>
              <a:t>Minimální doba jejich setrvání ve výrobě činí jeden rok</a:t>
            </a:r>
          </a:p>
          <a:p>
            <a:pPr marL="214313" indent="-214313">
              <a:spcBef>
                <a:spcPts val="600"/>
              </a:spcBef>
              <a:spcAft>
                <a:spcPts val="1200"/>
              </a:spcAft>
              <a:buFont typeface="Arial" panose="020B0604020202020204" pitchFamily="34" charset="0"/>
              <a:buChar char="•"/>
            </a:pPr>
            <a:r>
              <a:rPr lang="cs-CZ" dirty="0">
                <a:solidFill>
                  <a:srgbClr val="FF0000"/>
                </a:solidFill>
              </a:rPr>
              <a:t>U hmotného majetku (přesněji u samostatných movitých věcí, popřípadě souborů hmotných movitých věcí) pořízeného v období od 1. 1. 2021 se zvýšila hodnotová hranice pro zařazení do hmotného majetku ze současných 40 000 Kč na 80 000 Kč.</a:t>
            </a:r>
          </a:p>
          <a:p>
            <a:pPr marL="214313" indent="-214313" algn="just">
              <a:spcBef>
                <a:spcPts val="600"/>
              </a:spcBef>
              <a:spcAft>
                <a:spcPts val="1200"/>
              </a:spcAft>
              <a:buFont typeface="Arial" panose="020B0604020202020204" pitchFamily="34" charset="0"/>
              <a:buChar char="•"/>
            </a:pPr>
            <a:r>
              <a:rPr lang="cs-CZ" dirty="0">
                <a:solidFill>
                  <a:srgbClr val="FF0000"/>
                </a:solidFill>
              </a:rPr>
              <a:t>S účinností od 1. 1. 2021 byl nehmotný majetek pro daňové účely zcela zrušen. Nehmotný majetek pořízený od 1. 1. 2021 již není majetkem, ze kterého se počítají daňové odpisy. </a:t>
            </a:r>
            <a:r>
              <a:rPr lang="cs-CZ" i="1" dirty="0">
                <a:solidFill>
                  <a:srgbClr val="FF0000"/>
                </a:solidFill>
              </a:rPr>
              <a:t>V praxi to znamená, že do hranice určené účetní jednotkou pro zařazení do dlouhodobého nehmotného majetku může být pořizovací cena nehmotného majetku a jeho technického zhodnocení zaúčtována jednorázově do nákladů.</a:t>
            </a:r>
            <a:endParaRPr lang="cs-CZ" sz="1700" i="1" dirty="0">
              <a:solidFill>
                <a:srgbClr val="FF0000"/>
              </a:solidFill>
            </a:endParaRPr>
          </a:p>
        </p:txBody>
      </p:sp>
      <p:sp>
        <p:nvSpPr>
          <p:cNvPr id="3" name="Obdélník 2"/>
          <p:cNvSpPr/>
          <p:nvPr/>
        </p:nvSpPr>
        <p:spPr>
          <a:xfrm>
            <a:off x="188640" y="329874"/>
            <a:ext cx="5947847" cy="346249"/>
          </a:xfrm>
          <a:prstGeom prst="rect">
            <a:avLst/>
          </a:prstGeom>
        </p:spPr>
        <p:txBody>
          <a:bodyPr wrap="none" lIns="68580" tIns="34290" rIns="68580" bIns="34290">
            <a:spAutoFit/>
          </a:bodyPr>
          <a:lstStyle/>
          <a:p>
            <a:r>
              <a:rPr lang="cs-CZ" b="1" dirty="0"/>
              <a:t>CHARAKTERISTIKA DLOUHODOBÉHO MAJETKU  </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341190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p:cNvSpPr/>
          <p:nvPr/>
        </p:nvSpPr>
        <p:spPr>
          <a:xfrm>
            <a:off x="188641" y="151976"/>
            <a:ext cx="5287409" cy="346249"/>
          </a:xfrm>
          <a:prstGeom prst="rect">
            <a:avLst/>
          </a:prstGeom>
        </p:spPr>
        <p:txBody>
          <a:bodyPr wrap="none" lIns="68580" tIns="34290" rIns="68580" bIns="34290">
            <a:spAutoFit/>
          </a:bodyPr>
          <a:lstStyle/>
          <a:p>
            <a:r>
              <a:rPr lang="cs-CZ" b="1" dirty="0"/>
              <a:t>CHARAKTERISTIKA OBĚŽNÉHO MAJETKU  I.</a:t>
            </a:r>
            <a:endParaRPr lang="cs-CZ" dirty="0"/>
          </a:p>
        </p:txBody>
      </p:sp>
      <p:sp>
        <p:nvSpPr>
          <p:cNvPr id="3" name="Obdélník 2"/>
          <p:cNvSpPr/>
          <p:nvPr/>
        </p:nvSpPr>
        <p:spPr>
          <a:xfrm>
            <a:off x="188640" y="628600"/>
            <a:ext cx="3303240" cy="2562240"/>
          </a:xfrm>
          <a:prstGeom prst="rect">
            <a:avLst/>
          </a:prstGeom>
        </p:spPr>
        <p:txBody>
          <a:bodyPr wrap="square" lIns="68580" tIns="34290" rIns="68580" bIns="34290">
            <a:spAutoFit/>
          </a:bodyPr>
          <a:lstStyle/>
          <a:p>
            <a:pPr marL="214313" indent="-214313">
              <a:buFont typeface="Arial" panose="020B0604020202020204" pitchFamily="34" charset="0"/>
              <a:buChar char="•"/>
            </a:pPr>
            <a:r>
              <a:rPr lang="cs-CZ" b="1" dirty="0"/>
              <a:t>Oběžný majetek </a:t>
            </a:r>
            <a:r>
              <a:rPr lang="cs-CZ" dirty="0"/>
              <a:t>– jde o tu část majetku, která v poměrně krátké době mění svou hmotnou podobu v cyklu: </a:t>
            </a:r>
          </a:p>
          <a:p>
            <a:pPr marL="214313" indent="-214313">
              <a:buFont typeface="Arial" panose="020B0604020202020204" pitchFamily="34" charset="0"/>
              <a:buChar char="•"/>
            </a:pPr>
            <a:r>
              <a:rPr lang="cs-CZ" dirty="0"/>
              <a:t>materiál → rozpracovaná výroba → hotové výrobky → pohledávky → peníze → materiál →… </a:t>
            </a:r>
          </a:p>
          <a:p>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pic>
        <p:nvPicPr>
          <p:cNvPr id="1026" name="Picture 2" descr="Výsledek obrázku pro koloběh oběžného majetk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91018" y="1059582"/>
            <a:ext cx="5050711" cy="3454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7212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2369</TotalTime>
  <Words>1446</Words>
  <Application>Microsoft Office PowerPoint</Application>
  <PresentationFormat>Předvádění na obrazovce (16:9)</PresentationFormat>
  <Paragraphs>159</Paragraphs>
  <Slides>19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Times New Roman</vt:lpstr>
      <vt:lpstr>Wingdings</vt:lpstr>
      <vt:lpstr>SLU</vt:lpstr>
      <vt:lpstr>Název prezentace</vt:lpstr>
      <vt:lpstr>Prezentace aplikace PowerPoint</vt:lpstr>
      <vt:lpstr>Co nás bude zajímat?</vt:lpstr>
      <vt:lpstr>Schéma finančních složek podniku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seb0001</cp:lastModifiedBy>
  <cp:revision>59</cp:revision>
  <cp:lastPrinted>2018-03-27T09:30:31Z</cp:lastPrinted>
  <dcterms:created xsi:type="dcterms:W3CDTF">2016-07-06T15:42:34Z</dcterms:created>
  <dcterms:modified xsi:type="dcterms:W3CDTF">2022-09-21T10:51:13Z</dcterms:modified>
</cp:coreProperties>
</file>