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1" r:id="rId3"/>
    <p:sldId id="288" r:id="rId4"/>
    <p:sldId id="309" r:id="rId5"/>
    <p:sldId id="289" r:id="rId6"/>
    <p:sldId id="310" r:id="rId7"/>
    <p:sldId id="311" r:id="rId8"/>
    <p:sldId id="290" r:id="rId9"/>
    <p:sldId id="301" r:id="rId10"/>
    <p:sldId id="302" r:id="rId11"/>
    <p:sldId id="303" r:id="rId12"/>
    <p:sldId id="304" r:id="rId13"/>
    <p:sldId id="292" r:id="rId14"/>
    <p:sldId id="305" r:id="rId15"/>
    <p:sldId id="308" r:id="rId16"/>
    <p:sldId id="299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4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3109-1872-4BAF-A88E-047F588360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9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12019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CF95-594A-47EA-A00D-84578730C7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93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podnikové procesy: Výroba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Jarmila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Duháček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Šebestová,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Výpočet kapacity – v naturálních jednotkách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4663" y="2303463"/>
            <a:ext cx="4859337" cy="271145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Q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výrobní kapacita v naturálních jednotkách, V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výkon v naturálních jednotkách za hodinu, T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využitelný ČF v hodinách</a:t>
            </a:r>
          </a:p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/>
          </a:p>
        </p:txBody>
      </p:sp>
      <p:graphicFrame>
        <p:nvGraphicFramePr>
          <p:cNvPr id="643080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37979371"/>
              </p:ext>
            </p:extLst>
          </p:nvPr>
        </p:nvGraphicFramePr>
        <p:xfrm>
          <a:off x="4067944" y="1285875"/>
          <a:ext cx="49276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ditor rovnic 3.0" r:id="rId3" imgW="875920" imgH="215806" progId="Equation.3">
                  <p:embed/>
                </p:oleObj>
              </mc:Choice>
              <mc:Fallback>
                <p:oleObj name="Editor rovnic 3.0" r:id="rId3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285875"/>
                        <a:ext cx="4927600" cy="9112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285751" y="1285875"/>
            <a:ext cx="317341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5B5249"/>
                </a:solidFill>
                <a:latin typeface="Arial"/>
              </a:rPr>
              <a:t>použijeme vyrábíme-li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jeden druh výrobku</a:t>
            </a:r>
            <a:r>
              <a:rPr lang="cs-CZ" sz="2000" kern="0" dirty="0">
                <a:solidFill>
                  <a:srgbClr val="5B5249"/>
                </a:solidFill>
                <a:latin typeface="Arial"/>
              </a:rPr>
              <a:t>, nebo výrobky na sebe převoditelné. Např.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výrobní kapacita vysoké pece, automatické linky, cukrovaru apod.</a:t>
            </a:r>
            <a:endParaRPr lang="cs-CZ" sz="2000" kern="0" dirty="0">
              <a:solidFill>
                <a:srgbClr val="5B524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68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560840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kern="1200" dirty="0">
                <a:solidFill>
                  <a:srgbClr val="000000"/>
                </a:solidFill>
              </a:rPr>
              <a:t>Výpočet kapacity</a:t>
            </a:r>
            <a:r>
              <a:rPr lang="cs-CZ" sz="2000" b="1" u="sng" kern="1200" dirty="0">
                <a:solidFill>
                  <a:srgbClr val="000000"/>
                </a:solidFill>
              </a:rPr>
              <a:t> pomocí kapacitní normy pracnosti</a:t>
            </a:r>
            <a:r>
              <a:rPr lang="cs-CZ" sz="2000" b="1" kern="1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51171" y="2571750"/>
            <a:ext cx="4859337" cy="2143125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err="1"/>
              <a:t>t</a:t>
            </a:r>
            <a:r>
              <a:rPr lang="cs-CZ" altLang="cs-CZ" sz="2200" baseline="-25000" dirty="0" err="1"/>
              <a:t>k</a:t>
            </a:r>
            <a:r>
              <a:rPr lang="cs-CZ" altLang="cs-CZ" sz="2200" dirty="0"/>
              <a:t> – kapacitní norma pracnosti,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t – norma pracnosti v normohodinách,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k</a:t>
            </a:r>
            <a:r>
              <a:rPr lang="cs-CZ" altLang="cs-CZ" sz="2200" baseline="-25000" dirty="0"/>
              <a:t>1</a:t>
            </a:r>
            <a:r>
              <a:rPr lang="cs-CZ" altLang="cs-CZ" sz="2200" dirty="0"/>
              <a:t> – koeficient plnění norem,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k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 – koeficient produktivity práce</a:t>
            </a:r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/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97976655"/>
              </p:ext>
            </p:extLst>
          </p:nvPr>
        </p:nvGraphicFramePr>
        <p:xfrm>
          <a:off x="5580112" y="1851670"/>
          <a:ext cx="11191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ditor rovnic 3.0" r:id="rId3" imgW="545863" imgH="431613" progId="Equation.3">
                  <p:embed/>
                </p:oleObj>
              </mc:Choice>
              <mc:Fallback>
                <p:oleObj name="Editor rovnic 3.0" r:id="rId3" imgW="54586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851670"/>
                        <a:ext cx="1119187" cy="6302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90817"/>
              </p:ext>
            </p:extLst>
          </p:nvPr>
        </p:nvGraphicFramePr>
        <p:xfrm>
          <a:off x="5076056" y="843558"/>
          <a:ext cx="1800225" cy="65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ditor rovnic 3.0" r:id="rId5" imgW="863225" imgH="431613" progId="Equation.3">
                  <p:embed/>
                </p:oleObj>
              </mc:Choice>
              <mc:Fallback>
                <p:oleObj name="Editor rovnic 3.0" r:id="rId5" imgW="8632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843558"/>
                        <a:ext cx="1800225" cy="651272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51520" y="915566"/>
            <a:ext cx="3857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ve strojírenských </a:t>
            </a:r>
            <a:endParaRPr kumimoji="1" lang="cs-CZ" altLang="cs-CZ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cs-CZ" altLang="cs-CZ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výrobách u mechanického obrábění</a:t>
            </a:r>
            <a:r>
              <a:rPr kumimoji="1" lang="cs-CZ" altLang="cs-CZ" sz="2800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657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40760" cy="507703"/>
          </a:xfrm>
          <a:prstGeom prst="rect">
            <a:avLst/>
          </a:prstGeom>
          <a:extLst/>
        </p:spPr>
        <p:txBody>
          <a:bodyPr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kern="1200" dirty="0">
                <a:solidFill>
                  <a:srgbClr val="000000"/>
                </a:solidFill>
              </a:rPr>
              <a:t>Výpočet kapacity </a:t>
            </a:r>
            <a:r>
              <a:rPr lang="cs-CZ" sz="3600" b="1" u="sng" kern="1200" dirty="0">
                <a:solidFill>
                  <a:srgbClr val="000000"/>
                </a:solidFill>
              </a:rPr>
              <a:t>výrobních ploch</a:t>
            </a:r>
            <a:endParaRPr lang="cs-CZ" sz="3600" b="1" kern="1200" dirty="0">
              <a:solidFill>
                <a:srgbClr val="000000"/>
              </a:solidFill>
            </a:endParaRP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34215" y="1779662"/>
            <a:ext cx="4859337" cy="28956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/>
              <a:t>M</a:t>
            </a:r>
            <a:r>
              <a:rPr lang="cs-CZ" altLang="cs-CZ" sz="1800" dirty="0"/>
              <a:t> je využitelná výrobní plocha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/>
              <a:t>m</a:t>
            </a:r>
            <a:r>
              <a:rPr lang="cs-CZ" altLang="cs-CZ" sz="1800" dirty="0"/>
              <a:t> je kapacitní norma plochy potřebné k montáži jednoho určitého výrobku včetně pracovní zóny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/>
              <a:t>dv</a:t>
            </a:r>
            <a:r>
              <a:rPr lang="cs-CZ" altLang="cs-CZ" sz="1800" dirty="0"/>
              <a:t> - kapacitní norma průběžné doby montáže jednoho určitého výrobku, tj. nejkratší období obsazení výrobní plochy určitým výrobkem,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/>
              <a:t>Tp</a:t>
            </a:r>
            <a:r>
              <a:rPr lang="cs-CZ" altLang="cs-CZ" sz="1800" dirty="0"/>
              <a:t> – využitelný časový fond</a:t>
            </a:r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50118406"/>
              </p:ext>
            </p:extLst>
          </p:nvPr>
        </p:nvGraphicFramePr>
        <p:xfrm>
          <a:off x="5364088" y="875566"/>
          <a:ext cx="22209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Rovnice" r:id="rId3" imgW="863225" imgH="393529" progId="Equation.3">
                  <p:embed/>
                </p:oleObj>
              </mc:Choice>
              <mc:Fallback>
                <p:oleObj name="Rovnice" r:id="rId3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875566"/>
                        <a:ext cx="2220912" cy="7207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5536" y="897286"/>
            <a:ext cx="3857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výrobních plochy pro finální montáž a skladování výrobků, </a:t>
            </a:r>
            <a:r>
              <a:rPr kumimoji="1" lang="cs-CZ" altLang="cs-CZ" sz="2800" dirty="0">
                <a:latin typeface="Times New Roman" pitchFamily="18" charset="0"/>
              </a:rPr>
              <a:t>kapacita montáže nebo formovny určená podle výrobní plochy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pro plánování pracovních míst</a:t>
            </a:r>
            <a:endParaRPr kumimoji="1" lang="cs-CZ" altLang="cs-CZ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FC66F85-B8B3-4BD5-AB9C-74F4E8253A85}"/>
              </a:ext>
            </a:extLst>
          </p:cNvPr>
          <p:cNvSpPr txBox="1"/>
          <p:nvPr/>
        </p:nvSpPr>
        <p:spPr>
          <a:xfrm>
            <a:off x="296466" y="143852"/>
            <a:ext cx="629433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KOEFICIENT VYUŽITÍ VÝROBNÍ KAPACITY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2AFE238-3DC9-4D4F-A041-BDA67C5D3D23}"/>
              </a:ext>
            </a:extLst>
          </p:cNvPr>
          <p:cNvSpPr/>
          <p:nvPr/>
        </p:nvSpPr>
        <p:spPr>
          <a:xfrm>
            <a:off x="308832" y="527392"/>
            <a:ext cx="7431519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dirty="0"/>
              <a:t>Srovnáním skutečně dosažené hodnoty produkce k plánované hodnotě (</a:t>
            </a:r>
            <a:r>
              <a:rPr lang="cs-CZ" sz="1400" dirty="0" err="1"/>
              <a:t>Qp</a:t>
            </a:r>
            <a:r>
              <a:rPr lang="cs-CZ" sz="1400" dirty="0"/>
              <a:t>) se vyjadřuje pomoci koeficientu celkového využití výrobní kapacity, </a:t>
            </a:r>
          </a:p>
          <a:p>
            <a:r>
              <a:rPr lang="cs-CZ" sz="1400" dirty="0"/>
              <a:t>kde </a:t>
            </a:r>
            <a:r>
              <a:rPr lang="cs-CZ" sz="1400" dirty="0" err="1"/>
              <a:t>kC</a:t>
            </a:r>
            <a:r>
              <a:rPr lang="cs-CZ" sz="1400" dirty="0"/>
              <a:t> …koeficient využití výrobní kapacity,</a:t>
            </a:r>
          </a:p>
          <a:p>
            <a:r>
              <a:rPr lang="cs-CZ" sz="1400" dirty="0" err="1"/>
              <a:t>QS</a:t>
            </a:r>
            <a:r>
              <a:rPr lang="cs-CZ" sz="1400" dirty="0"/>
              <a:t> … skutečně vykázána produkce (kapacita) za sledované období.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5D1EB5-E724-4FC2-A183-D348F55A8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470113"/>
            <a:ext cx="1224136" cy="75166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1657553-BEE2-4D55-BEA9-497DB35BF913}"/>
              </a:ext>
            </a:extLst>
          </p:cNvPr>
          <p:cNvSpPr/>
          <p:nvPr/>
        </p:nvSpPr>
        <p:spPr>
          <a:xfrm>
            <a:off x="308832" y="2289378"/>
            <a:ext cx="8151599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Faktor výkonového využití, kde</a:t>
            </a:r>
          </a:p>
          <a:p>
            <a:r>
              <a:rPr lang="cs-CZ" sz="1400" dirty="0" err="1"/>
              <a:t>TPS</a:t>
            </a:r>
            <a:r>
              <a:rPr lang="cs-CZ" sz="1400" dirty="0"/>
              <a:t> …skutečně vykázaný produktivní časový fond,</a:t>
            </a:r>
          </a:p>
          <a:p>
            <a:r>
              <a:rPr lang="cs-CZ" sz="1400" dirty="0"/>
              <a:t>VS … skutečně dosažený výkon výrobního zařízení,</a:t>
            </a:r>
          </a:p>
          <a:p>
            <a:r>
              <a:rPr lang="cs-CZ" sz="1400" dirty="0" err="1"/>
              <a:t>kE</a:t>
            </a:r>
            <a:r>
              <a:rPr lang="cs-CZ" sz="1400" dirty="0"/>
              <a:t> … koeficient časového (extenzivního) využití výrobní kapacity,</a:t>
            </a:r>
          </a:p>
          <a:p>
            <a:r>
              <a:rPr lang="cs-CZ" sz="1400" dirty="0" err="1"/>
              <a:t>kI</a:t>
            </a:r>
            <a:r>
              <a:rPr lang="cs-CZ" sz="1400" dirty="0"/>
              <a:t> … koeficient výkonového (intenzivního) využití výrobní kapacity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0234E6-88D6-4896-8665-181BE251B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435846"/>
            <a:ext cx="5400600" cy="115339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33485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1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dirty="0"/>
              <a:t>Příklad 1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714771"/>
            <a:ext cx="4211960" cy="3200400"/>
          </a:xfrm>
          <a:prstGeom prst="rect">
            <a:avLst/>
          </a:prstGeo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Výroba má probíhat 60 dní ve dvou směnách po osmi hodinách, prostoje se plánují na 2% z času. Opracování jednoho výrobku trvá dvacet minut. Výrobní hala má 450 m2, k opracování jednoho výrobku je třeba plocha 3x3 metry. skutečné využití výrobní  kapacity je 95 %. Spočítejte!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Jaký je využitelný časový fond stroje?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Jaká je kapacita výrobní plochy?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Kolik bylo skutečně vyrobeno výrobků?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Jaký byl plánovaný hodinový výkon jednoho stroje? 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3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7F10FC2-EF64-49C8-9668-8BB35D9D7290}"/>
              </a:ext>
            </a:extLst>
          </p:cNvPr>
          <p:cNvSpPr/>
          <p:nvPr/>
        </p:nvSpPr>
        <p:spPr>
          <a:xfrm>
            <a:off x="4427984" y="1059582"/>
            <a:ext cx="4572000" cy="33665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Jaký je využitelný časový fond stroje? 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Tp</a:t>
            </a:r>
            <a:r>
              <a:rPr lang="cs-CZ" altLang="cs-CZ" dirty="0">
                <a:solidFill>
                  <a:srgbClr val="FF0000"/>
                </a:solidFill>
              </a:rPr>
              <a:t> = 60 x 2x8 – 2% = 940,8 hodin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Jaká je kapacita výrobní plochy?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Qp</a:t>
            </a:r>
            <a:r>
              <a:rPr lang="cs-CZ" altLang="cs-CZ" dirty="0">
                <a:solidFill>
                  <a:srgbClr val="FF0000"/>
                </a:solidFill>
              </a:rPr>
              <a:t>= 450/9 x 940,8/ (20/60) =142 545,45 ks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Kolik bylo skutečně vyrobeno výrobků?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Qs</a:t>
            </a:r>
            <a:r>
              <a:rPr lang="cs-CZ" altLang="cs-CZ" dirty="0">
                <a:solidFill>
                  <a:srgbClr val="FF0000"/>
                </a:solidFill>
              </a:rPr>
              <a:t> = 0,95* 142 545,45 = 135418,17 Ks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Jaký byl plánovaný hodinový výkon jednoho stroje? 3 ks/hod</a:t>
            </a:r>
          </a:p>
        </p:txBody>
      </p:sp>
    </p:spTree>
    <p:extLst>
      <p:ext uri="{BB962C8B-B14F-4D97-AF65-F5344CB8AC3E}">
        <p14:creationId xmlns:p14="http://schemas.microsoft.com/office/powerpoint/2010/main" val="1597281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dirty="0"/>
              <a:t>Příklad 2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marL="400050" indent="-400050" eaLnBrk="1" hangingPunct="1">
              <a:lnSpc>
                <a:spcPct val="90000"/>
              </a:lnSpc>
            </a:pPr>
            <a:r>
              <a:rPr lang="cs-CZ" altLang="cs-CZ" sz="2700" dirty="0"/>
              <a:t>Stroj bude v provozu 22 dní v měsíci, dvě směny po osmi hodinách. Jedna hodina denně je plánována na údržbu. Kapacitní norma pracnosti jednoho výrobku je 0,2 normohodiny (</a:t>
            </a:r>
            <a:r>
              <a:rPr lang="cs-CZ" altLang="cs-CZ" sz="2700" dirty="0" err="1"/>
              <a:t>nh</a:t>
            </a:r>
            <a:r>
              <a:rPr lang="cs-CZ" altLang="cs-CZ" sz="2700" dirty="0"/>
              <a:t>). </a:t>
            </a:r>
          </a:p>
          <a:p>
            <a:pPr marL="400050" indent="-400050" eaLnBrk="1" hangingPunct="1">
              <a:lnSpc>
                <a:spcPct val="90000"/>
              </a:lnSpc>
            </a:pPr>
            <a:endParaRPr lang="cs-CZ" altLang="cs-CZ" sz="2700" dirty="0"/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>
                <a:solidFill>
                  <a:srgbClr val="FF0000"/>
                </a:solidFill>
              </a:rPr>
              <a:t>Jaká je měsíční výrobní kapacita stroje? 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 err="1">
                <a:solidFill>
                  <a:srgbClr val="FF0000"/>
                </a:solidFill>
              </a:rPr>
              <a:t>Tp</a:t>
            </a:r>
            <a:r>
              <a:rPr lang="cs-CZ" altLang="cs-CZ" sz="2700" dirty="0">
                <a:solidFill>
                  <a:srgbClr val="FF0000"/>
                </a:solidFill>
              </a:rPr>
              <a:t> = 22x8x2 – 22x1 = 330 hodin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 err="1">
                <a:solidFill>
                  <a:srgbClr val="FF0000"/>
                </a:solidFill>
              </a:rPr>
              <a:t>Qp</a:t>
            </a:r>
            <a:r>
              <a:rPr lang="cs-CZ" altLang="cs-CZ" sz="2700" dirty="0">
                <a:solidFill>
                  <a:srgbClr val="FF0000"/>
                </a:solidFill>
              </a:rPr>
              <a:t> = 330/0,2 = 1 650 ks</a:t>
            </a:r>
          </a:p>
        </p:txBody>
      </p:sp>
    </p:spTree>
    <p:extLst>
      <p:ext uri="{BB962C8B-B14F-4D97-AF65-F5344CB8AC3E}">
        <p14:creationId xmlns:p14="http://schemas.microsoft.com/office/powerpoint/2010/main" val="2709719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70426" y="432392"/>
            <a:ext cx="230375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50020" y="1203598"/>
            <a:ext cx="6962587" cy="931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2060"/>
                </a:solidFill>
                <a:cs typeface="Arial" panose="020B0604020202020204" pitchFamily="34" charset="0"/>
              </a:rPr>
              <a:t>Výrobní proces chápeme jako přeměnu (transformaci) vstupů na výrobky.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2060"/>
                </a:solidFill>
                <a:cs typeface="Arial" panose="020B0604020202020204" pitchFamily="34" charset="0"/>
              </a:rPr>
              <a:t>Samotný výrobní proces se skládá z řady dílčích procesů a operací, které v souhrnu prezentují použitou technologii výroby.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002060"/>
                </a:solidFill>
                <a:cs typeface="Arial" panose="020B0604020202020204" pitchFamily="34" charset="0"/>
              </a:rPr>
              <a:t>K plánování výroby jsou nutné propočty související s výrobní kapacitou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84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Nákup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výroby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výroby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Řízení výroby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216E4B7-A6D4-4157-9339-67CBF06D4950}"/>
              </a:ext>
            </a:extLst>
          </p:cNvPr>
          <p:cNvSpPr/>
          <p:nvPr/>
        </p:nvSpPr>
        <p:spPr>
          <a:xfrm>
            <a:off x="488626" y="250393"/>
            <a:ext cx="259654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Výrobní činnost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EF0B575-DE3E-484E-95DC-34E72281C4C4}"/>
              </a:ext>
            </a:extLst>
          </p:cNvPr>
          <p:cNvSpPr/>
          <p:nvPr/>
        </p:nvSpPr>
        <p:spPr>
          <a:xfrm>
            <a:off x="583360" y="1163247"/>
            <a:ext cx="8038126" cy="243912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/>
              <a:t>Ve výrobním procesu lze vypozorovat tyto formy dílčích procesů: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procesy pracovní (člověk se procesu účastní aktivně),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procesy s využitím prvků automatizace (bez přímé, aktivní účasti člověka, člověk vykonává funkci odborného dozoru),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/>
              <a:t>přírodní procesy (proces se odehrává v podmínkách působení přírodních sil, člověk je prvkem nezúčastněným v roli pozorovatele).</a:t>
            </a:r>
          </a:p>
          <a:p>
            <a:endParaRPr lang="cs-CZ" sz="1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3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Plánování výroby, obecný model výroby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113159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Příprava výroby </a:t>
            </a:r>
            <a:r>
              <a:rPr lang="cs-CZ" dirty="0"/>
              <a:t>obnáší celou řadu činností, které jsou prováděny ve větším či menším rozsahu v závislosti na povaze výrobku, způsobu výroby a jeho množství. Řadíme zde obvykle veškerý výzkum a vývoj nového výrobku až po podrobné zpracování technologického postupu výroby.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Plán výroby </a:t>
            </a:r>
            <a:r>
              <a:rPr lang="cs-CZ" dirty="0"/>
              <a:t>má podobu bilance, kdy na jedné straně jsou uvedeny výrobní potřeby a na straně druhé pak výrobní zdroje. Úkolem podnikatele tedy je uvést do rovnováhy uvedené faktory. Základním problémem se jeví skutečnost, že v rámci plánu výroby na sebe působí celá řada často naprosto protichůdných veličin.</a:t>
            </a:r>
          </a:p>
        </p:txBody>
      </p:sp>
    </p:spTree>
    <p:extLst>
      <p:ext uri="{BB962C8B-B14F-4D97-AF65-F5344CB8AC3E}">
        <p14:creationId xmlns:p14="http://schemas.microsoft.com/office/powerpoint/2010/main" val="224187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BEAFCA9-3921-4DE1-9592-E6C7EAE4E3A3}"/>
              </a:ext>
            </a:extLst>
          </p:cNvPr>
          <p:cNvSpPr/>
          <p:nvPr/>
        </p:nvSpPr>
        <p:spPr>
          <a:xfrm>
            <a:off x="497640" y="337003"/>
            <a:ext cx="263924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E4E44E7-B542-4615-8961-9CC6AD52292E}"/>
              </a:ext>
            </a:extLst>
          </p:cNvPr>
          <p:cNvSpPr/>
          <p:nvPr/>
        </p:nvSpPr>
        <p:spPr>
          <a:xfrm>
            <a:off x="497639" y="717781"/>
            <a:ext cx="3210265" cy="39463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700" dirty="0"/>
              <a:t>V rámci plánování ve výrobě lze identifikovat následující oblasti plánu: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sortimentní skladby produkce na příslušné plánovací období (měsíc, kvartál, pololetí),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technické stránky výrobního procesu,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 spotřeby výrobních faktorů a jejich zajištění.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74" y="352700"/>
            <a:ext cx="936104" cy="73016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9EC6BA7-F0EE-4E0F-8E60-82A5F67AA8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00"/>
          <a:stretch/>
        </p:blipFill>
        <p:spPr>
          <a:xfrm>
            <a:off x="4211960" y="1419622"/>
            <a:ext cx="4156253" cy="202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6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sz="1800" dirty="0"/>
              <a:t>Plánování výrobních kapacit, propočty výrobní kapacity a časových fondů.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611560" y="77155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Výrobní kapacita je maximální výrobní schopnost výrobní jednotky za určité období při optimálním využití daných výrobních podmínek, jako je jejich technická úroveň, kvalifikace pracovníků, druh a kvalita použité suroviny.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Výrobní kapacitu vyjadřujeme v materiálních, peněžních nebo časových jednotkách.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Nedostatečnou výrobní kapacitu podniku můžeme řešit: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operativním leasingem pronajmout potřebné stroje,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výrobní kooperací s jinou firmou,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novou investiční činností za účelem doplnění výrobní kapacity (finanční leasing, úvěr apod.).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Přebytečná výrobní kapacita podniku zase představuje problémy: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pokud to technické a organizační možnosti dovolují lze tyto dočasně přebytečnou kapacitu pronajmout,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zabezpečit výrobní kooperaci pro jinou firmu,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odprodej přebytečné výrobní kapacity.</a:t>
            </a:r>
          </a:p>
        </p:txBody>
      </p:sp>
    </p:spTree>
    <p:extLst>
      <p:ext uri="{BB962C8B-B14F-4D97-AF65-F5344CB8AC3E}">
        <p14:creationId xmlns:p14="http://schemas.microsoft.com/office/powerpoint/2010/main" val="23926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sz="1800" dirty="0"/>
              <a:t>Plánování výrobních kapacit, propočty výrobní kapacity a časových fondů. 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611560" y="113159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Dobu činnosti vyjadřujeme pomocí tzv. časových fondů.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Výkon výrobního zařízení se vždy uvažuje jako maximální výrobnost za jednotku času, obvykle za 1 hodinu, při normované jakosti surovin a přesném dodržení technologického postupu a jakosti výrobků. Výkon výrobního zařízení se stanoví na základě kapacitních norem výrobnosti.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Časový fond výrobního zařízení je plánovaný počet dní (hodin) jeho činnosti za rok. Je závislý na zvláštnostech jednotlivých předmětů činností, na přetržitosti a nepřetržitosti výrobních procesů a přírodních podmínkách</a:t>
            </a:r>
          </a:p>
        </p:txBody>
      </p:sp>
    </p:spTree>
    <p:extLst>
      <p:ext uri="{BB962C8B-B14F-4D97-AF65-F5344CB8AC3E}">
        <p14:creationId xmlns:p14="http://schemas.microsoft.com/office/powerpoint/2010/main" val="383495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BEAFCA9-3921-4DE1-9592-E6C7EAE4E3A3}"/>
              </a:ext>
            </a:extLst>
          </p:cNvPr>
          <p:cNvSpPr/>
          <p:nvPr/>
        </p:nvSpPr>
        <p:spPr>
          <a:xfrm>
            <a:off x="497639" y="337003"/>
            <a:ext cx="447782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VÝROBY: Výrobní kapacita </a:t>
            </a:r>
            <a:endParaRPr lang="cs-CZ" b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58924E1-CA08-4F86-B7F1-0672189B8B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68"/>
          <a:stretch/>
        </p:blipFill>
        <p:spPr>
          <a:xfrm>
            <a:off x="401732" y="873640"/>
            <a:ext cx="6378572" cy="154860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14B43F4-5C65-4C33-8263-636C47CB6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32" y="2422249"/>
            <a:ext cx="5985714" cy="105714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D77B99D-AC99-4DB3-9607-DF8BCBE616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039"/>
          <a:stretch/>
        </p:blipFill>
        <p:spPr>
          <a:xfrm>
            <a:off x="3745759" y="2950821"/>
            <a:ext cx="5312145" cy="16714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02461"/>
            <a:ext cx="936104" cy="73016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11560" y="372387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výkon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971600" y="3291830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5992713" y="2672373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Norma pracnosti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427984" y="2809011"/>
            <a:ext cx="1584176" cy="410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6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Využití časových fondů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001000" cy="32004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/>
            <a:r>
              <a:rPr lang="cs-CZ" altLang="cs-CZ" sz="1900" b="1" u="sng" dirty="0"/>
              <a:t>Kalendářní časový fond </a:t>
            </a:r>
            <a:r>
              <a:rPr lang="cs-CZ" altLang="cs-CZ" sz="1900" b="1" u="sng" dirty="0" err="1"/>
              <a:t>Tk</a:t>
            </a:r>
            <a:r>
              <a:rPr lang="cs-CZ" altLang="cs-CZ" sz="1900" dirty="0"/>
              <a:t>.</a:t>
            </a:r>
          </a:p>
          <a:p>
            <a:pPr marL="438150" indent="-319088" eaLnBrk="1" hangingPunct="1"/>
            <a:r>
              <a:rPr lang="cs-CZ" altLang="cs-CZ" sz="1900" dirty="0"/>
              <a:t>Používá se k výpočtu výrobní kapacity v </a:t>
            </a:r>
            <a:r>
              <a:rPr lang="cs-CZ" altLang="cs-CZ" sz="1900" b="1" dirty="0"/>
              <a:t>nepřetržitých výrobních procesech (hutích, chemických výrobách).</a:t>
            </a:r>
            <a:r>
              <a:rPr lang="cs-CZ" altLang="cs-CZ" sz="1900" dirty="0"/>
              <a:t> </a:t>
            </a:r>
          </a:p>
          <a:p>
            <a:pPr marL="438150" indent="-319088" eaLnBrk="1" hangingPunct="1"/>
            <a:r>
              <a:rPr lang="cs-CZ" altLang="cs-CZ" sz="1900" b="1" u="sng" dirty="0"/>
              <a:t>Nominální časový fond </a:t>
            </a:r>
            <a:r>
              <a:rPr lang="cs-CZ" altLang="cs-CZ" sz="1900" b="1" u="sng" dirty="0" err="1"/>
              <a:t>Tn</a:t>
            </a:r>
            <a:r>
              <a:rPr lang="cs-CZ" altLang="cs-CZ" sz="1900" dirty="0"/>
              <a:t> – zjistíme z kalendářního časového fondu </a:t>
            </a:r>
            <a:r>
              <a:rPr lang="cs-CZ" altLang="cs-CZ" sz="1900" b="1" dirty="0"/>
              <a:t>odečtením nepracovních dnů (nedělí, sobot, svátků).</a:t>
            </a:r>
            <a:r>
              <a:rPr lang="cs-CZ" altLang="cs-CZ" sz="1900" dirty="0"/>
              <a:t> Je-li organizována </a:t>
            </a:r>
            <a:r>
              <a:rPr lang="cs-CZ" altLang="cs-CZ" sz="1900" b="1" dirty="0"/>
              <a:t>celozávodní dovolená</a:t>
            </a:r>
            <a:r>
              <a:rPr lang="cs-CZ" altLang="cs-CZ" sz="1900" dirty="0"/>
              <a:t> odečteme i počet dnů jejího trvání. </a:t>
            </a:r>
            <a:r>
              <a:rPr lang="cs-CZ" altLang="cs-CZ" sz="1900" b="1" dirty="0"/>
              <a:t>Nominální časový fond v hodinách</a:t>
            </a:r>
            <a:r>
              <a:rPr lang="cs-CZ" altLang="cs-CZ" sz="1900" dirty="0"/>
              <a:t> zjistíme násobením počtu dnů  nominálního časového fondu </a:t>
            </a:r>
            <a:r>
              <a:rPr lang="cs-CZ" altLang="cs-CZ" sz="1900" b="1" dirty="0"/>
              <a:t>počtem směn</a:t>
            </a:r>
            <a:r>
              <a:rPr lang="cs-CZ" altLang="cs-CZ" sz="1900" dirty="0"/>
              <a:t> v jednom pracovním dni. </a:t>
            </a:r>
          </a:p>
          <a:p>
            <a:pPr marL="438150" indent="-319088" eaLnBrk="1" hangingPunct="1"/>
            <a:r>
              <a:rPr lang="cs-CZ" altLang="cs-CZ" sz="1900" b="1" u="sng" dirty="0"/>
              <a:t>Využitelný (efektivní) časový fond </a:t>
            </a:r>
            <a:r>
              <a:rPr lang="cs-CZ" altLang="cs-CZ" sz="1900" b="1" u="sng" dirty="0" err="1"/>
              <a:t>Tp</a:t>
            </a:r>
            <a:r>
              <a:rPr lang="cs-CZ" altLang="cs-CZ" sz="1900" dirty="0"/>
              <a:t> – vypočteme z nominálního časového fondu </a:t>
            </a:r>
            <a:r>
              <a:rPr lang="cs-CZ" altLang="cs-CZ" sz="1900" b="1" dirty="0"/>
              <a:t>odečtením plánovaných prostojů</a:t>
            </a:r>
            <a:r>
              <a:rPr lang="cs-CZ" altLang="cs-CZ" sz="1900" dirty="0"/>
              <a:t>. Plánovanými prostoji rozumíme </a:t>
            </a:r>
            <a:r>
              <a:rPr lang="cs-CZ" altLang="cs-CZ" sz="1900" b="1" dirty="0"/>
              <a:t>čas pro plánované opravy a přemístění zařízení a čas na výrobu technologicky nevyhnutelných zmetků.</a:t>
            </a:r>
            <a:endParaRPr lang="cs-CZ" altLang="cs-CZ" sz="1900" dirty="0"/>
          </a:p>
          <a:p>
            <a:pPr marL="438150" indent="-319088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90028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1115</Words>
  <Application>Microsoft Office PowerPoint</Application>
  <PresentationFormat>Předvádění na obrazovce (16:9)</PresentationFormat>
  <Paragraphs>107</Paragraphs>
  <Slides>16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SLU</vt:lpstr>
      <vt:lpstr>Editor rovnic 3.0</vt:lpstr>
      <vt:lpstr>Rovnice</vt:lpstr>
      <vt:lpstr>Název prezentace</vt:lpstr>
      <vt:lpstr>Prezentace aplikace PowerPoint</vt:lpstr>
      <vt:lpstr>Prezentace aplikace PowerPoint</vt:lpstr>
      <vt:lpstr>Plánování výroby, obecný model výroby</vt:lpstr>
      <vt:lpstr>Prezentace aplikace PowerPoint</vt:lpstr>
      <vt:lpstr>Plánování výrobních kapacit, propočty výrobní kapacity a časových fondů.  </vt:lpstr>
      <vt:lpstr>Plánování výrobních kapacit, propočty výrobní kapacity a časových fondů.  </vt:lpstr>
      <vt:lpstr>Prezentace aplikace PowerPoint</vt:lpstr>
      <vt:lpstr>Využití časových fondů</vt:lpstr>
      <vt:lpstr>Výpočet kapacity – v naturálních jednotkách</vt:lpstr>
      <vt:lpstr>Výpočet kapacity pomocí kapacitní normy pracnosti </vt:lpstr>
      <vt:lpstr>Výpočet kapacity výrobních ploch</vt:lpstr>
      <vt:lpstr>Prezentace aplikace PowerPoint</vt:lpstr>
      <vt:lpstr>Příklad 1</vt:lpstr>
      <vt:lpstr>Příklad 2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54</cp:revision>
  <cp:lastPrinted>2018-03-27T09:30:31Z</cp:lastPrinted>
  <dcterms:created xsi:type="dcterms:W3CDTF">2016-07-06T15:42:34Z</dcterms:created>
  <dcterms:modified xsi:type="dcterms:W3CDTF">2022-10-26T05:47:12Z</dcterms:modified>
</cp:coreProperties>
</file>