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77" r:id="rId4"/>
    <p:sldId id="335" r:id="rId5"/>
    <p:sldId id="336" r:id="rId6"/>
    <p:sldId id="318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286" r:id="rId22"/>
    <p:sldId id="321" r:id="rId23"/>
    <p:sldId id="322" r:id="rId24"/>
    <p:sldId id="323" r:id="rId25"/>
    <p:sldId id="324" r:id="rId26"/>
    <p:sldId id="287" r:id="rId27"/>
    <p:sldId id="301" r:id="rId28"/>
    <p:sldId id="273" r:id="rId2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6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Vznik a vývoj personalistiky</a:t>
            </a:r>
            <a:endParaRPr lang="cs-CZ" sz="2400" b="1" i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2"/>
                </a:solidFill>
              </a:rPr>
              <a:t>doc. PhDr. Vojtěch </a:t>
            </a:r>
            <a:r>
              <a:rPr lang="cs-CZ" dirty="0" err="1" smtClean="0">
                <a:solidFill>
                  <a:schemeClr val="bg2"/>
                </a:solidFill>
              </a:rPr>
              <a:t>Malátek</a:t>
            </a:r>
            <a:r>
              <a:rPr lang="cs-CZ" dirty="0" smtClean="0">
                <a:solidFill>
                  <a:schemeClr val="bg2"/>
                </a:solidFill>
              </a:rPr>
              <a:t>, CSc.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00174"/>
            <a:ext cx="8929718" cy="509747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v roce 1896 </a:t>
            </a:r>
            <a:r>
              <a:rPr lang="cs-CZ" sz="2800" u="sng" dirty="0" smtClean="0">
                <a:solidFill>
                  <a:schemeClr val="bg2"/>
                </a:solidFill>
              </a:rPr>
              <a:t>sociální pracovnicí ve společnosti </a:t>
            </a:r>
            <a:r>
              <a:rPr lang="cs-CZ" sz="2800" u="sng" dirty="0" err="1" smtClean="0">
                <a:solidFill>
                  <a:schemeClr val="bg2"/>
                </a:solidFill>
              </a:rPr>
              <a:t>Rowntree</a:t>
            </a:r>
            <a:r>
              <a:rPr lang="cs-CZ" sz="2800" u="sng" dirty="0" smtClean="0">
                <a:solidFill>
                  <a:schemeClr val="bg2"/>
                </a:solidFill>
              </a:rPr>
              <a:t>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v New Yorku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  <a:r>
              <a:rPr lang="cs-CZ" sz="2800" b="1" dirty="0" smtClean="0">
                <a:solidFill>
                  <a:schemeClr val="bg2"/>
                </a:solidFill>
              </a:rPr>
              <a:t>Byla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zodpovědná za zajišťování péče </a:t>
            </a:r>
            <a:br>
              <a:rPr lang="cs-CZ" sz="2800" b="1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o ženy a děti pracující v továrně, za ochranu jejich zdraví a za sledování jejich chování. </a:t>
            </a:r>
          </a:p>
          <a:p>
            <a:pPr algn="just" eaLnBrk="1" hangingPunct="1">
              <a:spcBef>
                <a:spcPts val="1200"/>
              </a:spcBef>
              <a:buFontTx/>
              <a:buChar char="-"/>
            </a:pPr>
            <a:r>
              <a:rPr lang="cs-CZ" sz="2800" dirty="0" smtClean="0">
                <a:solidFill>
                  <a:schemeClr val="bg2"/>
                </a:solidFill>
              </a:rPr>
              <a:t>– Za jedny z prvních </a:t>
            </a:r>
            <a:r>
              <a:rPr lang="cs-CZ" sz="2800" dirty="0" smtClean="0">
                <a:solidFill>
                  <a:schemeClr val="bg2"/>
                </a:solidFill>
              </a:rPr>
              <a:t>personalistů </a:t>
            </a:r>
            <a:r>
              <a:rPr lang="cs-CZ" sz="2800" dirty="0" smtClean="0">
                <a:solidFill>
                  <a:schemeClr val="bg2"/>
                </a:solidFill>
              </a:rPr>
              <a:t>bývají označováni </a:t>
            </a:r>
            <a:r>
              <a:rPr lang="cs-CZ" sz="2800" b="1" dirty="0" smtClean="0">
                <a:solidFill>
                  <a:schemeClr val="bg2"/>
                </a:solidFill>
              </a:rPr>
              <a:t>pracovníci pověření péčí o zaměstnance </a:t>
            </a:r>
            <a:br>
              <a:rPr lang="cs-CZ" sz="2800" b="1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v průběhu </a:t>
            </a:r>
            <a:r>
              <a:rPr lang="cs-CZ" sz="2800" b="1" dirty="0" smtClean="0">
                <a:solidFill>
                  <a:schemeClr val="bg2"/>
                </a:solidFill>
              </a:rPr>
              <a:t> I</a:t>
            </a:r>
            <a:r>
              <a:rPr lang="cs-CZ" sz="2800" b="1" dirty="0" smtClean="0">
                <a:solidFill>
                  <a:schemeClr val="bg2"/>
                </a:solidFill>
              </a:rPr>
              <a:t>. světové války v muničních továrnách. </a:t>
            </a:r>
          </a:p>
          <a:p>
            <a:pPr algn="just" eaLnBrk="1" hangingPunct="1">
              <a:spcBef>
                <a:spcPts val="1200"/>
              </a:spcBef>
              <a:buFontTx/>
              <a:buChar char="-"/>
            </a:pPr>
            <a:r>
              <a:rPr lang="cs-CZ" sz="2800" dirty="0" smtClean="0">
                <a:solidFill>
                  <a:schemeClr val="bg2"/>
                </a:solidFill>
              </a:rPr>
              <a:t>– V období I. světové války </a:t>
            </a:r>
            <a:r>
              <a:rPr lang="cs-CZ" sz="2800" b="1" dirty="0" smtClean="0">
                <a:solidFill>
                  <a:schemeClr val="bg2"/>
                </a:solidFill>
              </a:rPr>
              <a:t>se oblast personalistiky rozvíjela </a:t>
            </a:r>
            <a:r>
              <a:rPr lang="cs-CZ" sz="2800" dirty="0" smtClean="0">
                <a:solidFill>
                  <a:schemeClr val="bg2"/>
                </a:solidFill>
              </a:rPr>
              <a:t>v </a:t>
            </a:r>
            <a:r>
              <a:rPr lang="cs-CZ" sz="2800" u="sng" dirty="0" smtClean="0">
                <a:solidFill>
                  <a:schemeClr val="bg2"/>
                </a:solidFill>
              </a:rPr>
              <a:t>důsledku potřeby nejlepšího využití lidí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764704"/>
            <a:ext cx="8858312" cy="57606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I. etapa vývoje: ”péče o pracovníky”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8929718" cy="511286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  Ad II</a:t>
            </a:r>
            <a:r>
              <a:rPr lang="cs-CZ" sz="2800" b="1" dirty="0" smtClean="0">
                <a:solidFill>
                  <a:schemeClr val="bg2"/>
                </a:solidFill>
              </a:rPr>
              <a:t>)  </a:t>
            </a:r>
            <a:r>
              <a:rPr lang="cs-CZ" sz="2800" b="1" u="sng" dirty="0" smtClean="0">
                <a:solidFill>
                  <a:schemeClr val="bg2"/>
                </a:solidFill>
              </a:rPr>
              <a:t>Personální správa </a:t>
            </a:r>
            <a:r>
              <a:rPr lang="cs-CZ" sz="2800" u="sng" dirty="0" smtClean="0">
                <a:solidFill>
                  <a:schemeClr val="bg2"/>
                </a:solidFill>
              </a:rPr>
              <a:t>= 30. léta 20. století</a:t>
            </a:r>
            <a:endParaRPr lang="cs-CZ" sz="2800" b="1" u="sng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400" b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jedná se o </a:t>
            </a:r>
            <a:r>
              <a:rPr lang="cs-CZ" sz="2800" b="1" dirty="0" smtClean="0">
                <a:solidFill>
                  <a:schemeClr val="bg2"/>
                </a:solidFill>
              </a:rPr>
              <a:t>pojetí personální práce</a:t>
            </a:r>
            <a:r>
              <a:rPr lang="cs-CZ" sz="2800" dirty="0" smtClean="0">
                <a:solidFill>
                  <a:schemeClr val="bg2"/>
                </a:solidFill>
              </a:rPr>
              <a:t>, které přisuzovalo „personální administrativě“ </a:t>
            </a:r>
            <a:r>
              <a:rPr lang="cs-CZ" sz="2800" b="1" dirty="0" smtClean="0">
                <a:solidFill>
                  <a:schemeClr val="bg2"/>
                </a:solidFill>
              </a:rPr>
              <a:t>pasivní roli.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pl-PL" sz="2800" b="1" dirty="0">
                <a:solidFill>
                  <a:schemeClr val="bg2"/>
                </a:solidFill>
              </a:rPr>
              <a:t>personální </a:t>
            </a:r>
            <a:r>
              <a:rPr lang="pl-PL" sz="2800" b="1" dirty="0" smtClean="0">
                <a:solidFill>
                  <a:schemeClr val="bg2"/>
                </a:solidFill>
              </a:rPr>
              <a:t>administrativa </a:t>
            </a:r>
            <a:r>
              <a:rPr lang="cs-CZ" sz="2800" dirty="0" smtClean="0">
                <a:solidFill>
                  <a:schemeClr val="bg2"/>
                </a:solidFill>
              </a:rPr>
              <a:t>představovala </a:t>
            </a:r>
            <a:r>
              <a:rPr lang="cs-CZ" sz="2800" b="1" dirty="0" smtClean="0">
                <a:solidFill>
                  <a:schemeClr val="bg2"/>
                </a:solidFill>
              </a:rPr>
              <a:t>personální práci jako službu</a:t>
            </a:r>
            <a:r>
              <a:rPr lang="cs-CZ" sz="2800" dirty="0" smtClean="0">
                <a:solidFill>
                  <a:schemeClr val="bg2"/>
                </a:solidFill>
              </a:rPr>
              <a:t>, zajišťující zejména </a:t>
            </a:r>
            <a:r>
              <a:rPr lang="cs-CZ" sz="2800" u="sng" dirty="0" smtClean="0">
                <a:solidFill>
                  <a:schemeClr val="bg2"/>
                </a:solidFill>
              </a:rPr>
              <a:t>administrativní práce a administrativní procedury spojené se zaměstnáváním pracovníků</a:t>
            </a:r>
            <a:r>
              <a:rPr lang="cs-CZ" sz="2800" dirty="0" smtClean="0">
                <a:solidFill>
                  <a:schemeClr val="bg2"/>
                </a:solidFill>
              </a:rPr>
              <a:t> v podobě pořizování, uchovávání, aktualizování dokumentů a poskytování informací řídícím složkám organizace;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personální řízení </a:t>
            </a:r>
            <a:r>
              <a:rPr lang="cs-CZ" sz="2800" dirty="0" smtClean="0">
                <a:solidFill>
                  <a:schemeClr val="bg2"/>
                </a:solidFill>
              </a:rPr>
              <a:t>té doby </a:t>
            </a:r>
            <a:r>
              <a:rPr lang="cs-CZ" sz="2800" b="1" dirty="0" smtClean="0">
                <a:solidFill>
                  <a:schemeClr val="bg2"/>
                </a:solidFill>
              </a:rPr>
              <a:t>nemá výraznou podporu vrcholového managementu</a:t>
            </a:r>
            <a:r>
              <a:rPr lang="cs-CZ" sz="2800" dirty="0" smtClean="0">
                <a:solidFill>
                  <a:schemeClr val="bg2"/>
                </a:solidFill>
              </a:rPr>
              <a:t>, je chápáno jako </a:t>
            </a:r>
            <a:r>
              <a:rPr lang="cs-CZ" sz="2800" u="sng" dirty="0" smtClean="0">
                <a:solidFill>
                  <a:schemeClr val="bg2"/>
                </a:solidFill>
              </a:rPr>
              <a:t>podpůrná administrativní funkce bez vlivu na rozvoj organizace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609600"/>
            <a:ext cx="8786874" cy="60482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II. etapa vývoje: </a:t>
            </a:r>
            <a:r>
              <a:rPr lang="pl-PL" sz="3200" b="1" dirty="0" smtClean="0">
                <a:solidFill>
                  <a:schemeClr val="bg2"/>
                </a:solidFill>
                <a:effectLst/>
              </a:rPr>
              <a:t>”</a:t>
            </a: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personální administrativa”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929718" cy="135732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na straně personálního řízení chybí </a:t>
            </a:r>
            <a:r>
              <a:rPr lang="cs-CZ" sz="2800" dirty="0" smtClean="0">
                <a:solidFill>
                  <a:schemeClr val="bg2"/>
                </a:solidFill>
              </a:rPr>
              <a:t>dostatečné porozumění </a:t>
            </a:r>
            <a:r>
              <a:rPr lang="cs-CZ" sz="2800" u="sng" dirty="0" smtClean="0">
                <a:solidFill>
                  <a:schemeClr val="bg2"/>
                </a:solidFill>
              </a:rPr>
              <a:t>organizačním procesům a faktorům růstu organizace.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2564904"/>
            <a:ext cx="87154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III. a IV. etapa vývoje: </a:t>
            </a:r>
            <a:r>
              <a:rPr kumimoji="0" lang="pl-PL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pl-PL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personální řízení”</a:t>
            </a:r>
            <a:endParaRPr kumimoji="0" lang="ro-RO" sz="33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3429000"/>
            <a:ext cx="87154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kern="0" dirty="0">
                <a:solidFill>
                  <a:schemeClr val="bg2"/>
                </a:solidFill>
                <a:latin typeface="+mn-lt"/>
              </a:rPr>
              <a:t>_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od </a:t>
            </a:r>
            <a:r>
              <a:rPr lang="cs-CZ" sz="2800" b="1" dirty="0" smtClean="0">
                <a:solidFill>
                  <a:schemeClr val="bg2"/>
                </a:solidFill>
              </a:rPr>
              <a:t>40. do 70. let 20. století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  <a:endParaRPr lang="cs-CZ" sz="2800" dirty="0" smtClean="0"/>
          </a:p>
          <a:p>
            <a:pPr marL="342900" indent="-342900" algn="just">
              <a:spcBef>
                <a:spcPts val="10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 v rámci tohoto období dochází k realizaci </a:t>
            </a:r>
            <a:r>
              <a:rPr lang="cs-CZ" sz="2800" b="1" dirty="0" smtClean="0">
                <a:solidFill>
                  <a:schemeClr val="bg2"/>
                </a:solidFill>
              </a:rPr>
              <a:t>činností nad rámec nezbytné administrativy</a:t>
            </a:r>
            <a:r>
              <a:rPr lang="cs-CZ" sz="2500" dirty="0" smtClean="0">
                <a:solidFill>
                  <a:schemeClr val="bg2"/>
                </a:solidFill>
              </a:rPr>
              <a:t> (oproti II. etapě vývoje);</a:t>
            </a:r>
            <a:endParaRPr lang="cs-CZ" sz="2800" dirty="0" smtClean="0">
              <a:solidFill>
                <a:schemeClr val="bg2"/>
              </a:solidFill>
            </a:endParaRPr>
          </a:p>
          <a:p>
            <a:pPr marL="342900" indent="-342900" algn="just">
              <a:spcBef>
                <a:spcPts val="10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existence koncepce </a:t>
            </a:r>
            <a:r>
              <a:rPr lang="cs-CZ" sz="2800" dirty="0" smtClean="0">
                <a:solidFill>
                  <a:schemeClr val="bg2"/>
                </a:solidFill>
              </a:rPr>
              <a:t>personální a sociální politiky; </a:t>
            </a:r>
          </a:p>
          <a:p>
            <a:pPr marL="342900" indent="-342900" algn="just">
              <a:spcBef>
                <a:spcPts val="10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existence koncepce </a:t>
            </a:r>
            <a:r>
              <a:rPr lang="cs-CZ" sz="2800" dirty="0" smtClean="0">
                <a:solidFill>
                  <a:schemeClr val="bg2"/>
                </a:solidFill>
              </a:rPr>
              <a:t>rozpracovanosti metod personální práce;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  <p:bldP spid="7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III. a IV. etapa vývoje: ”personální řízení”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428736"/>
            <a:ext cx="871543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zvyšující se odbornost </a:t>
            </a:r>
            <a:r>
              <a:rPr lang="cs-CZ" sz="2800" dirty="0" smtClean="0">
                <a:solidFill>
                  <a:schemeClr val="bg2"/>
                </a:solidFill>
              </a:rPr>
              <a:t>personálních pracovníků a </a:t>
            </a:r>
            <a:r>
              <a:rPr lang="cs-CZ" sz="2800" u="sng" dirty="0" smtClean="0">
                <a:solidFill>
                  <a:schemeClr val="bg2"/>
                </a:solidFill>
              </a:rPr>
              <a:t>rozvoj personálních útvarů</a:t>
            </a:r>
            <a:r>
              <a:rPr lang="cs-CZ" sz="2800" dirty="0" smtClean="0">
                <a:solidFill>
                  <a:schemeClr val="bg2"/>
                </a:solidFill>
              </a:rPr>
              <a:t>; </a:t>
            </a:r>
          </a:p>
          <a:p>
            <a:pPr algn="just" eaLnBrk="1" hangingPunct="1">
              <a:spcBef>
                <a:spcPts val="10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začíná se uplatňovat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aktivní role </a:t>
            </a:r>
            <a:r>
              <a:rPr lang="cs-CZ" sz="2800" dirty="0" smtClean="0">
                <a:solidFill>
                  <a:schemeClr val="bg2"/>
                </a:solidFill>
              </a:rPr>
              <a:t>personální práce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(s větším záběrem činností); </a:t>
            </a:r>
          </a:p>
          <a:p>
            <a:pPr algn="just" eaLnBrk="1" hangingPunct="1">
              <a:spcBef>
                <a:spcPts val="10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nabývá na významu</a:t>
            </a:r>
            <a:r>
              <a:rPr lang="cs-CZ" sz="2800" dirty="0" smtClean="0">
                <a:solidFill>
                  <a:schemeClr val="bg2"/>
                </a:solidFill>
              </a:rPr>
              <a:t>, stává se </a:t>
            </a:r>
            <a:r>
              <a:rPr lang="cs-CZ" sz="2800" u="sng" dirty="0" smtClean="0">
                <a:solidFill>
                  <a:schemeClr val="bg2"/>
                </a:solidFill>
              </a:rPr>
              <a:t>důležitou oblastí řízení </a:t>
            </a:r>
            <a:r>
              <a:rPr lang="cs-CZ" sz="2800" dirty="0" smtClean="0">
                <a:solidFill>
                  <a:schemeClr val="bg2"/>
                </a:solidFill>
              </a:rPr>
              <a:t>organizace; </a:t>
            </a:r>
          </a:p>
          <a:p>
            <a:pPr algn="just" eaLnBrk="1" hangingPunct="1">
              <a:spcBef>
                <a:spcPts val="10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 personální útvary měly již poměrně značnou autoritu </a:t>
            </a:r>
            <a:r>
              <a:rPr lang="cs-CZ" sz="2800" dirty="0" smtClean="0">
                <a:solidFill>
                  <a:schemeClr val="bg2"/>
                </a:solidFill>
              </a:rPr>
              <a:t>a pravomoc k relativně autonomnímu rozhodování; </a:t>
            </a:r>
          </a:p>
          <a:p>
            <a:pPr algn="just">
              <a:spcBef>
                <a:spcPts val="10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v období 40. a 50. </a:t>
            </a:r>
            <a:r>
              <a:rPr lang="cs-CZ" sz="2800" dirty="0" smtClean="0">
                <a:solidFill>
                  <a:schemeClr val="bg2"/>
                </a:solidFill>
              </a:rPr>
              <a:t>let </a:t>
            </a:r>
            <a:r>
              <a:rPr lang="cs-CZ" sz="2800" dirty="0">
                <a:solidFill>
                  <a:schemeClr val="bg2"/>
                </a:solidFill>
              </a:rPr>
              <a:t>měla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personální práce </a:t>
            </a:r>
            <a:r>
              <a:rPr lang="cs-CZ" sz="2800" b="1" dirty="0" smtClean="0">
                <a:solidFill>
                  <a:schemeClr val="bg2"/>
                </a:solidFill>
              </a:rPr>
              <a:t>povahu operativního řízení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  <a:endParaRPr kumimoji="0" lang="cs-CZ" sz="2800" b="0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III. a IV. etapa vývoje: ”personální řízení”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428736"/>
            <a:ext cx="864399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navzdory znatelnému pokroku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personální práce zůstala orientována téměř výhradně na vnitro-organizační </a:t>
            </a:r>
            <a:r>
              <a:rPr lang="cs-CZ" sz="2800" b="1" dirty="0" smtClean="0">
                <a:solidFill>
                  <a:schemeClr val="bg2"/>
                </a:solidFill>
              </a:rPr>
              <a:t>problémy </a:t>
            </a:r>
            <a:r>
              <a:rPr lang="cs-CZ" sz="2800" dirty="0" smtClean="0">
                <a:solidFill>
                  <a:schemeClr val="bg2"/>
                </a:solidFill>
              </a:rPr>
              <a:t>zaměstnávání </a:t>
            </a:r>
            <a:r>
              <a:rPr lang="cs-CZ" sz="2800" dirty="0" smtClean="0">
                <a:solidFill>
                  <a:schemeClr val="bg2"/>
                </a:solidFill>
              </a:rPr>
              <a:t>lidí a hospodaření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pracovní silou;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po II. světové válce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získaly personální útvary </a:t>
            </a:r>
            <a:r>
              <a:rPr lang="cs-CZ" sz="2800" dirty="0" smtClean="0">
                <a:solidFill>
                  <a:schemeClr val="bg2"/>
                </a:solidFill>
              </a:rPr>
              <a:t>ve vyspělých zemích </a:t>
            </a:r>
            <a:r>
              <a:rPr lang="cs-CZ" sz="2800" b="1" dirty="0" smtClean="0">
                <a:solidFill>
                  <a:schemeClr val="bg2"/>
                </a:solidFill>
              </a:rPr>
              <a:t>na významu zvláště se vzrůstající potřebou vysoce kvalifikovaných pracovníků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(jejich přijímání, odborný výcvik);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od 60. let 20. stol.</a:t>
            </a:r>
            <a:r>
              <a:rPr lang="cs-CZ" sz="2800" dirty="0" smtClean="0">
                <a:solidFill>
                  <a:schemeClr val="bg2"/>
                </a:solidFill>
              </a:rPr>
              <a:t> dochází k </a:t>
            </a:r>
            <a:r>
              <a:rPr lang="cs-CZ" sz="2800" b="1" dirty="0" smtClean="0">
                <a:solidFill>
                  <a:schemeClr val="bg2"/>
                </a:solidFill>
              </a:rPr>
              <a:t>rozšíření</a:t>
            </a:r>
            <a:r>
              <a:rPr lang="cs-CZ" sz="2800" dirty="0" smtClean="0">
                <a:solidFill>
                  <a:schemeClr val="bg2"/>
                </a:solidFill>
              </a:rPr>
              <a:t> poskytovaných personálních služeb </a:t>
            </a:r>
            <a:r>
              <a:rPr lang="cs-CZ" sz="2800" b="1" dirty="0" smtClean="0">
                <a:solidFill>
                  <a:schemeClr val="bg2"/>
                </a:solidFill>
              </a:rPr>
              <a:t>o rozvoj manažerů, systematické vzdělávání a plánování pracovních sil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  <a:endParaRPr kumimoji="0" lang="cs-CZ" sz="2800" b="0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III. a IV. etapa vývoje: 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personální řízení”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428736"/>
            <a:ext cx="864399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  <a:latin typeface="+mn-lt"/>
              </a:rPr>
              <a:t>sílí pozice vedoucích personálních pracovníků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, ovšem </a:t>
            </a:r>
            <a:r>
              <a:rPr lang="cs-CZ" sz="2800" u="sng" dirty="0" smtClean="0">
                <a:solidFill>
                  <a:schemeClr val="bg2"/>
                </a:solidFill>
                <a:latin typeface="+mn-lt"/>
              </a:rPr>
              <a:t>bez možnosti jakkoliv ovlivnit a zasahovat do strategie organizace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;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jsou </a:t>
            </a:r>
            <a:r>
              <a:rPr lang="cs-CZ" sz="2800" b="1" dirty="0" smtClean="0">
                <a:solidFill>
                  <a:schemeClr val="bg2"/>
                </a:solidFill>
                <a:latin typeface="+mn-lt"/>
              </a:rPr>
              <a:t>využívány propracovanější techniky výběru, výcviku, odměňování a hodnocení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pracovníků </a:t>
            </a:r>
            <a:r>
              <a:rPr lang="cs-CZ" sz="2500" dirty="0" smtClean="0">
                <a:solidFill>
                  <a:schemeClr val="bg2"/>
                </a:solidFill>
                <a:latin typeface="+mn-lt"/>
              </a:rPr>
              <a:t>(řízení podle cílů);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ústřední orientací se staly </a:t>
            </a:r>
            <a:r>
              <a:rPr lang="cs-CZ" sz="2800" b="1" dirty="0" smtClean="0">
                <a:solidFill>
                  <a:schemeClr val="bg2"/>
                </a:solidFill>
                <a:latin typeface="+mn-lt"/>
              </a:rPr>
              <a:t>kolektivní vztahy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;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postupem doby </a:t>
            </a:r>
            <a:r>
              <a:rPr lang="cs-CZ" sz="2800" b="1" dirty="0" smtClean="0">
                <a:solidFill>
                  <a:schemeClr val="bg2"/>
                </a:solidFill>
                <a:latin typeface="+mn-lt"/>
              </a:rPr>
              <a:t>narůstá personální agenda související se zaměstnáváním lidí</a:t>
            </a:r>
            <a:r>
              <a:rPr lang="cs-CZ" sz="2500" dirty="0" smtClean="0">
                <a:solidFill>
                  <a:schemeClr val="bg2"/>
                </a:solidFill>
                <a:latin typeface="+mn-lt"/>
              </a:rPr>
              <a:t> (bezpečnost práce a zdraví při práci, diskriminace)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  <a:latin typeface="+mn-lt"/>
              </a:rPr>
              <a:t>vyšší nároky na kvalifikaci a odpovědnost </a:t>
            </a: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personalistů a provoz samotných personálních útvarů;</a:t>
            </a:r>
            <a:endParaRPr lang="cs-CZ" sz="2500" dirty="0" smtClean="0">
              <a:solidFill>
                <a:schemeClr val="bg2"/>
              </a:solidFill>
              <a:latin typeface="+mn-lt"/>
            </a:endParaRPr>
          </a:p>
          <a:p>
            <a:pPr algn="just" eaLnBrk="1" hangingPunct="1">
              <a:spcBef>
                <a:spcPts val="600"/>
              </a:spcBef>
            </a:pP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III. a IV. etapa vývoje: ”personální řízení”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428736"/>
            <a:ext cx="864399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 70. letech 20. století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přechází personální řízení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k plánování personálních aktivit, </a:t>
            </a:r>
            <a:r>
              <a:rPr lang="cs-CZ" sz="2800" b="1" dirty="0" smtClean="0">
                <a:solidFill>
                  <a:schemeClr val="bg2"/>
                </a:solidFill>
              </a:rPr>
              <a:t>více se zaměřuje na svou účinnost a efektivitu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10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na realizaci personálních činností </a:t>
            </a:r>
            <a:r>
              <a:rPr lang="cs-CZ" sz="2800" b="1" dirty="0" smtClean="0">
                <a:solidFill>
                  <a:schemeClr val="bg2"/>
                </a:solidFill>
              </a:rPr>
              <a:t>se částečně podílí liniový management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10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vrcholový management se nezapojuje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800" b="1" dirty="0" smtClean="0">
                <a:solidFill>
                  <a:schemeClr val="bg2"/>
                </a:solidFill>
              </a:rPr>
              <a:t>personální řízení není chápáno jako součást vrcholového řízení organizace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10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uplatňování softwarových aplikací </a:t>
            </a:r>
            <a:r>
              <a:rPr lang="cs-CZ" sz="2800" u="sng" dirty="0" smtClean="0">
                <a:solidFill>
                  <a:schemeClr val="bg2"/>
                </a:solidFill>
              </a:rPr>
              <a:t>není koordinované a propojené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III. a IV. etapa vývoje: 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personální řízení”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428736"/>
            <a:ext cx="864399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 případě obsazování nižších pracovních pozic </a:t>
            </a:r>
            <a:r>
              <a:rPr lang="cs-CZ" sz="2800" b="1" dirty="0" smtClean="0">
                <a:solidFill>
                  <a:schemeClr val="bg2"/>
                </a:solidFill>
              </a:rPr>
              <a:t>se výběrového řízení účastní představitelé liniového managementu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řízení a hodnocení výkonu je postaveno na stanovování individuálních cílů</a:t>
            </a:r>
            <a:r>
              <a:rPr lang="cs-CZ" sz="2800" dirty="0" smtClean="0">
                <a:solidFill>
                  <a:schemeClr val="bg2"/>
                </a:solidFill>
              </a:rPr>
              <a:t> založených na krátkodobých i dlouhodobých finančních cílech, </a:t>
            </a:r>
            <a:r>
              <a:rPr lang="cs-CZ" sz="2800" b="1" dirty="0" smtClean="0">
                <a:solidFill>
                  <a:schemeClr val="bg2"/>
                </a:solidFill>
              </a:rPr>
              <a:t>opírá se o zpětnou vazbu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personální řízení období 70. let</a:t>
            </a:r>
            <a:r>
              <a:rPr lang="cs-CZ" sz="2800" dirty="0" smtClean="0">
                <a:solidFill>
                  <a:schemeClr val="bg2"/>
                </a:solidFill>
              </a:rPr>
              <a:t> svým charakterem </a:t>
            </a:r>
            <a:r>
              <a:rPr lang="cs-CZ" sz="2800" u="sng" dirty="0" smtClean="0">
                <a:solidFill>
                  <a:schemeClr val="bg2"/>
                </a:solidFill>
              </a:rPr>
              <a:t>inklinuje</a:t>
            </a:r>
            <a:r>
              <a:rPr lang="cs-CZ" sz="2800" dirty="0" smtClean="0">
                <a:solidFill>
                  <a:schemeClr val="bg2"/>
                </a:solidFill>
              </a:rPr>
              <a:t> ke stále více </a:t>
            </a:r>
            <a:r>
              <a:rPr lang="cs-CZ" sz="2800" b="1" dirty="0" smtClean="0">
                <a:solidFill>
                  <a:schemeClr val="bg2"/>
                </a:solidFill>
              </a:rPr>
              <a:t>propracovanému systému směřujícímu do podoby řízení lidských zdrojů. 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V. a VI. etapa vývoje: 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lang="pl-PL" sz="3200" b="1" kern="0" dirty="0" smtClean="0">
                <a:solidFill>
                  <a:schemeClr val="bg2"/>
                </a:solidFill>
                <a:latin typeface="+mn-lt"/>
                <a:ea typeface="+mj-ea"/>
                <a:cs typeface="+mj-cs"/>
              </a:rPr>
              <a:t>řízení lidských zdrojů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628800"/>
            <a:ext cx="8643998" cy="48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= </a:t>
            </a:r>
            <a:r>
              <a:rPr lang="cs-CZ" sz="2800" dirty="0" smtClean="0">
                <a:solidFill>
                  <a:schemeClr val="bg2"/>
                </a:solidFill>
              </a:rPr>
              <a:t>formování </a:t>
            </a:r>
            <a:r>
              <a:rPr lang="cs-CZ" sz="2800" dirty="0" smtClean="0">
                <a:solidFill>
                  <a:schemeClr val="bg2"/>
                </a:solidFill>
              </a:rPr>
              <a:t>v </a:t>
            </a:r>
            <a:r>
              <a:rPr lang="cs-CZ" sz="2800" b="1" dirty="0" smtClean="0">
                <a:solidFill>
                  <a:schemeClr val="bg2"/>
                </a:solidFill>
              </a:rPr>
              <a:t>80. a 90. letech 20. </a:t>
            </a:r>
            <a:r>
              <a:rPr lang="cs-CZ" sz="2800" b="1" dirty="0" smtClean="0">
                <a:solidFill>
                  <a:schemeClr val="bg2"/>
                </a:solidFill>
              </a:rPr>
              <a:t>století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– vývoj až po současnost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= </a:t>
            </a:r>
            <a:r>
              <a:rPr lang="cs-CZ" sz="2800" b="1" dirty="0" smtClean="0">
                <a:solidFill>
                  <a:schemeClr val="bg2"/>
                </a:solidFill>
              </a:rPr>
              <a:t>přestavuje nejnovější koncepci personální práce,</a:t>
            </a:r>
            <a:r>
              <a:rPr lang="cs-CZ" sz="2800" dirty="0" smtClean="0">
                <a:solidFill>
                  <a:schemeClr val="bg2"/>
                </a:solidFill>
              </a:rPr>
              <a:t> dle vývojových etap Armstronga docházelo k jejímu formování v průběhu 80. let </a:t>
            </a:r>
            <a:r>
              <a:rPr lang="cs-CZ" sz="2500" dirty="0" smtClean="0">
                <a:solidFill>
                  <a:schemeClr val="bg2"/>
                </a:solidFill>
              </a:rPr>
              <a:t>(a následně 90. let) </a:t>
            </a:r>
            <a:r>
              <a:rPr lang="cs-CZ" sz="2800" dirty="0" smtClean="0">
                <a:solidFill>
                  <a:schemeClr val="bg2"/>
                </a:solidFill>
              </a:rPr>
              <a:t>20. století až po současnost;</a:t>
            </a:r>
          </a:p>
          <a:p>
            <a:pPr algn="just" eaLnBrk="1" hangingPunct="1">
              <a:spcBef>
                <a:spcPts val="1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stává se jádrem řízení organizace</a:t>
            </a:r>
            <a:r>
              <a:rPr lang="cs-CZ" sz="2800" dirty="0" smtClean="0">
                <a:solidFill>
                  <a:schemeClr val="bg2"/>
                </a:solidFill>
              </a:rPr>
              <a:t>, jeho nejdůležitější složkou;</a:t>
            </a:r>
          </a:p>
          <a:p>
            <a:pPr algn="just" eaLnBrk="1" hangingPunct="1">
              <a:spcBef>
                <a:spcPts val="1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poukazuje na význam člověka</a:t>
            </a:r>
            <a:r>
              <a:rPr lang="cs-CZ" sz="2800" dirty="0" smtClean="0">
                <a:solidFill>
                  <a:schemeClr val="bg2"/>
                </a:solidFill>
              </a:rPr>
              <a:t>, význam lidské pracovní síly jako </a:t>
            </a:r>
            <a:r>
              <a:rPr lang="cs-CZ" sz="2800" u="sng" dirty="0" smtClean="0">
                <a:solidFill>
                  <a:schemeClr val="bg2"/>
                </a:solidFill>
              </a:rPr>
              <a:t>nejdůležitějšího výrobního vstupu</a:t>
            </a:r>
            <a:r>
              <a:rPr lang="cs-CZ" sz="2800" dirty="0" smtClean="0">
                <a:solidFill>
                  <a:schemeClr val="bg2"/>
                </a:solidFill>
              </a:rPr>
              <a:t> v rámci činnosti </a:t>
            </a:r>
            <a:r>
              <a:rPr lang="cs-CZ" sz="2500" dirty="0" smtClean="0">
                <a:solidFill>
                  <a:schemeClr val="bg2"/>
                </a:solidFill>
              </a:rPr>
              <a:t>(existence) </a:t>
            </a:r>
            <a:r>
              <a:rPr lang="cs-CZ" sz="2800" dirty="0" smtClean="0">
                <a:solidFill>
                  <a:schemeClr val="bg2"/>
                </a:solidFill>
              </a:rPr>
              <a:t>organizace;</a:t>
            </a: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V. a VI. etapa vývoje: 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lang="pl-PL" sz="3200" b="1" kern="0" dirty="0" smtClean="0">
                <a:solidFill>
                  <a:schemeClr val="bg2"/>
                </a:solidFill>
                <a:latin typeface="+mn-lt"/>
                <a:ea typeface="+mj-ea"/>
                <a:cs typeface="+mj-cs"/>
              </a:rPr>
              <a:t>řízení lidských zdrojů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428736"/>
            <a:ext cx="864399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>
                <a:solidFill>
                  <a:schemeClr val="bg2"/>
                </a:solidFill>
              </a:rPr>
              <a:t>– po </a:t>
            </a:r>
            <a:r>
              <a:rPr lang="cs-CZ" sz="2800" b="1" dirty="0" smtClean="0">
                <a:solidFill>
                  <a:schemeClr val="bg2"/>
                </a:solidFill>
              </a:rPr>
              <a:t>vedoucích </a:t>
            </a:r>
            <a:r>
              <a:rPr lang="cs-CZ" sz="2800" b="1" dirty="0" smtClean="0">
                <a:solidFill>
                  <a:schemeClr val="bg2"/>
                </a:solidFill>
              </a:rPr>
              <a:t>pracovnících </a:t>
            </a:r>
            <a:r>
              <a:rPr lang="cs-CZ" sz="2800" dirty="0">
                <a:solidFill>
                  <a:schemeClr val="bg2"/>
                </a:solidFill>
              </a:rPr>
              <a:t>je vyžadována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vysoká odpovědnost</a:t>
            </a:r>
            <a:r>
              <a:rPr lang="cs-CZ" sz="2800" dirty="0" smtClean="0">
                <a:solidFill>
                  <a:schemeClr val="bg2"/>
                </a:solidFill>
              </a:rPr>
              <a:t> za personální práci.</a:t>
            </a:r>
          </a:p>
          <a:p>
            <a:pPr algn="ctr" eaLnBrk="1" hangingPunct="1">
              <a:spcBef>
                <a:spcPts val="1800"/>
              </a:spcBef>
              <a:buClr>
                <a:schemeClr val="bg2"/>
              </a:buClr>
            </a:pPr>
            <a:r>
              <a:rPr lang="cs-CZ" sz="2800" u="sng" dirty="0" smtClean="0">
                <a:solidFill>
                  <a:schemeClr val="bg2"/>
                </a:solidFill>
              </a:rPr>
              <a:t>Řízení lidských zdrojů představuje: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strategický přístup k personální práci </a:t>
            </a:r>
            <a:r>
              <a:rPr lang="cs-CZ" sz="2800" dirty="0" smtClean="0">
                <a:solidFill>
                  <a:schemeClr val="bg2"/>
                </a:solidFill>
              </a:rPr>
              <a:t>a ke všem personálním činnostem – nutná </a:t>
            </a:r>
            <a:r>
              <a:rPr lang="cs-CZ" sz="2800" u="sng" dirty="0" smtClean="0">
                <a:solidFill>
                  <a:schemeClr val="bg2"/>
                </a:solidFill>
              </a:rPr>
              <a:t>dlouhodobá koncepce</a:t>
            </a:r>
            <a:r>
              <a:rPr lang="cs-CZ" sz="2800" dirty="0" smtClean="0">
                <a:solidFill>
                  <a:schemeClr val="bg2"/>
                </a:solidFill>
              </a:rPr>
              <a:t>, perspektiva;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orientaci také na vnější faktory </a:t>
            </a:r>
            <a:r>
              <a:rPr lang="cs-CZ" sz="2800" u="sng" dirty="0" smtClean="0">
                <a:solidFill>
                  <a:schemeClr val="bg2"/>
                </a:solidFill>
              </a:rPr>
              <a:t>formování a fungování pracovní síly</a:t>
            </a:r>
            <a:r>
              <a:rPr lang="cs-CZ" sz="2800" dirty="0" smtClean="0">
                <a:solidFill>
                  <a:schemeClr val="bg2"/>
                </a:solidFill>
              </a:rPr>
              <a:t> organizace;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personální práce stává se součástí každodenní pracovní náplně všech vedoucích pracovníků </a:t>
            </a:r>
            <a:r>
              <a:rPr lang="cs-CZ" sz="2500" dirty="0" smtClean="0">
                <a:solidFill>
                  <a:schemeClr val="bg2"/>
                </a:solidFill>
              </a:rPr>
              <a:t>(přestává být výhradní záležitostí personalistů);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Vznik a vývoj personalistiky od personální   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administrativy k řízení lidských zdrojů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Přehled základní literatury o personálním řízení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Pojetí a význam personálního řízení a jeho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historický vývoj</a:t>
            </a:r>
          </a:p>
          <a:p>
            <a:pPr marL="609600" indent="-609600" algn="just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214282" y="642918"/>
            <a:ext cx="87154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V. a VI. etapa vývoje: 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lang="pl-PL" sz="3200" b="1" kern="0" dirty="0" smtClean="0">
                <a:solidFill>
                  <a:schemeClr val="bg2"/>
                </a:solidFill>
                <a:latin typeface="+mn-lt"/>
                <a:ea typeface="+mj-ea"/>
                <a:cs typeface="+mj-cs"/>
              </a:rPr>
              <a:t>řízení lidských zdrojů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”</a:t>
            </a:r>
            <a:endParaRPr kumimoji="0" lang="ro-RO" sz="32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14282" y="1428736"/>
            <a:ext cx="864399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600"/>
              </a:spcBef>
              <a:buClr>
                <a:schemeClr val="bg2"/>
              </a:buClr>
            </a:pPr>
            <a:r>
              <a:rPr lang="cs-CZ" sz="2700" u="sng" dirty="0" smtClean="0">
                <a:solidFill>
                  <a:schemeClr val="bg2"/>
                </a:solidFill>
              </a:rPr>
              <a:t>Od 90. let 20. století</a:t>
            </a:r>
            <a:r>
              <a:rPr lang="cs-CZ" sz="2700" dirty="0" smtClean="0">
                <a:solidFill>
                  <a:schemeClr val="bg2"/>
                </a:solidFill>
              </a:rPr>
              <a:t> je kladen značný </a:t>
            </a:r>
            <a:r>
              <a:rPr lang="cs-CZ" sz="2700" b="1" dirty="0" smtClean="0">
                <a:solidFill>
                  <a:schemeClr val="bg2"/>
                </a:solidFill>
              </a:rPr>
              <a:t>důraz na strategický přístup a vnitřně provázané politiky organizace;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</a:pPr>
            <a:r>
              <a:rPr lang="cs-CZ" sz="2700" dirty="0" smtClean="0">
                <a:solidFill>
                  <a:schemeClr val="bg2"/>
                </a:solidFill>
              </a:rPr>
              <a:t>– je kladen důraz na </a:t>
            </a:r>
            <a:r>
              <a:rPr lang="cs-CZ" sz="2700" b="1" dirty="0" smtClean="0">
                <a:solidFill>
                  <a:schemeClr val="bg2"/>
                </a:solidFill>
              </a:rPr>
              <a:t>etiku v personální práci, využití flexibilních forem zaměstnávání lidí, efektivní využívání pracovní doby;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špičkový stupeň person. řízení charakterizuje jeho </a:t>
            </a:r>
            <a:r>
              <a:rPr lang="cs-CZ" sz="2700" b="1" dirty="0" smtClean="0">
                <a:solidFill>
                  <a:schemeClr val="bg2"/>
                </a:solidFill>
              </a:rPr>
              <a:t>spolu-odpovědnost za dosažení výkonových cílů organizace;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ŘLZ </a:t>
            </a:r>
            <a:r>
              <a:rPr lang="cs-CZ" sz="2700" dirty="0" smtClean="0">
                <a:solidFill>
                  <a:schemeClr val="bg2"/>
                </a:solidFill>
              </a:rPr>
              <a:t>se stává </a:t>
            </a:r>
            <a:r>
              <a:rPr lang="cs-CZ" sz="2700" b="1" dirty="0" smtClean="0">
                <a:solidFill>
                  <a:schemeClr val="bg2"/>
                </a:solidFill>
              </a:rPr>
              <a:t>důležitým nástrojem zvyšování produktivity pracovníků;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personalisté úzce spolupracují s liniovými manažery</a:t>
            </a:r>
            <a:r>
              <a:rPr lang="cs-CZ" sz="2700" dirty="0" smtClean="0">
                <a:solidFill>
                  <a:schemeClr val="bg2"/>
                </a:solidFill>
              </a:rPr>
              <a:t>, kteří se aktivně podílejí na realizaci personálních činností.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</a:pP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endParaRPr lang="cs-CZ" sz="280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609601"/>
            <a:ext cx="8569647" cy="604821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VLIVY působící na personální práci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28736"/>
            <a:ext cx="8568952" cy="516891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VNĚJŠÍ vlivy</a:t>
            </a:r>
            <a:r>
              <a:rPr lang="cs-CZ" sz="2800" b="1" dirty="0" smtClean="0">
                <a:solidFill>
                  <a:schemeClr val="bg2"/>
                </a:solidFill>
              </a:rPr>
              <a:t>: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u="sng" dirty="0" smtClean="0">
                <a:solidFill>
                  <a:schemeClr val="bg2"/>
                </a:solidFill>
              </a:rPr>
              <a:t>technologické</a:t>
            </a:r>
            <a:r>
              <a:rPr lang="cs-CZ" sz="2750" dirty="0" smtClean="0">
                <a:solidFill>
                  <a:schemeClr val="bg2"/>
                </a:solidFill>
              </a:rPr>
              <a:t> – v podobě změn technologie výroby, které si vyžádaly značný počet speciálně kvalifikovaných pracovníků;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u="sng" dirty="0" smtClean="0">
                <a:solidFill>
                  <a:schemeClr val="bg2"/>
                </a:solidFill>
              </a:rPr>
              <a:t>ekonomické</a:t>
            </a:r>
            <a:r>
              <a:rPr lang="cs-CZ" sz="2750" dirty="0" smtClean="0">
                <a:solidFill>
                  <a:schemeClr val="bg2"/>
                </a:solidFill>
              </a:rPr>
              <a:t> –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v podobě změn především strukturálních,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v rámci hospodářského cyklu apod.;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u="sng" dirty="0" smtClean="0">
                <a:solidFill>
                  <a:schemeClr val="bg2"/>
                </a:solidFill>
              </a:rPr>
              <a:t>vlivy v podobě konkurence</a:t>
            </a:r>
            <a:r>
              <a:rPr lang="cs-CZ" sz="2750" dirty="0" smtClean="0">
                <a:solidFill>
                  <a:schemeClr val="bg2"/>
                </a:solidFill>
              </a:rPr>
              <a:t> (tlaku) na domácím a globálním trhu;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u="sng" dirty="0" smtClean="0">
                <a:solidFill>
                  <a:schemeClr val="bg2"/>
                </a:solidFill>
              </a:rPr>
              <a:t>demografické</a:t>
            </a:r>
            <a:r>
              <a:rPr lang="cs-CZ" sz="2750" dirty="0" smtClean="0">
                <a:solidFill>
                  <a:schemeClr val="bg2"/>
                </a:solidFill>
              </a:rPr>
              <a:t> – vlivem úrovně vzdělání, věku, rasy, pohlaví; 	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700" b="1" dirty="0" smtClean="0"/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609600"/>
            <a:ext cx="8569647" cy="803175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Vnější vlivy působící na personální práci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56792"/>
            <a:ext cx="8534752" cy="504085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legislativní</a:t>
            </a:r>
            <a:r>
              <a:rPr lang="cs-CZ" sz="2800" dirty="0" smtClean="0">
                <a:solidFill>
                  <a:schemeClr val="bg2"/>
                </a:solidFill>
              </a:rPr>
              <a:t> – odvíjející se také od politiky vládnoucí garnitury zejména v oblasti zaměstnanosti.</a:t>
            </a:r>
            <a:endParaRPr lang="cs-CZ" sz="30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vlivy změn na trhu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dirty="0" smtClean="0">
                <a:solidFill>
                  <a:schemeClr val="bg2"/>
                </a:solidFill>
              </a:rPr>
              <a:t>diversity </a:t>
            </a:r>
            <a:r>
              <a:rPr lang="cs-CZ" sz="2800" dirty="0" smtClean="0">
                <a:solidFill>
                  <a:schemeClr val="bg2"/>
                </a:solidFill>
              </a:rPr>
              <a:t>management;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vlivy </a:t>
            </a:r>
            <a:r>
              <a:rPr lang="cs-CZ" sz="2500" u="sng" dirty="0" smtClean="0">
                <a:solidFill>
                  <a:schemeClr val="bg2"/>
                </a:solidFill>
              </a:rPr>
              <a:t>(změny) </a:t>
            </a:r>
            <a:r>
              <a:rPr lang="cs-CZ" sz="2800" u="sng" dirty="0" smtClean="0">
                <a:solidFill>
                  <a:schemeClr val="bg2"/>
                </a:solidFill>
              </a:rPr>
              <a:t>hodnotových orientací lidí</a:t>
            </a:r>
            <a:r>
              <a:rPr lang="cs-CZ" sz="2800" dirty="0" smtClean="0">
                <a:solidFill>
                  <a:schemeClr val="bg2"/>
                </a:solidFill>
              </a:rPr>
              <a:t> (</a:t>
            </a:r>
            <a:r>
              <a:rPr lang="cs-CZ" sz="2500" dirty="0" smtClean="0">
                <a:solidFill>
                  <a:schemeClr val="bg2"/>
                </a:solidFill>
              </a:rPr>
              <a:t>ve společnosti);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sociální a kulturní vlivy</a:t>
            </a:r>
            <a:r>
              <a:rPr lang="cs-CZ" sz="2800" dirty="0" smtClean="0">
                <a:solidFill>
                  <a:schemeClr val="bg2"/>
                </a:solidFill>
              </a:rPr>
              <a:t> v dané oblasti, regionu; 	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ekologické</a:t>
            </a:r>
            <a:r>
              <a:rPr lang="cs-CZ" sz="2800" dirty="0" smtClean="0">
                <a:solidFill>
                  <a:schemeClr val="bg2"/>
                </a:solidFill>
              </a:rPr>
              <a:t> – propojenost s legislativními normami, limity, směrnicemi národního nadnárodního charakteru;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prostorová mobilita pracovních sil</a:t>
            </a:r>
            <a:r>
              <a:rPr lang="cs-CZ" sz="2800" dirty="0" smtClean="0">
                <a:solidFill>
                  <a:schemeClr val="bg2"/>
                </a:solidFill>
              </a:rPr>
              <a:t>, přizpůsobení se jedince pro „cestování“ za prací, tzv. pracovní mobilita. 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609601"/>
            <a:ext cx="8569647" cy="659160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Vlivy působící na personální práci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56792"/>
            <a:ext cx="8606190" cy="5040858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VNITŘNÍ vlivy</a:t>
            </a:r>
            <a:r>
              <a:rPr lang="cs-CZ" sz="2900" dirty="0" smtClean="0">
                <a:solidFill>
                  <a:schemeClr val="bg2"/>
                </a:solidFill>
              </a:rPr>
              <a:t> odvíjející se od: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charakteru činnosti organizace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organizační struktury subjektu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(koncepce pracovních míst);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charakteristik zaměstnanců organizace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algn="just" eaLnBrk="1" hangingPunct="1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počet pracovníků, </a:t>
            </a:r>
          </a:p>
          <a:p>
            <a:pPr algn="just" eaLnBrk="1" hangingPunct="1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sociální a profesní kvalifikace,</a:t>
            </a:r>
          </a:p>
          <a:p>
            <a:pPr algn="just" eaLnBrk="1" hangingPunct="1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hodnotové orientace pracovníků,</a:t>
            </a:r>
          </a:p>
          <a:p>
            <a:pPr algn="just" eaLnBrk="1" hangingPunct="1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rozvojový potenciál, flexibilita pracovníků;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800" u="sng" dirty="0" smtClean="0">
                <a:solidFill>
                  <a:schemeClr val="bg2"/>
                </a:solidFill>
              </a:rPr>
              <a:t>geografické polohy organizace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eaLnBrk="1" hangingPunct="1"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609601"/>
            <a:ext cx="8569647" cy="659160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…další vnitřní vlivy odvíjející se od: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40768"/>
            <a:ext cx="8606190" cy="525688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souznění podnikové a personální strategie</a:t>
            </a:r>
            <a:r>
              <a:rPr lang="cs-CZ" sz="2800" dirty="0" smtClean="0">
                <a:solidFill>
                  <a:schemeClr val="bg2"/>
                </a:solidFill>
              </a:rPr>
              <a:t>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spočívající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adekvátní personální politice, ve stanovení dílčích cílů organizace apod.;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ekonomické a finanční situace</a:t>
            </a:r>
            <a:r>
              <a:rPr lang="cs-CZ" sz="2800" dirty="0" smtClean="0">
                <a:solidFill>
                  <a:schemeClr val="bg2"/>
                </a:solidFill>
              </a:rPr>
              <a:t> organizace;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úrovně technického a technolog. vybavení</a:t>
            </a:r>
            <a:r>
              <a:rPr lang="cs-CZ" sz="2800" dirty="0" smtClean="0">
                <a:solidFill>
                  <a:schemeClr val="bg2"/>
                </a:solidFill>
              </a:rPr>
              <a:t> organizace;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aktivit a četnosti jednání odborové organizace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úrovně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(personálního) </a:t>
            </a:r>
            <a:r>
              <a:rPr lang="cs-CZ" sz="2800" u="sng" dirty="0" smtClean="0">
                <a:solidFill>
                  <a:schemeClr val="bg2"/>
                </a:solidFill>
              </a:rPr>
              <a:t>informačního systému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 organizační kultury v daném subjektu;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 úrovně vnitropodnikové komunikace;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úrovně vnitropodnikových vztahů, zvládání a 	řešení konfliktních situací apod.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83" y="609600"/>
            <a:ext cx="8678892" cy="1033449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Vybrané EKONOMICKÉ a SOCIÁLNÍ aspekty personální práce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85926"/>
            <a:ext cx="9001156" cy="481172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V </a:t>
            </a:r>
            <a:r>
              <a:rPr lang="cs-CZ" sz="2800" dirty="0" smtClean="0">
                <a:solidFill>
                  <a:schemeClr val="bg2"/>
                </a:solidFill>
              </a:rPr>
              <a:t>oblasti </a:t>
            </a:r>
            <a:r>
              <a:rPr lang="cs-CZ" sz="2800" dirty="0" smtClean="0">
                <a:solidFill>
                  <a:schemeClr val="bg2"/>
                </a:solidFill>
              </a:rPr>
              <a:t>personální práce se střetávají zejména tyto dvě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hlediska:</a:t>
            </a:r>
          </a:p>
          <a:p>
            <a:pPr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  </a:t>
            </a:r>
            <a:r>
              <a:rPr lang="cs-CZ" sz="2800" b="1" u="sng" dirty="0" smtClean="0">
                <a:solidFill>
                  <a:schemeClr val="bg2"/>
                </a:solidFill>
              </a:rPr>
              <a:t>Ekonomické hledisko</a:t>
            </a:r>
            <a:r>
              <a:rPr lang="cs-CZ" sz="2800" dirty="0" smtClean="0">
                <a:solidFill>
                  <a:schemeClr val="bg2"/>
                </a:solidFill>
              </a:rPr>
              <a:t>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související: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</a:t>
            </a:r>
            <a:r>
              <a:rPr lang="cs-CZ" sz="2800" i="1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s využitím lidské práce, 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i="1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se zhodnocením lidského potenciálu i s ohledem na vložené prostředky </a:t>
            </a:r>
            <a:r>
              <a:rPr lang="cs-CZ" sz="2500" dirty="0" smtClean="0">
                <a:solidFill>
                  <a:schemeClr val="bg2"/>
                </a:solidFill>
              </a:rPr>
              <a:t>(investice) </a:t>
            </a:r>
            <a:r>
              <a:rPr lang="cs-CZ" sz="2800" dirty="0" smtClean="0">
                <a:solidFill>
                  <a:schemeClr val="bg2"/>
                </a:solidFill>
              </a:rPr>
              <a:t>na jeho zabezpečení a rozvoj.</a:t>
            </a:r>
          </a:p>
          <a:p>
            <a:pPr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  </a:t>
            </a:r>
            <a:r>
              <a:rPr lang="cs-CZ" sz="2800" b="1" u="sng" dirty="0" smtClean="0">
                <a:solidFill>
                  <a:schemeClr val="bg2"/>
                </a:solidFill>
              </a:rPr>
              <a:t>Sociální hledisko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související: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	</a:t>
            </a:r>
            <a:r>
              <a:rPr lang="cs-CZ" sz="2800" i="1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>
                <a:solidFill>
                  <a:schemeClr val="bg2"/>
                </a:solidFill>
              </a:rPr>
              <a:t> s naplněním osobních cílů pracovníků, 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i="1" dirty="0" smtClean="0">
                <a:solidFill>
                  <a:schemeClr val="bg2"/>
                </a:solidFill>
              </a:rPr>
              <a:t>	– </a:t>
            </a:r>
            <a:r>
              <a:rPr lang="cs-CZ" sz="2800" dirty="0" smtClean="0">
                <a:solidFill>
                  <a:schemeClr val="bg2"/>
                </a:solidFill>
              </a:rPr>
              <a:t>s jejich motivací k vlastnímu profesnímu rozvoji,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714356"/>
            <a:ext cx="8715436" cy="592935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Sociální hledisko </a:t>
            </a:r>
            <a:r>
              <a:rPr lang="cs-CZ" sz="2750" u="sng" dirty="0" smtClean="0">
                <a:solidFill>
                  <a:schemeClr val="bg2"/>
                </a:solidFill>
              </a:rPr>
              <a:t>související: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i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se zvyšováním kvalifikace a rozvojem tvořivosti,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i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se </a:t>
            </a:r>
            <a:r>
              <a:rPr lang="cs-CZ" sz="2750" dirty="0" smtClean="0">
                <a:solidFill>
                  <a:schemeClr val="bg2"/>
                </a:solidFill>
              </a:rPr>
              <a:t>spokojeností </a:t>
            </a:r>
            <a:r>
              <a:rPr lang="cs-CZ" sz="2750" dirty="0" smtClean="0">
                <a:solidFill>
                  <a:schemeClr val="bg2"/>
                </a:solidFill>
              </a:rPr>
              <a:t>s pracovním místem, s obsahem práce, pracovním prostředím a vnitřním klimatem na pracovišti.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u="sng" dirty="0" smtClean="0">
                <a:solidFill>
                  <a:schemeClr val="bg2"/>
                </a:solidFill>
              </a:rPr>
              <a:t>Tato dvě hlediska je vhodné</a:t>
            </a:r>
            <a:r>
              <a:rPr lang="cs-CZ" sz="2750" dirty="0" smtClean="0">
                <a:solidFill>
                  <a:schemeClr val="bg2"/>
                </a:solidFill>
              </a:rPr>
              <a:t> přes jejich odlišnosti </a:t>
            </a:r>
            <a:r>
              <a:rPr lang="cs-CZ" sz="2750" u="sng" dirty="0" smtClean="0">
                <a:solidFill>
                  <a:schemeClr val="bg2"/>
                </a:solidFill>
              </a:rPr>
              <a:t>sjednotit </a:t>
            </a:r>
            <a:br>
              <a:rPr lang="cs-CZ" sz="2750" u="sng" dirty="0" smtClean="0">
                <a:solidFill>
                  <a:schemeClr val="bg2"/>
                </a:solidFill>
              </a:rPr>
            </a:br>
            <a:r>
              <a:rPr lang="cs-CZ" sz="2750" u="sng" dirty="0" smtClean="0">
                <a:solidFill>
                  <a:schemeClr val="bg2"/>
                </a:solidFill>
              </a:rPr>
              <a:t>v podobě sdílení společných cílů</a:t>
            </a:r>
            <a:r>
              <a:rPr lang="cs-CZ" sz="2750" dirty="0" smtClean="0">
                <a:solidFill>
                  <a:schemeClr val="bg2"/>
                </a:solidFill>
              </a:rPr>
              <a:t>, kterými jsou </a:t>
            </a:r>
            <a:r>
              <a:rPr lang="cs-CZ" sz="2750" b="1" dirty="0" smtClean="0">
                <a:solidFill>
                  <a:schemeClr val="bg2"/>
                </a:solidFill>
              </a:rPr>
              <a:t>prosperita a rozvoj firmy.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u="sng" dirty="0" smtClean="0">
                <a:solidFill>
                  <a:schemeClr val="bg2"/>
                </a:solidFill>
              </a:rPr>
              <a:t>Typické parametry</a:t>
            </a:r>
            <a:r>
              <a:rPr lang="cs-CZ" sz="2750" dirty="0" smtClean="0">
                <a:solidFill>
                  <a:schemeClr val="bg2"/>
                </a:solidFill>
              </a:rPr>
              <a:t>, které mohou být využity pro posuzování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návratnosti investic do pracovní síly </a:t>
            </a:r>
            <a:r>
              <a:rPr lang="cs-CZ" sz="2750" dirty="0" smtClean="0">
                <a:solidFill>
                  <a:schemeClr val="bg2"/>
                </a:solidFill>
              </a:rPr>
              <a:t>jsou především:</a:t>
            </a:r>
          </a:p>
          <a:p>
            <a:pPr algn="just" eaLnBrk="1" hangingPunct="1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b="1" dirty="0" smtClean="0">
                <a:solidFill>
                  <a:schemeClr val="bg2"/>
                </a:solidFill>
              </a:rPr>
              <a:t>I. </a:t>
            </a:r>
            <a:r>
              <a:rPr lang="cs-CZ" sz="2750" dirty="0" smtClean="0">
                <a:solidFill>
                  <a:schemeClr val="bg2"/>
                </a:solidFill>
              </a:rPr>
              <a:t>podíl příjmů </a:t>
            </a:r>
            <a:r>
              <a:rPr lang="cs-CZ" sz="2500" dirty="0" smtClean="0">
                <a:solidFill>
                  <a:schemeClr val="bg2"/>
                </a:solidFill>
              </a:rPr>
              <a:t>(tržeb) </a:t>
            </a:r>
            <a:r>
              <a:rPr lang="cs-CZ" sz="2750" dirty="0" smtClean="0">
                <a:solidFill>
                  <a:schemeClr val="bg2"/>
                </a:solidFill>
              </a:rPr>
              <a:t>k celkovému počtu zaměstnanců</a:t>
            </a:r>
          </a:p>
          <a:p>
            <a:pPr algn="just" eaLnBrk="1" hangingPunct="1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b="1" dirty="0" smtClean="0">
                <a:solidFill>
                  <a:schemeClr val="bg2"/>
                </a:solidFill>
              </a:rPr>
              <a:t>II. </a:t>
            </a:r>
            <a:r>
              <a:rPr lang="cs-CZ" sz="2750" dirty="0" smtClean="0">
                <a:solidFill>
                  <a:schemeClr val="bg2"/>
                </a:solidFill>
              </a:rPr>
              <a:t>podíl zisku k mzdovým nákladům</a:t>
            </a:r>
          </a:p>
          <a:p>
            <a:pPr algn="just" eaLnBrk="1" hangingPunct="1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b="1" dirty="0" smtClean="0">
                <a:solidFill>
                  <a:schemeClr val="bg2"/>
                </a:solidFill>
              </a:rPr>
              <a:t>III. </a:t>
            </a:r>
            <a:r>
              <a:rPr lang="cs-CZ" sz="2750" dirty="0" smtClean="0">
                <a:solidFill>
                  <a:schemeClr val="bg2"/>
                </a:solidFill>
              </a:rPr>
              <a:t>podíl ročního zisku k investicím do lidských zdrojů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750" b="1" i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5472907"/>
          </a:xfrm>
        </p:spPr>
        <p:txBody>
          <a:bodyPr/>
          <a:lstStyle/>
          <a:p>
            <a:pPr algn="ctr">
              <a:spcBef>
                <a:spcPts val="600"/>
              </a:spcBef>
              <a:buNone/>
            </a:pPr>
            <a:endParaRPr lang="cs-CZ" sz="1000" b="1" dirty="0" smtClean="0">
              <a:solidFill>
                <a:schemeClr val="bg2"/>
              </a:solidFill>
            </a:endParaRPr>
          </a:p>
          <a:p>
            <a:pPr algn="ctr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  <a:sym typeface="Wingdings" pitchFamily="2" charset="2"/>
              </a:rPr>
              <a:t> …</a:t>
            </a:r>
            <a:r>
              <a:rPr lang="cs-CZ" sz="2900" dirty="0" smtClean="0">
                <a:solidFill>
                  <a:schemeClr val="bg2"/>
                </a:solidFill>
              </a:rPr>
              <a:t>věta závěrem k zamyšlení…  </a:t>
            </a:r>
            <a:r>
              <a:rPr lang="cs-CZ" sz="29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</a:p>
          <a:p>
            <a:pPr algn="ctr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ctr">
              <a:spcBef>
                <a:spcPts val="6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Plnohodnotné využití lidského potenciálu zaměstnanců </a:t>
            </a:r>
          </a:p>
          <a:p>
            <a:pPr algn="ctr">
              <a:spcBef>
                <a:spcPts val="600"/>
              </a:spcBef>
              <a:buNone/>
            </a:pPr>
            <a:r>
              <a:rPr lang="cs-CZ" sz="2900" i="1" dirty="0" smtClean="0">
                <a:solidFill>
                  <a:schemeClr val="bg2"/>
                </a:solidFill>
              </a:rPr>
              <a:t>prostřednictvím kvalifikovaných pracovníků </a:t>
            </a:r>
          </a:p>
          <a:p>
            <a:pPr algn="ctr">
              <a:spcBef>
                <a:spcPts val="600"/>
              </a:spcBef>
              <a:buNone/>
            </a:pPr>
            <a:r>
              <a:rPr lang="cs-CZ" sz="2900" i="1" dirty="0" smtClean="0">
                <a:solidFill>
                  <a:schemeClr val="bg2"/>
                </a:solidFill>
              </a:rPr>
              <a:t>(především z HR oddělení organizace)</a:t>
            </a:r>
          </a:p>
          <a:p>
            <a:pPr algn="ctr">
              <a:spcBef>
                <a:spcPts val="600"/>
              </a:spcBef>
              <a:buNone/>
            </a:pPr>
            <a:r>
              <a:rPr lang="cs-CZ" sz="2900" b="1" i="1" u="sng" dirty="0" smtClean="0">
                <a:solidFill>
                  <a:schemeClr val="bg2"/>
                </a:solidFill>
              </a:rPr>
              <a:t>se stává </a:t>
            </a:r>
          </a:p>
          <a:p>
            <a:pPr algn="ctr">
              <a:spcBef>
                <a:spcPts val="6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rozhodujícím faktorem úspěchu </a:t>
            </a:r>
          </a:p>
          <a:p>
            <a:pPr algn="ctr">
              <a:spcBef>
                <a:spcPts val="600"/>
              </a:spcBef>
              <a:buNone/>
            </a:pPr>
            <a:r>
              <a:rPr lang="cs-CZ" sz="2900" b="1" i="1" dirty="0" smtClean="0">
                <a:solidFill>
                  <a:schemeClr val="bg2"/>
                </a:solidFill>
              </a:rPr>
              <a:t>a konkurenceschopnosti organizace </a:t>
            </a:r>
          </a:p>
          <a:p>
            <a:pPr algn="ctr">
              <a:spcBef>
                <a:spcPts val="600"/>
              </a:spcBef>
              <a:buNone/>
            </a:pPr>
            <a:r>
              <a:rPr lang="cs-CZ" sz="2900" i="1" dirty="0" smtClean="0">
                <a:solidFill>
                  <a:schemeClr val="bg2"/>
                </a:solidFill>
              </a:rPr>
              <a:t>na domácích i zahraničních trzích.</a:t>
            </a:r>
            <a:endParaRPr lang="cs-CZ" sz="2900" i="1" u="sng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-27277" y="-10285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Děkuji vám za pozornost a přeji příjemný zbytek dne. </a:t>
            </a:r>
            <a:r>
              <a:rPr lang="cs-CZ" sz="35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sz="35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568630" cy="4752826"/>
          </a:xfrm>
        </p:spPr>
        <p:txBody>
          <a:bodyPr/>
          <a:lstStyle/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KAHLE, B</a:t>
            </a:r>
            <a:r>
              <a:rPr lang="cs-CZ" sz="2800" dirty="0" smtClean="0">
                <a:solidFill>
                  <a:schemeClr val="bg2"/>
                </a:solidFill>
              </a:rPr>
              <a:t>.  </a:t>
            </a:r>
            <a:r>
              <a:rPr lang="cs-CZ" sz="2800" b="1" i="1" dirty="0" smtClean="0">
                <a:solidFill>
                  <a:schemeClr val="bg2"/>
                </a:solidFill>
              </a:rPr>
              <a:t>Praktická </a:t>
            </a:r>
            <a:r>
              <a:rPr lang="cs-CZ" sz="2800" b="1" i="1" dirty="0" smtClean="0">
                <a:solidFill>
                  <a:schemeClr val="bg2"/>
                </a:solidFill>
              </a:rPr>
              <a:t>personalistika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Praha: </a:t>
            </a:r>
            <a:r>
              <a:rPr lang="cs-CZ" sz="2400" dirty="0" err="1" smtClean="0">
                <a:solidFill>
                  <a:schemeClr val="bg2"/>
                </a:solidFill>
              </a:rPr>
              <a:t>Pragoeduca</a:t>
            </a:r>
            <a:r>
              <a:rPr lang="cs-CZ" sz="2400" dirty="0" smtClean="0">
                <a:solidFill>
                  <a:schemeClr val="bg2"/>
                </a:solidFill>
              </a:rPr>
              <a:t>, 2001, ISBN 80-85856-94-8.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BURYOVÁ, I., MALÁTEK, V. 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i="1" dirty="0" smtClean="0">
                <a:solidFill>
                  <a:schemeClr val="bg2"/>
                </a:solidFill>
              </a:rPr>
              <a:t>Personalistika</a:t>
            </a:r>
            <a:r>
              <a:rPr lang="cs-CZ" sz="2800" b="1" i="1" dirty="0">
                <a:solidFill>
                  <a:schemeClr val="bg2"/>
                </a:solidFill>
              </a:rPr>
              <a:t>.</a:t>
            </a:r>
            <a:r>
              <a:rPr lang="cs-CZ" sz="2400" dirty="0" smtClean="0">
                <a:solidFill>
                  <a:schemeClr val="bg2"/>
                </a:solidFill>
              </a:rPr>
              <a:t> Karviná: SU OPF, 2014. ISBN  978-80-7510-061-0.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CHLÁDKOVÁ, A., BUKOVJAN, P</a:t>
            </a:r>
            <a:r>
              <a:rPr lang="cs-CZ" sz="2800" dirty="0" smtClean="0">
                <a:solidFill>
                  <a:schemeClr val="bg2"/>
                </a:solidFill>
              </a:rPr>
              <a:t>.  Personalistika </a:t>
            </a:r>
            <a:r>
              <a:rPr lang="cs-CZ" sz="2800" dirty="0" smtClean="0">
                <a:solidFill>
                  <a:schemeClr val="bg2"/>
                </a:solidFill>
              </a:rPr>
              <a:t>2015. Praha: </a:t>
            </a:r>
            <a:r>
              <a:rPr lang="cs-CZ" sz="2800" dirty="0" err="1" smtClean="0">
                <a:solidFill>
                  <a:schemeClr val="bg2"/>
                </a:solidFill>
              </a:rPr>
              <a:t>Wolters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dirty="0" err="1" smtClean="0">
                <a:solidFill>
                  <a:schemeClr val="bg2"/>
                </a:solidFill>
              </a:rPr>
              <a:t>Kluwer</a:t>
            </a:r>
            <a:r>
              <a:rPr lang="cs-CZ" sz="2800" dirty="0" smtClean="0">
                <a:solidFill>
                  <a:schemeClr val="bg2"/>
                </a:solidFill>
              </a:rPr>
              <a:t>, 2015. </a:t>
            </a:r>
            <a:r>
              <a:rPr lang="cs-CZ" sz="2400" dirty="0" smtClean="0">
                <a:solidFill>
                  <a:schemeClr val="bg2"/>
                </a:solidFill>
              </a:rPr>
              <a:t>ISBN  978-80-7478-649-5. ( </a:t>
            </a:r>
            <a:r>
              <a:rPr lang="cs-CZ" sz="2400" dirty="0">
                <a:solidFill>
                  <a:schemeClr val="bg2"/>
                </a:solidFill>
              </a:rPr>
              <a:t>E</a:t>
            </a:r>
            <a:r>
              <a:rPr lang="cs-CZ" sz="2400" dirty="0" smtClean="0">
                <a:solidFill>
                  <a:schemeClr val="bg2"/>
                </a:solidFill>
              </a:rPr>
              <a:t> kniha)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KOUBEK, J. </a:t>
            </a:r>
            <a:r>
              <a:rPr lang="cs-CZ" sz="2800" dirty="0" smtClean="0">
                <a:solidFill>
                  <a:schemeClr val="bg2"/>
                </a:solidFill>
              </a:rPr>
              <a:t>  ABC </a:t>
            </a:r>
            <a:r>
              <a:rPr lang="cs-CZ" sz="2800" dirty="0" smtClean="0">
                <a:solidFill>
                  <a:schemeClr val="bg2"/>
                </a:solidFill>
              </a:rPr>
              <a:t>praktické personalistiky. Praha: Linde, 2000, </a:t>
            </a:r>
            <a:r>
              <a:rPr lang="cs-CZ" sz="2400" dirty="0" smtClean="0">
                <a:solidFill>
                  <a:schemeClr val="bg2"/>
                </a:solidFill>
              </a:rPr>
              <a:t>ISBN  80-861-3125-4.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endParaRPr lang="cs-CZ" sz="28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752" cy="878916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Vybrané </a:t>
            </a:r>
            <a:r>
              <a:rPr lang="cs-CZ" sz="2600" u="sng" dirty="0" smtClean="0">
                <a:solidFill>
                  <a:schemeClr val="bg2"/>
                </a:solidFill>
              </a:rPr>
              <a:t>předpisy z oblasti pracovněprávní legislativy</a:t>
            </a:r>
            <a:r>
              <a:rPr lang="cs-CZ" sz="2600" dirty="0" smtClean="0">
                <a:solidFill>
                  <a:schemeClr val="bg2"/>
                </a:solidFill>
              </a:rPr>
              <a:t> v platném znění – dle pokynů vyučujícího.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600" dirty="0" err="1" smtClean="0">
                <a:solidFill>
                  <a:schemeClr val="bg2"/>
                </a:solidFill>
              </a:rPr>
              <a:t>KöNIGOVÁ</a:t>
            </a:r>
            <a:r>
              <a:rPr lang="cs-CZ" sz="2600" dirty="0" smtClean="0">
                <a:solidFill>
                  <a:schemeClr val="bg2"/>
                </a:solidFill>
              </a:rPr>
              <a:t>, M., HORALÍKOVÁ, A.  </a:t>
            </a:r>
            <a:r>
              <a:rPr lang="cs-CZ" sz="2600" b="1" i="1" dirty="0" smtClean="0">
                <a:solidFill>
                  <a:schemeClr val="bg2"/>
                </a:solidFill>
              </a:rPr>
              <a:t>Personální řízení</a:t>
            </a:r>
            <a:r>
              <a:rPr lang="cs-CZ" sz="2600" dirty="0" smtClean="0">
                <a:solidFill>
                  <a:schemeClr val="bg2"/>
                </a:solidFill>
              </a:rPr>
              <a:t>.</a:t>
            </a:r>
            <a:r>
              <a:rPr lang="cs-CZ" sz="2600" b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Praha:  </a:t>
            </a:r>
            <a:r>
              <a:rPr lang="cs-CZ" sz="2400" dirty="0" smtClean="0">
                <a:solidFill>
                  <a:schemeClr val="bg2"/>
                </a:solidFill>
              </a:rPr>
              <a:t>ČZU, 2013 </a:t>
            </a:r>
            <a:r>
              <a:rPr lang="cs-CZ" sz="2400" dirty="0" smtClean="0">
                <a:solidFill>
                  <a:schemeClr val="bg2"/>
                </a:solidFill>
              </a:rPr>
              <a:t>. </a:t>
            </a:r>
            <a:r>
              <a:rPr lang="cs-CZ" sz="2400" dirty="0" smtClean="0">
                <a:solidFill>
                  <a:schemeClr val="bg2"/>
                </a:solidFill>
              </a:rPr>
              <a:t>ISBN </a:t>
            </a:r>
            <a:r>
              <a:rPr lang="cs-CZ" sz="2400" dirty="0" smtClean="0">
                <a:solidFill>
                  <a:schemeClr val="bg2"/>
                </a:solidFill>
              </a:rPr>
              <a:t>978-80–213-2328–5.</a:t>
            </a:r>
            <a:endParaRPr lang="cs-CZ" sz="24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ROBINSON, I. </a:t>
            </a:r>
            <a:r>
              <a:rPr lang="cs-CZ" sz="2600" b="1" i="1" dirty="0" err="1" smtClean="0">
                <a:solidFill>
                  <a:schemeClr val="bg2"/>
                </a:solidFill>
              </a:rPr>
              <a:t>Human</a:t>
            </a:r>
            <a:r>
              <a:rPr lang="cs-CZ" sz="2600" b="1" i="1" dirty="0" smtClean="0">
                <a:solidFill>
                  <a:schemeClr val="bg2"/>
                </a:solidFill>
              </a:rPr>
              <a:t> </a:t>
            </a:r>
            <a:r>
              <a:rPr lang="cs-CZ" sz="2600" b="1" i="1" dirty="0" err="1">
                <a:solidFill>
                  <a:schemeClr val="bg2"/>
                </a:solidFill>
              </a:rPr>
              <a:t>R</a:t>
            </a:r>
            <a:r>
              <a:rPr lang="cs-CZ" sz="2600" b="1" i="1" dirty="0" err="1" smtClean="0">
                <a:solidFill>
                  <a:schemeClr val="bg2"/>
                </a:solidFill>
              </a:rPr>
              <a:t>esource</a:t>
            </a:r>
            <a:r>
              <a:rPr lang="cs-CZ" sz="2600" b="1" i="1" dirty="0" smtClean="0">
                <a:solidFill>
                  <a:schemeClr val="bg2"/>
                </a:solidFill>
              </a:rPr>
              <a:t> </a:t>
            </a:r>
            <a:r>
              <a:rPr lang="cs-CZ" sz="2400" b="1" i="1" dirty="0" smtClean="0">
                <a:solidFill>
                  <a:schemeClr val="bg2"/>
                </a:solidFill>
              </a:rPr>
              <a:t>Management in </a:t>
            </a:r>
            <a:r>
              <a:rPr lang="cs-CZ" sz="2400" b="1" i="1" dirty="0" err="1" smtClean="0">
                <a:solidFill>
                  <a:schemeClr val="bg2"/>
                </a:solidFill>
              </a:rPr>
              <a:t>Organisations</a:t>
            </a:r>
            <a:r>
              <a:rPr lang="cs-CZ" sz="2400" b="1" i="1" dirty="0" smtClean="0">
                <a:solidFill>
                  <a:schemeClr val="bg2"/>
                </a:solidFill>
              </a:rPr>
              <a:t>. </a:t>
            </a:r>
            <a:r>
              <a:rPr lang="cs-CZ" sz="2600" dirty="0" smtClean="0">
                <a:solidFill>
                  <a:schemeClr val="bg2"/>
                </a:solidFill>
              </a:rPr>
              <a:t>L</a:t>
            </a:r>
            <a:r>
              <a:rPr lang="cs-CZ" sz="2600" dirty="0" smtClean="0">
                <a:solidFill>
                  <a:schemeClr val="bg2"/>
                </a:solidFill>
              </a:rPr>
              <a:t>ondon, 2006. ISBN 1843980665.</a:t>
            </a:r>
            <a:endParaRPr lang="cs-CZ" sz="26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MARTIN, D.  </a:t>
            </a:r>
            <a:r>
              <a:rPr lang="cs-CZ" sz="2600" b="1" i="1" dirty="0" smtClean="0">
                <a:solidFill>
                  <a:schemeClr val="bg2"/>
                </a:solidFill>
              </a:rPr>
              <a:t>Personalistika od A do Z. Výkladový slovník důležitých pojmů. Příklady z praxe. </a:t>
            </a:r>
            <a:r>
              <a:rPr lang="cs-CZ" sz="2400" dirty="0" smtClean="0">
                <a:solidFill>
                  <a:schemeClr val="bg2"/>
                </a:solidFill>
              </a:rPr>
              <a:t>Brno: CP </a:t>
            </a:r>
            <a:r>
              <a:rPr lang="cs-CZ" sz="2400" dirty="0" err="1" smtClean="0">
                <a:solidFill>
                  <a:schemeClr val="bg2"/>
                </a:solidFill>
              </a:rPr>
              <a:t>Books</a:t>
            </a:r>
            <a:r>
              <a:rPr lang="cs-CZ" sz="2400" dirty="0" smtClean="0">
                <a:solidFill>
                  <a:schemeClr val="bg2"/>
                </a:solidFill>
              </a:rPr>
              <a:t>, 2005. ISBN 80-251 -0374-9.</a:t>
            </a:r>
            <a:endParaRPr lang="cs-CZ" sz="26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568630" cy="446479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b="1" dirty="0" smtClean="0">
                <a:solidFill>
                  <a:schemeClr val="bg2"/>
                </a:solidFill>
              </a:rPr>
              <a:t>Odborná periodika:</a:t>
            </a:r>
            <a:r>
              <a:rPr lang="cs-CZ" sz="2600" i="1" dirty="0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600" dirty="0" smtClean="0">
                <a:solidFill>
                  <a:schemeClr val="bg2"/>
                </a:solidFill>
              </a:rPr>
              <a:t> časopis </a:t>
            </a:r>
            <a:r>
              <a:rPr lang="cs-CZ" sz="2600" b="1" i="1" dirty="0" smtClean="0">
                <a:solidFill>
                  <a:schemeClr val="bg2"/>
                </a:solidFill>
              </a:rPr>
              <a:t>Personál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b="1" i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600" dirty="0" smtClean="0">
                <a:solidFill>
                  <a:schemeClr val="bg2"/>
                </a:solidFill>
              </a:rPr>
              <a:t>časopis </a:t>
            </a:r>
            <a:r>
              <a:rPr lang="cs-CZ" sz="2600" b="1" i="1" dirty="0" smtClean="0">
                <a:solidFill>
                  <a:schemeClr val="bg2"/>
                </a:solidFill>
              </a:rPr>
              <a:t>Moderní řízení </a:t>
            </a:r>
            <a:r>
              <a:rPr lang="cs-CZ" sz="2400" dirty="0" smtClean="0">
                <a:solidFill>
                  <a:schemeClr val="bg2"/>
                </a:solidFill>
              </a:rPr>
              <a:t>– dostupné z: www.</a:t>
            </a:r>
            <a:r>
              <a:rPr lang="cs-CZ" sz="2400" dirty="0" err="1" smtClean="0">
                <a:solidFill>
                  <a:schemeClr val="bg2"/>
                </a:solidFill>
              </a:rPr>
              <a:t>modernirizeni.cz</a:t>
            </a:r>
            <a:endParaRPr lang="cs-CZ" sz="24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600" dirty="0" smtClean="0">
                <a:solidFill>
                  <a:schemeClr val="bg2"/>
                </a:solidFill>
              </a:rPr>
              <a:t>časopis </a:t>
            </a:r>
            <a:r>
              <a:rPr lang="cs-CZ" sz="2600" b="1" i="1" dirty="0" smtClean="0">
                <a:solidFill>
                  <a:schemeClr val="bg2"/>
                </a:solidFill>
              </a:rPr>
              <a:t>Personální a mzdový poradce podnikatele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600" dirty="0" smtClean="0">
                <a:solidFill>
                  <a:schemeClr val="bg2"/>
                </a:solidFill>
              </a:rPr>
              <a:t>časopis </a:t>
            </a:r>
            <a:r>
              <a:rPr lang="cs-CZ" sz="2600" b="1" i="1" dirty="0" smtClean="0">
                <a:solidFill>
                  <a:schemeClr val="bg2"/>
                </a:solidFill>
              </a:rPr>
              <a:t>HR </a:t>
            </a:r>
            <a:r>
              <a:rPr lang="cs-CZ" sz="2600" b="1" i="1" dirty="0" err="1" smtClean="0">
                <a:solidFill>
                  <a:schemeClr val="bg2"/>
                </a:solidFill>
              </a:rPr>
              <a:t>forum</a:t>
            </a:r>
            <a:r>
              <a:rPr lang="cs-CZ" sz="2600" b="1" i="1" dirty="0" smtClean="0">
                <a:solidFill>
                  <a:schemeClr val="bg2"/>
                </a:solidFill>
              </a:rPr>
              <a:t> </a:t>
            </a:r>
            <a:r>
              <a:rPr lang="cs-CZ" sz="2000" dirty="0" smtClean="0">
                <a:solidFill>
                  <a:schemeClr val="bg2"/>
                </a:solidFill>
              </a:rPr>
              <a:t>– měsíčník (v češtině)</a:t>
            </a:r>
            <a:endParaRPr lang="cs-CZ" sz="2000" b="1" i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b="1" i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600" dirty="0" smtClean="0">
                <a:solidFill>
                  <a:schemeClr val="bg2"/>
                </a:solidFill>
              </a:rPr>
              <a:t>časopis </a:t>
            </a:r>
            <a:r>
              <a:rPr lang="cs-CZ" sz="2600" b="1" i="1" dirty="0" smtClean="0">
                <a:solidFill>
                  <a:schemeClr val="bg2"/>
                </a:solidFill>
              </a:rPr>
              <a:t>Sociální politika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b="1" i="1" dirty="0" smtClean="0">
                <a:solidFill>
                  <a:schemeClr val="bg2"/>
                </a:solidFill>
              </a:rPr>
              <a:t>	</a:t>
            </a:r>
            <a:r>
              <a:rPr lang="cs-CZ" sz="2600" dirty="0" smtClean="0">
                <a:solidFill>
                  <a:schemeClr val="bg2"/>
                </a:solidFill>
              </a:rPr>
              <a:t>– časopis </a:t>
            </a:r>
            <a:r>
              <a:rPr lang="cs-CZ" sz="2600" b="1" i="1" dirty="0" err="1" smtClean="0">
                <a:solidFill>
                  <a:schemeClr val="bg2"/>
                </a:solidFill>
              </a:rPr>
              <a:t>Human</a:t>
            </a:r>
            <a:r>
              <a:rPr lang="cs-CZ" sz="2600" b="1" i="1" dirty="0" smtClean="0">
                <a:solidFill>
                  <a:schemeClr val="bg2"/>
                </a:solidFill>
              </a:rPr>
              <a:t> </a:t>
            </a:r>
            <a:r>
              <a:rPr lang="cs-CZ" sz="2600" b="1" i="1" dirty="0" err="1" smtClean="0">
                <a:solidFill>
                  <a:schemeClr val="bg2"/>
                </a:solidFill>
              </a:rPr>
              <a:t>Resources</a:t>
            </a:r>
            <a:r>
              <a:rPr lang="cs-CZ" sz="2600" b="1" i="1" dirty="0" smtClean="0">
                <a:solidFill>
                  <a:schemeClr val="bg2"/>
                </a:solidFill>
              </a:rPr>
              <a:t> Management – HRM</a:t>
            </a:r>
            <a:r>
              <a:rPr lang="cs-CZ" sz="2000" dirty="0" smtClean="0">
                <a:solidFill>
                  <a:schemeClr val="bg2"/>
                </a:solidFill>
              </a:rPr>
              <a:t>  (v češtině)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i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600" b="1" i="1" dirty="0" smtClean="0">
                <a:solidFill>
                  <a:schemeClr val="bg2"/>
                </a:solidFill>
              </a:rPr>
              <a:t>Hospodářské noviny </a:t>
            </a:r>
            <a:r>
              <a:rPr lang="cs-CZ" sz="2600" i="1" dirty="0" smtClean="0">
                <a:solidFill>
                  <a:schemeClr val="bg2"/>
                </a:solidFill>
              </a:rPr>
              <a:t>– </a:t>
            </a:r>
            <a:r>
              <a:rPr lang="cs-CZ" sz="2600" dirty="0" smtClean="0">
                <a:solidFill>
                  <a:schemeClr val="bg2"/>
                </a:solidFill>
              </a:rPr>
              <a:t>příloha </a:t>
            </a:r>
            <a:r>
              <a:rPr lang="cs-CZ" sz="2600" i="1" dirty="0" smtClean="0">
                <a:solidFill>
                  <a:schemeClr val="bg2"/>
                </a:solidFill>
              </a:rPr>
              <a:t>Kariéra</a:t>
            </a:r>
            <a:endParaRPr lang="cs-CZ" sz="26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endParaRPr lang="cs-CZ" sz="26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endParaRPr lang="cs-CZ" sz="26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ve vztahu k předmětu Personalistika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928802"/>
            <a:ext cx="8678768" cy="466884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Organizac</a:t>
            </a:r>
            <a:r>
              <a:rPr lang="cs-CZ" sz="2400" dirty="0" smtClean="0">
                <a:solidFill>
                  <a:schemeClr val="bg2"/>
                </a:solidFill>
              </a:rPr>
              <a:t>e </a:t>
            </a:r>
            <a:r>
              <a:rPr lang="cs-CZ" sz="2400" dirty="0" smtClean="0">
                <a:solidFill>
                  <a:schemeClr val="bg2"/>
                </a:solidFill>
              </a:rPr>
              <a:t>(podnik, firma) </a:t>
            </a:r>
            <a:r>
              <a:rPr lang="cs-CZ" sz="2800" dirty="0" smtClean="0">
                <a:solidFill>
                  <a:schemeClr val="bg2"/>
                </a:solidFill>
              </a:rPr>
              <a:t>může efektivně fungovat za předpokladu, že se jí </a:t>
            </a:r>
            <a:r>
              <a:rPr lang="cs-CZ" sz="2800" b="1" dirty="0" smtClean="0">
                <a:solidFill>
                  <a:schemeClr val="bg2"/>
                </a:solidFill>
              </a:rPr>
              <a:t>podaří shromáždit, propojit, uvést do pohybu a racionálně využívat zejména zdroje: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materiální		 – informační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finanční		 – </a:t>
            </a:r>
            <a:r>
              <a:rPr lang="cs-CZ" sz="2800" b="1" dirty="0" smtClean="0">
                <a:solidFill>
                  <a:schemeClr val="bg2"/>
                </a:solidFill>
              </a:rPr>
              <a:t>a lidské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Personální práce </a:t>
            </a:r>
            <a:r>
              <a:rPr lang="cs-CZ" sz="2800" dirty="0" smtClean="0">
                <a:solidFill>
                  <a:schemeClr val="bg2"/>
                </a:solidFill>
              </a:rPr>
              <a:t>tvoří tu část řízení organizace, která se </a:t>
            </a:r>
            <a:r>
              <a:rPr lang="cs-CZ" sz="2800" u="sng" dirty="0" smtClean="0">
                <a:solidFill>
                  <a:schemeClr val="bg2"/>
                </a:solidFill>
              </a:rPr>
              <a:t>zaměřuje na vše, co se týká jedince v pracovním procesu.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463314" cy="1247764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Pojetí a význam personálního řízení, </a:t>
            </a:r>
            <a:b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jeho historický vývoj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785926"/>
            <a:ext cx="8750206" cy="481172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 rámci personální práce se jedná především o: </a:t>
            </a:r>
            <a:r>
              <a:rPr lang="cs-CZ" sz="2800" u="sng" dirty="0" smtClean="0">
                <a:solidFill>
                  <a:schemeClr val="bg2"/>
                </a:solidFill>
              </a:rPr>
              <a:t>získávání, formování, fungování, využívání, organizování a propojování</a:t>
            </a:r>
            <a:r>
              <a:rPr lang="cs-CZ" sz="2800" dirty="0" smtClean="0">
                <a:solidFill>
                  <a:schemeClr val="bg2"/>
                </a:solidFill>
              </a:rPr>
              <a:t> činností, výsledků práce, pracovních schopností a pracovního chování.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Důležitým aspektem historického vývoje personálního řízení je skutečnost</a:t>
            </a:r>
            <a:r>
              <a:rPr lang="cs-CZ" sz="2800" dirty="0" smtClean="0">
                <a:solidFill>
                  <a:schemeClr val="bg2"/>
                </a:solidFill>
              </a:rPr>
              <a:t>, že </a:t>
            </a:r>
            <a:r>
              <a:rPr lang="cs-CZ" sz="2800" u="sng" dirty="0" smtClean="0">
                <a:solidFill>
                  <a:schemeClr val="bg2"/>
                </a:solidFill>
              </a:rPr>
              <a:t>v jednotlivých organizacích se personální řízení v mnoha oblastech vyvíjelo velmi rozdílně v závislosti na specifických </a:t>
            </a:r>
            <a:r>
              <a:rPr lang="cs-CZ" sz="2800" u="sng" dirty="0" smtClean="0">
                <a:solidFill>
                  <a:schemeClr val="bg2"/>
                </a:solidFill>
              </a:rPr>
              <a:t>podmínkách</a:t>
            </a:r>
            <a:r>
              <a:rPr lang="cs-CZ" sz="2800" dirty="0" smtClean="0">
                <a:solidFill>
                  <a:schemeClr val="bg2"/>
                </a:solidFill>
              </a:rPr>
              <a:t>. Proto charakteristika </a:t>
            </a:r>
            <a:r>
              <a:rPr lang="cs-CZ" sz="2800" dirty="0" smtClean="0">
                <a:solidFill>
                  <a:schemeClr val="bg2"/>
                </a:solidFill>
              </a:rPr>
              <a:t>personalistiky v mnoha organizacích 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neodpovídá úrovni časově relevantní etapy vývoje personálního řízení.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463314" cy="1033450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Pojetí a význam personálního řízení, </a:t>
            </a:r>
            <a:b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jeho historický vývoj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785926"/>
            <a:ext cx="8750206" cy="481172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	Pojmy: 	</a:t>
            </a:r>
            <a:r>
              <a:rPr lang="cs-CZ" sz="2800" b="1" dirty="0" smtClean="0">
                <a:solidFill>
                  <a:schemeClr val="bg2"/>
                </a:solidFill>
              </a:rPr>
              <a:t>personální administrativa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		personální řízení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		řízení lidských zdrojů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...označují </a:t>
            </a:r>
            <a:r>
              <a:rPr lang="cs-CZ" sz="2800" u="sng" dirty="0" smtClean="0">
                <a:solidFill>
                  <a:schemeClr val="bg2"/>
                </a:solidFill>
              </a:rPr>
              <a:t>jednotlivé fáze či koncepce personální práce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její postavení v hierarchii řízení organizace.</a:t>
            </a:r>
          </a:p>
          <a:p>
            <a:pPr algn="just" eaLnBrk="1" hangingPunct="1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Armstrong specifikuje </a:t>
            </a:r>
            <a:r>
              <a:rPr lang="cs-CZ" sz="2800" b="1" dirty="0" smtClean="0">
                <a:solidFill>
                  <a:schemeClr val="bg2"/>
                </a:solidFill>
              </a:rPr>
              <a:t>vývoj personálního řízení v šesti 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etapách: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I. etapa: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péče o pracovníky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600" dirty="0" smtClean="0">
                <a:solidFill>
                  <a:schemeClr val="bg2"/>
                </a:solidFill>
              </a:rPr>
              <a:t>v </a:t>
            </a:r>
            <a:r>
              <a:rPr lang="cs-CZ" sz="2600" dirty="0" smtClean="0">
                <a:solidFill>
                  <a:schemeClr val="bg2"/>
                </a:solidFill>
              </a:rPr>
              <a:t>období dvacátých  </a:t>
            </a:r>
            <a:r>
              <a:rPr lang="cs-CZ" sz="2600" dirty="0" smtClean="0">
                <a:solidFill>
                  <a:schemeClr val="bg2"/>
                </a:solidFill>
              </a:rPr>
              <a:t>let </a:t>
            </a:r>
            <a:r>
              <a:rPr lang="cs-CZ" sz="2600" dirty="0" smtClean="0">
                <a:solidFill>
                  <a:schemeClr val="bg2"/>
                </a:solidFill>
              </a:rPr>
              <a:t>20.století</a:t>
            </a:r>
            <a:endParaRPr lang="cs-CZ" sz="26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II.	 etapa: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personální administrativa </a:t>
            </a:r>
            <a:r>
              <a:rPr lang="cs-CZ" sz="2600" dirty="0" smtClean="0">
                <a:solidFill>
                  <a:schemeClr val="bg2"/>
                </a:solidFill>
              </a:rPr>
              <a:t>– 30. léta 20. století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463314" cy="1033450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Pojetí a význam personálního řízení, </a:t>
            </a:r>
            <a:b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jeho historický vývoj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8572560" cy="531179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</a:t>
            </a:r>
            <a:r>
              <a:rPr lang="cs-CZ" sz="2800" b="1" dirty="0" smtClean="0">
                <a:solidFill>
                  <a:schemeClr val="bg2"/>
                </a:solidFill>
              </a:rPr>
              <a:t>personální řízení: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III. etapa</a:t>
            </a:r>
            <a:r>
              <a:rPr lang="cs-CZ" sz="2800" b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fáze rozvoje </a:t>
            </a:r>
            <a:r>
              <a:rPr lang="cs-CZ" sz="2400" dirty="0" smtClean="0">
                <a:solidFill>
                  <a:schemeClr val="bg2"/>
                </a:solidFill>
              </a:rPr>
              <a:t>	(40. a 50. léta 20. století)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IV. etapa	</a:t>
            </a:r>
            <a:r>
              <a:rPr lang="cs-CZ" sz="2800" dirty="0" smtClean="0">
                <a:solidFill>
                  <a:schemeClr val="bg2"/>
                </a:solidFill>
              </a:rPr>
              <a:t>– fáze dospělosti</a:t>
            </a:r>
            <a:r>
              <a:rPr lang="cs-CZ" sz="2400" dirty="0" smtClean="0">
                <a:solidFill>
                  <a:schemeClr val="bg2"/>
                </a:solidFill>
              </a:rPr>
              <a:t> 	(60. a 70. léta 20. století)</a:t>
            </a:r>
          </a:p>
          <a:p>
            <a:pPr algn="just" eaLnBrk="1" hangingPunct="1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</a:t>
            </a:r>
            <a:r>
              <a:rPr lang="cs-CZ" sz="2800" b="1" dirty="0" smtClean="0">
                <a:solidFill>
                  <a:schemeClr val="bg2"/>
                </a:solidFill>
              </a:rPr>
              <a:t>řízení lidských zdrojů: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V. etapa</a:t>
            </a:r>
            <a:r>
              <a:rPr lang="cs-CZ" sz="2800" b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 – I. fáze 	</a:t>
            </a:r>
            <a:r>
              <a:rPr lang="cs-CZ" sz="2400" dirty="0" smtClean="0">
                <a:solidFill>
                  <a:schemeClr val="bg2"/>
                </a:solidFill>
              </a:rPr>
              <a:t>(80. léta 20. století)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VI. etapa</a:t>
            </a:r>
            <a:r>
              <a:rPr lang="cs-CZ" sz="2800" dirty="0" smtClean="0">
                <a:solidFill>
                  <a:schemeClr val="bg2"/>
                </a:solidFill>
              </a:rPr>
              <a:t>	 – II. fáze 	</a:t>
            </a:r>
            <a:r>
              <a:rPr lang="cs-CZ" sz="2400" dirty="0" smtClean="0">
                <a:solidFill>
                  <a:schemeClr val="bg2"/>
                </a:solidFill>
              </a:rPr>
              <a:t>(90. léta 20. století)      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Ad I) </a:t>
            </a:r>
            <a:r>
              <a:rPr lang="cs-CZ" sz="2800" b="1" u="sng" dirty="0" smtClean="0">
                <a:solidFill>
                  <a:schemeClr val="bg2"/>
                </a:solidFill>
              </a:rPr>
              <a:t>Péče o pracovníky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(zejména období let I. svět. války):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První </a:t>
            </a:r>
            <a:r>
              <a:rPr lang="cs-CZ" sz="2800" u="sng" dirty="0" smtClean="0">
                <a:solidFill>
                  <a:schemeClr val="bg2"/>
                </a:solidFill>
              </a:rPr>
              <a:t>zmínka o osobě tzv. personálního úředníka</a:t>
            </a:r>
            <a:r>
              <a:rPr lang="cs-CZ" sz="2800" dirty="0" smtClean="0">
                <a:solidFill>
                  <a:schemeClr val="bg2"/>
                </a:solidFill>
              </a:rPr>
              <a:t> bývá dávána do souvislosti s </a:t>
            </a:r>
            <a:r>
              <a:rPr lang="cs-CZ" sz="2800" b="1" dirty="0" smtClean="0">
                <a:solidFill>
                  <a:schemeClr val="bg2"/>
                </a:solidFill>
              </a:rPr>
              <a:t>Mary </a:t>
            </a:r>
            <a:r>
              <a:rPr lang="cs-CZ" sz="2800" b="1" dirty="0" err="1" smtClean="0">
                <a:solidFill>
                  <a:schemeClr val="bg2"/>
                </a:solidFill>
              </a:rPr>
              <a:t>Woodovou</a:t>
            </a:r>
            <a:r>
              <a:rPr lang="cs-CZ" sz="2800" dirty="0" smtClean="0">
                <a:solidFill>
                  <a:schemeClr val="bg2"/>
                </a:solidFill>
              </a:rPr>
              <a:t>, která se stala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609600"/>
            <a:ext cx="8858312" cy="60482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Pojetí a význam personálního řízení, jeho vývoj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3018</TotalTime>
  <Words>1206</Words>
  <Application>Microsoft Office PowerPoint</Application>
  <PresentationFormat>Předvádění na obrazovce (4:3)</PresentationFormat>
  <Paragraphs>247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Wingdings</vt:lpstr>
      <vt:lpstr>Vzletný</vt:lpstr>
      <vt:lpstr>Prezentace aplikace PowerPoint</vt:lpstr>
      <vt:lpstr>Tematické zaměření dnešní přednášky</vt:lpstr>
      <vt:lpstr>Přehled doporučené literatury  ve vztahu k personalistice</vt:lpstr>
      <vt:lpstr>Přehled doporučené literatury  ve vztahu k personalistice</vt:lpstr>
      <vt:lpstr>Přehled doporučené literatury  ve vztahu k předmětu Personalistika</vt:lpstr>
      <vt:lpstr>Pojetí a význam personálního řízení,  jeho historický vývoj</vt:lpstr>
      <vt:lpstr>Pojetí a význam personálního řízení,  jeho historický vývoj</vt:lpstr>
      <vt:lpstr>Pojetí a význam personálního řízení,  jeho historický vývoj</vt:lpstr>
      <vt:lpstr>Pojetí a význam personálního řízení, jeho vývoj</vt:lpstr>
      <vt:lpstr>I. etapa vývoje: ”péče o pracovníky”</vt:lpstr>
      <vt:lpstr>II. etapa vývoje: ”personální administrativa”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VLIVY působící na personální práci</vt:lpstr>
      <vt:lpstr>Vnější vlivy působící na personální práci</vt:lpstr>
      <vt:lpstr>Vlivy působící na personální práci</vt:lpstr>
      <vt:lpstr>…další vnitřní vlivy odvíjející se od:</vt:lpstr>
      <vt:lpstr>Vybrané EKONOMICKÉ a SOCIÁLNÍ aspekty personální práce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162</cp:revision>
  <cp:lastPrinted>1601-01-01T00:00:00Z</cp:lastPrinted>
  <dcterms:created xsi:type="dcterms:W3CDTF">2005-09-23T13:42:26Z</dcterms:created>
  <dcterms:modified xsi:type="dcterms:W3CDTF">2017-09-20T10:11:31Z</dcterms:modified>
</cp:coreProperties>
</file>