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1"/>
  </p:notesMasterIdLst>
  <p:sldIdLst>
    <p:sldId id="256" r:id="rId2"/>
    <p:sldId id="269" r:id="rId3"/>
    <p:sldId id="257" r:id="rId4"/>
    <p:sldId id="277" r:id="rId5"/>
    <p:sldId id="258" r:id="rId6"/>
    <p:sldId id="259" r:id="rId7"/>
    <p:sldId id="274" r:id="rId8"/>
    <p:sldId id="260" r:id="rId9"/>
    <p:sldId id="262" r:id="rId10"/>
    <p:sldId id="263" r:id="rId11"/>
    <p:sldId id="264" r:id="rId12"/>
    <p:sldId id="265" r:id="rId13"/>
    <p:sldId id="266" r:id="rId14"/>
    <p:sldId id="267" r:id="rId15"/>
    <p:sldId id="276" r:id="rId16"/>
    <p:sldId id="268" r:id="rId17"/>
    <p:sldId id="270" r:id="rId18"/>
    <p:sldId id="291" r:id="rId19"/>
    <p:sldId id="278" r:id="rId20"/>
    <p:sldId id="280" r:id="rId21"/>
    <p:sldId id="281" r:id="rId22"/>
    <p:sldId id="282" r:id="rId23"/>
    <p:sldId id="283" r:id="rId24"/>
    <p:sldId id="284" r:id="rId25"/>
    <p:sldId id="286" r:id="rId26"/>
    <p:sldId id="287" r:id="rId27"/>
    <p:sldId id="289" r:id="rId28"/>
    <p:sldId id="290" r:id="rId29"/>
    <p:sldId id="273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3" d="100"/>
          <a:sy n="63" d="100"/>
        </p:scale>
        <p:origin x="-126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dirty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3D76CF26-F721-44DF-82A2-B015CD52BD8A}" type="datetimeFigureOut">
              <a:rPr lang="cs-CZ"/>
              <a:pPr>
                <a:defRPr/>
              </a:pPr>
              <a:t>1.9.2014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dirty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FE90288A-BF6C-47F1-BBC5-61552397314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253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BAC41B2-E1F2-4485-A1DF-4683A7FADE29}" type="slidenum">
              <a:rPr lang="cs-CZ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765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288C254-E88D-4777-83FE-F7F0A135552F}" type="slidenum">
              <a:rPr lang="cs-CZ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6 w 21600"/>
                <a:gd name="T1" fmla="*/ 0 h 21231"/>
                <a:gd name="T2" fmla="*/ 32 w 21600"/>
                <a:gd name="T3" fmla="*/ 13 h 21231"/>
                <a:gd name="T4" fmla="*/ 0 w 21600"/>
                <a:gd name="T5" fmla="*/ 13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 dirty="0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F628D-3941-4F80-86B3-3CDE5782638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03AE6-27A3-4606-8681-1AC99A9E697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0967E-CCA6-4A11-B12B-F7F57F8F7EC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 preserve="1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cs-CZ" noProof="0" dirty="0" smtClean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3EE7D-F473-4EC6-863D-AA4CBEF772C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5DC76-B516-4BC4-B194-2AE08CA1E58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1432F-F5F5-4772-B08B-4AEA51149D8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7CB61-2465-4322-AABA-7CD67FA602E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925AE-76D2-4872-A935-240769CBF41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E50AB-D803-46F2-B7CA-54CBA6EE486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61469-F72F-477B-820A-3A80C011DB8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0F19D-EB91-42B4-8BD8-C160558DC2D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55F44-6853-4090-A780-76F75432323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78 w 21600"/>
                <a:gd name="T3" fmla="*/ 34 h 21600"/>
                <a:gd name="T4" fmla="*/ 0 w 21600"/>
                <a:gd name="T5" fmla="*/ 3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 dirty="0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dirty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dirty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3313D56-152B-46C3-9A01-F808495F819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10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37112"/>
            <a:ext cx="7772400" cy="1658888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500" b="1" i="1" dirty="0" smtClean="0">
                <a:solidFill>
                  <a:schemeClr val="bg2"/>
                </a:solidFill>
              </a:rPr>
              <a:t>	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3500" dirty="0" smtClean="0">
                <a:solidFill>
                  <a:schemeClr val="bg2"/>
                </a:solidFill>
              </a:rPr>
              <a:t>		</a:t>
            </a:r>
            <a:r>
              <a:rPr lang="cs-CZ" sz="3500" b="1" dirty="0" smtClean="0">
                <a:solidFill>
                  <a:schemeClr val="bg2"/>
                </a:solidFill>
              </a:rPr>
              <a:t>Odpovědnost za škodu - postup 			personálního útvaru</a:t>
            </a:r>
            <a:r>
              <a:rPr lang="cs-CZ" sz="3500" b="1" i="1" dirty="0" smtClean="0">
                <a:solidFill>
                  <a:schemeClr val="bg2"/>
                </a:solidFill>
              </a:rPr>
              <a:t>			</a:t>
            </a:r>
            <a:r>
              <a:rPr lang="cs-CZ" sz="2400" b="1" i="1" dirty="0" smtClean="0">
                <a:solidFill>
                  <a:schemeClr val="bg2"/>
                </a:solidFill>
              </a:rPr>
              <a:t>	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2205038"/>
            <a:ext cx="9144000" cy="1944687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>
                <a:latin typeface="Arial" pitchFamily="34" charset="0"/>
                <a:cs typeface="Arial" pitchFamily="34" charset="0"/>
              </a:rPr>
              <a:t>PERSONALISTIKA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13. přednáška</a:t>
            </a:r>
          </a:p>
        </p:txBody>
      </p:sp>
      <p:pic>
        <p:nvPicPr>
          <p:cNvPr id="15363" name="Picture 4" descr="G:\KLIENTI\OVX\2008-06-SLU-DesignManual\2008-10-DM\2008-11-04-Stavba01\final03\export\logoOPF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513" y="358775"/>
            <a:ext cx="4824412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 advAuto="3000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692150"/>
            <a:ext cx="8534400" cy="593725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 smtClean="0">
                <a:solidFill>
                  <a:schemeClr val="bg2"/>
                </a:solidFill>
                <a:effectLst/>
                <a:latin typeface="+mn-lt"/>
              </a:rPr>
              <a:t>Odpovědnost zaměstnance za škodu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556792"/>
            <a:ext cx="8534400" cy="5112296"/>
          </a:xfrm>
        </p:spPr>
        <p:txBody>
          <a:bodyPr/>
          <a:lstStyle/>
          <a:p>
            <a:pPr marL="0" indent="0" algn="just" eaLnBrk="1" hangingPunct="1">
              <a:buClr>
                <a:schemeClr val="bg2"/>
              </a:buClr>
              <a:buFont typeface="Wingdings" pitchFamily="2" charset="2"/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</a:t>
            </a:r>
            <a:r>
              <a:rPr lang="cs-CZ" sz="2900" u="sng" dirty="0" smtClean="0">
                <a:solidFill>
                  <a:schemeClr val="bg2"/>
                </a:solidFill>
              </a:rPr>
              <a:t>Výše náhrady škody způsobené </a:t>
            </a:r>
            <a:r>
              <a:rPr lang="cs-CZ" sz="2900" b="1" u="sng" dirty="0" smtClean="0">
                <a:solidFill>
                  <a:schemeClr val="bg2"/>
                </a:solidFill>
              </a:rPr>
              <a:t>z nedbalosti </a:t>
            </a:r>
            <a:r>
              <a:rPr lang="cs-CZ" sz="2500" b="1" u="sng" dirty="0" smtClean="0">
                <a:solidFill>
                  <a:schemeClr val="bg2"/>
                </a:solidFill>
              </a:rPr>
              <a:t>(</a:t>
            </a:r>
            <a:r>
              <a:rPr lang="cs-CZ" sz="2500" dirty="0" smtClean="0">
                <a:solidFill>
                  <a:schemeClr val="bg2"/>
                </a:solidFill>
              </a:rPr>
              <a:t>požadovaná na zaměstnanci) </a:t>
            </a:r>
            <a:r>
              <a:rPr lang="cs-CZ" sz="2900" u="sng" dirty="0" smtClean="0">
                <a:solidFill>
                  <a:schemeClr val="bg2"/>
                </a:solidFill>
              </a:rPr>
              <a:t>nesmí přesáhnout částku</a:t>
            </a:r>
            <a:r>
              <a:rPr lang="cs-CZ" sz="2900" dirty="0" smtClean="0">
                <a:solidFill>
                  <a:schemeClr val="bg2"/>
                </a:solidFill>
              </a:rPr>
              <a:t> </a:t>
            </a:r>
            <a:br>
              <a:rPr lang="cs-CZ" sz="2900" dirty="0" smtClean="0">
                <a:solidFill>
                  <a:schemeClr val="bg2"/>
                </a:solidFill>
              </a:rPr>
            </a:br>
            <a:r>
              <a:rPr lang="cs-CZ" sz="2900" b="1" dirty="0" smtClean="0">
                <a:solidFill>
                  <a:schemeClr val="bg2"/>
                </a:solidFill>
              </a:rPr>
              <a:t>4,5 násobku jeho průměrného měsíčního výdělku</a:t>
            </a:r>
            <a:r>
              <a:rPr lang="cs-CZ" sz="2900" dirty="0" smtClean="0">
                <a:solidFill>
                  <a:schemeClr val="bg2"/>
                </a:solidFill>
              </a:rPr>
              <a:t>, dosahovaného před způsobením škody.</a:t>
            </a:r>
          </a:p>
          <a:p>
            <a:pPr marL="0" indent="0" algn="just" eaLnBrk="1" hangingPunct="1">
              <a:buClr>
                <a:schemeClr val="bg2"/>
              </a:buClr>
              <a:buFont typeface="Wingdings" pitchFamily="2" charset="2"/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Omezení 4,5 násobkem </a:t>
            </a:r>
            <a:r>
              <a:rPr lang="cs-CZ" sz="2900" b="1" dirty="0" smtClean="0">
                <a:solidFill>
                  <a:schemeClr val="bg2"/>
                </a:solidFill>
              </a:rPr>
              <a:t>neplatí</a:t>
            </a:r>
            <a:r>
              <a:rPr lang="cs-CZ" sz="2900" dirty="0" smtClean="0">
                <a:solidFill>
                  <a:schemeClr val="bg2"/>
                </a:solidFill>
              </a:rPr>
              <a:t> </a:t>
            </a:r>
            <a:r>
              <a:rPr lang="cs-CZ" sz="2900" b="1" dirty="0" smtClean="0">
                <a:solidFill>
                  <a:schemeClr val="bg2"/>
                </a:solidFill>
              </a:rPr>
              <a:t>při škodě způsobené úmyslně</a:t>
            </a:r>
            <a:r>
              <a:rPr lang="cs-CZ" sz="2900" dirty="0" smtClean="0">
                <a:solidFill>
                  <a:schemeClr val="bg2"/>
                </a:solidFill>
              </a:rPr>
              <a:t> zaměstnavatel může požadovat i náhradu jiné škody </a:t>
            </a:r>
            <a:r>
              <a:rPr lang="cs-CZ" sz="2400" dirty="0" smtClean="0">
                <a:solidFill>
                  <a:schemeClr val="bg2"/>
                </a:solidFill>
              </a:rPr>
              <a:t>(např. ušlý zisk). </a:t>
            </a:r>
          </a:p>
          <a:p>
            <a:pPr marL="0" indent="0" algn="just" eaLnBrk="1" hangingPunct="1">
              <a:buClr>
                <a:schemeClr val="bg2"/>
              </a:buClr>
              <a:buFont typeface="Wingdings" pitchFamily="2" charset="2"/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</a:t>
            </a:r>
            <a:r>
              <a:rPr lang="cs-CZ" sz="3600" dirty="0" smtClean="0">
                <a:solidFill>
                  <a:schemeClr val="bg2"/>
                </a:solidFill>
              </a:rPr>
              <a:t> </a:t>
            </a:r>
            <a:r>
              <a:rPr lang="cs-CZ" sz="2900" u="sng" dirty="0" smtClean="0">
                <a:solidFill>
                  <a:schemeClr val="bg2"/>
                </a:solidFill>
              </a:rPr>
              <a:t>Při společné odpovědnosti zaměstnanců za škodu</a:t>
            </a:r>
            <a:r>
              <a:rPr lang="cs-CZ" sz="2900" dirty="0" smtClean="0">
                <a:solidFill>
                  <a:schemeClr val="bg2"/>
                </a:solidFill>
              </a:rPr>
              <a:t> je každý z nich </a:t>
            </a:r>
            <a:r>
              <a:rPr lang="cs-CZ" sz="2900" b="1" dirty="0" smtClean="0">
                <a:solidFill>
                  <a:schemeClr val="bg2"/>
                </a:solidFill>
              </a:rPr>
              <a:t>povinen</a:t>
            </a:r>
            <a:r>
              <a:rPr lang="cs-CZ" sz="2900" dirty="0" smtClean="0">
                <a:solidFill>
                  <a:schemeClr val="bg2"/>
                </a:solidFill>
              </a:rPr>
              <a:t> </a:t>
            </a:r>
            <a:r>
              <a:rPr lang="cs-CZ" sz="2900" u="sng" dirty="0" smtClean="0">
                <a:solidFill>
                  <a:schemeClr val="bg2"/>
                </a:solidFill>
              </a:rPr>
              <a:t>hradit poměrnou část škod</a:t>
            </a:r>
            <a:r>
              <a:rPr lang="cs-CZ" sz="2900" dirty="0" smtClean="0">
                <a:solidFill>
                  <a:schemeClr val="bg2"/>
                </a:solidFill>
              </a:rPr>
              <a:t>y podle míry svého zavinění. </a:t>
            </a:r>
          </a:p>
        </p:txBody>
      </p:sp>
      <p:sp>
        <p:nvSpPr>
          <p:cNvPr id="5" name="Obdélník 4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autoUpdateAnimBg="0"/>
      <p:bldP spid="37891" grpId="0" build="p" autoUpdateAnimBg="0" advAuto="3000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620713"/>
            <a:ext cx="7847012" cy="864071"/>
          </a:xfrm>
        </p:spPr>
        <p:txBody>
          <a:bodyPr/>
          <a:lstStyle/>
          <a:p>
            <a:r>
              <a:rPr lang="cs-CZ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 </a:t>
            </a:r>
            <a:r>
              <a:rPr lang="cs-CZ" sz="3200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Odpovědnost zaměstnance za škodu</a:t>
            </a:r>
            <a:endParaRPr lang="cs-CZ" sz="3200" dirty="0" smtClean="0"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700808"/>
            <a:ext cx="8247092" cy="4752380"/>
          </a:xfrm>
        </p:spPr>
        <p:txBody>
          <a:bodyPr/>
          <a:lstStyle/>
          <a:p>
            <a:pPr marL="0" indent="0" algn="just" eaLnBrk="1" hangingPunct="1">
              <a:spcBef>
                <a:spcPts val="12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Byla-li </a:t>
            </a:r>
            <a:r>
              <a:rPr lang="cs-CZ" sz="2900" u="sng" dirty="0" smtClean="0">
                <a:solidFill>
                  <a:schemeClr val="bg2"/>
                </a:solidFill>
              </a:rPr>
              <a:t>škoda způsobena také porušením povinností </a:t>
            </a:r>
            <a:r>
              <a:rPr lang="cs-CZ" sz="2900" b="1" u="sng" dirty="0" smtClean="0">
                <a:solidFill>
                  <a:schemeClr val="bg2"/>
                </a:solidFill>
              </a:rPr>
              <a:t>ze strany</a:t>
            </a:r>
            <a:r>
              <a:rPr lang="cs-CZ" sz="2900" u="sng" dirty="0" smtClean="0">
                <a:solidFill>
                  <a:schemeClr val="bg2"/>
                </a:solidFill>
              </a:rPr>
              <a:t> </a:t>
            </a:r>
            <a:r>
              <a:rPr lang="cs-CZ" sz="2900" b="1" u="sng" dirty="0" smtClean="0">
                <a:solidFill>
                  <a:schemeClr val="bg2"/>
                </a:solidFill>
              </a:rPr>
              <a:t>zaměstnavatele</a:t>
            </a:r>
            <a:r>
              <a:rPr lang="cs-CZ" sz="2900" dirty="0" smtClean="0">
                <a:solidFill>
                  <a:schemeClr val="bg2"/>
                </a:solidFill>
              </a:rPr>
              <a:t>, odpovědnost zaměstnance se poměrně omezí. </a:t>
            </a:r>
            <a:r>
              <a:rPr lang="cs-CZ" sz="2900" b="1" dirty="0" smtClean="0">
                <a:solidFill>
                  <a:schemeClr val="bg2"/>
                </a:solidFill>
              </a:rPr>
              <a:t>Zaměstnanec</a:t>
            </a:r>
            <a:r>
              <a:rPr lang="cs-CZ" sz="2900" dirty="0" smtClean="0">
                <a:solidFill>
                  <a:schemeClr val="bg2"/>
                </a:solidFill>
              </a:rPr>
              <a:t> je v takovém případě </a:t>
            </a:r>
            <a:r>
              <a:rPr lang="cs-CZ" sz="2900" u="sng" dirty="0" smtClean="0">
                <a:solidFill>
                  <a:schemeClr val="bg2"/>
                </a:solidFill>
              </a:rPr>
              <a:t>povinen hradit pouze poměrnou část škody</a:t>
            </a:r>
            <a:r>
              <a:rPr lang="cs-CZ" sz="2900" dirty="0" smtClean="0">
                <a:solidFill>
                  <a:schemeClr val="bg2"/>
                </a:solidFill>
              </a:rPr>
              <a:t>, </a:t>
            </a:r>
            <a:r>
              <a:rPr lang="cs-CZ" sz="2900" dirty="0" smtClean="0">
                <a:solidFill>
                  <a:schemeClr val="bg2"/>
                </a:solidFill>
                <a:latin typeface="Arial" charset="0"/>
              </a:rPr>
              <a:t/>
            </a:r>
            <a:br>
              <a:rPr lang="cs-CZ" sz="2900" dirty="0" smtClean="0">
                <a:solidFill>
                  <a:schemeClr val="bg2"/>
                </a:solidFill>
                <a:latin typeface="Arial" charset="0"/>
              </a:rPr>
            </a:br>
            <a:r>
              <a:rPr lang="cs-CZ" sz="2900" dirty="0" smtClean="0">
                <a:solidFill>
                  <a:schemeClr val="bg2"/>
                </a:solidFill>
              </a:rPr>
              <a:t>a to podle míry svého zavinění. </a:t>
            </a:r>
          </a:p>
          <a:p>
            <a:pPr marL="0" indent="0" algn="just" eaLnBrk="1" hangingPunct="1">
              <a:spcBef>
                <a:spcPts val="12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Při určení </a:t>
            </a:r>
            <a:r>
              <a:rPr lang="cs-CZ" sz="2900" u="sng" dirty="0" smtClean="0">
                <a:solidFill>
                  <a:schemeClr val="bg2"/>
                </a:solidFill>
              </a:rPr>
              <a:t>výše škody na věci</a:t>
            </a:r>
            <a:r>
              <a:rPr lang="cs-CZ" sz="2900" dirty="0" smtClean="0">
                <a:solidFill>
                  <a:schemeClr val="bg2"/>
                </a:solidFill>
              </a:rPr>
              <a:t> se vychází </a:t>
            </a:r>
            <a:br>
              <a:rPr lang="cs-CZ" sz="2900" dirty="0" smtClean="0">
                <a:solidFill>
                  <a:schemeClr val="bg2"/>
                </a:solidFill>
              </a:rPr>
            </a:br>
            <a:r>
              <a:rPr lang="cs-CZ" sz="2900" dirty="0" smtClean="0">
                <a:solidFill>
                  <a:schemeClr val="bg2"/>
                </a:solidFill>
              </a:rPr>
              <a:t>z ceny v době poškození.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620712"/>
            <a:ext cx="8061325" cy="1080095"/>
          </a:xfrm>
        </p:spPr>
        <p:txBody>
          <a:bodyPr/>
          <a:lstStyle/>
          <a:p>
            <a:r>
              <a:rPr lang="cs-CZ" sz="3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  </a:t>
            </a:r>
            <a:r>
              <a:rPr lang="cs-CZ" sz="3200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Odpovědnost za </a:t>
            </a:r>
            <a:r>
              <a:rPr lang="cs-CZ" sz="3200" b="1" u="sng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nesplnění povinností </a:t>
            </a:r>
            <a:r>
              <a:rPr lang="cs-CZ" sz="3200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/>
            </a:r>
            <a:br>
              <a:rPr lang="cs-CZ" sz="3200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</a:br>
            <a:r>
              <a:rPr lang="cs-CZ" sz="3200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k odvrácení škody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44" y="1988839"/>
            <a:ext cx="8605869" cy="4608811"/>
          </a:xfrm>
        </p:spPr>
        <p:txBody>
          <a:bodyPr/>
          <a:lstStyle/>
          <a:p>
            <a:pPr marL="274638" indent="-274638" algn="just" eaLnBrk="1" hangingPunct="1">
              <a:buClr>
                <a:schemeClr val="bg2"/>
              </a:buClr>
              <a:buFont typeface="Wingdings" pitchFamily="2" charset="2"/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– </a:t>
            </a:r>
            <a:r>
              <a:rPr lang="cs-CZ" sz="2850" b="1" dirty="0" smtClean="0">
                <a:solidFill>
                  <a:schemeClr val="bg2"/>
                </a:solidFill>
              </a:rPr>
              <a:t>Zaměstnanci</a:t>
            </a:r>
            <a:r>
              <a:rPr lang="cs-CZ" sz="2850" dirty="0" smtClean="0">
                <a:solidFill>
                  <a:schemeClr val="bg2"/>
                </a:solidFill>
              </a:rPr>
              <a:t>, který </a:t>
            </a:r>
            <a:r>
              <a:rPr lang="cs-CZ" sz="2850" u="sng" dirty="0" smtClean="0">
                <a:solidFill>
                  <a:schemeClr val="bg2"/>
                </a:solidFill>
              </a:rPr>
              <a:t>nesplnil svoji povinnost </a:t>
            </a:r>
            <a:br>
              <a:rPr lang="cs-CZ" sz="2850" u="sng" dirty="0" smtClean="0">
                <a:solidFill>
                  <a:schemeClr val="bg2"/>
                </a:solidFill>
              </a:rPr>
            </a:br>
            <a:r>
              <a:rPr lang="cs-CZ" sz="2850" u="sng" dirty="0" smtClean="0">
                <a:solidFill>
                  <a:schemeClr val="bg2"/>
                </a:solidFill>
              </a:rPr>
              <a:t>k odvrácení škody</a:t>
            </a:r>
            <a:r>
              <a:rPr lang="cs-CZ" sz="2850" dirty="0" smtClean="0">
                <a:solidFill>
                  <a:schemeClr val="bg2"/>
                </a:solidFill>
              </a:rPr>
              <a:t>, tedy nezakročil proti hrozící škodě, ani neupozornil nadřízeného vedoucího zaměstnance na hrozící škodu, </a:t>
            </a:r>
            <a:r>
              <a:rPr lang="cs-CZ" sz="2850" u="sng" dirty="0" smtClean="0">
                <a:solidFill>
                  <a:schemeClr val="bg2"/>
                </a:solidFill>
              </a:rPr>
              <a:t>může vzniknout povinnost, aby se podílel na úhradě vzniklé škody</a:t>
            </a:r>
            <a:r>
              <a:rPr lang="cs-CZ" sz="2850" dirty="0" smtClean="0">
                <a:solidFill>
                  <a:schemeClr val="bg2"/>
                </a:solidFill>
              </a:rPr>
              <a:t>. </a:t>
            </a:r>
          </a:p>
          <a:p>
            <a:pPr marL="274638" indent="-274638" algn="just" eaLnBrk="1" hangingPunct="1">
              <a:spcBef>
                <a:spcPts val="12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– </a:t>
            </a:r>
            <a:r>
              <a:rPr lang="cs-CZ" sz="2850" b="1" dirty="0" smtClean="0">
                <a:solidFill>
                  <a:schemeClr val="bg2"/>
                </a:solidFill>
              </a:rPr>
              <a:t>Zaměstnavatel </a:t>
            </a:r>
            <a:r>
              <a:rPr lang="cs-CZ" sz="2850" u="sng" dirty="0" smtClean="0">
                <a:solidFill>
                  <a:schemeClr val="bg2"/>
                </a:solidFill>
              </a:rPr>
              <a:t>může</a:t>
            </a:r>
            <a:r>
              <a:rPr lang="cs-CZ" sz="2850" dirty="0" smtClean="0">
                <a:solidFill>
                  <a:schemeClr val="bg2"/>
                </a:solidFill>
              </a:rPr>
              <a:t> po něm v tomto případě </a:t>
            </a:r>
            <a:r>
              <a:rPr lang="cs-CZ" sz="2850" b="1" dirty="0" smtClean="0">
                <a:solidFill>
                  <a:schemeClr val="bg2"/>
                </a:solidFill>
              </a:rPr>
              <a:t>požadovat</a:t>
            </a:r>
            <a:r>
              <a:rPr lang="cs-CZ" sz="2850" dirty="0" smtClean="0">
                <a:solidFill>
                  <a:schemeClr val="bg2"/>
                </a:solidFill>
              </a:rPr>
              <a:t>, aby přispěl k úhradě škody. Určitým </a:t>
            </a:r>
            <a:r>
              <a:rPr lang="cs-CZ" sz="2850" u="sng" dirty="0" smtClean="0">
                <a:solidFill>
                  <a:schemeClr val="bg2"/>
                </a:solidFill>
              </a:rPr>
              <a:t>specifikem této škody je, že se nejedná o povinnost hradit vzniklou škodu</a:t>
            </a:r>
            <a:r>
              <a:rPr lang="cs-CZ" sz="2850" dirty="0" smtClean="0">
                <a:solidFill>
                  <a:schemeClr val="bg2"/>
                </a:solidFill>
              </a:rPr>
              <a:t>, </a:t>
            </a:r>
            <a:r>
              <a:rPr lang="cs-CZ" sz="2850" b="1" u="sng" dirty="0" smtClean="0">
                <a:solidFill>
                  <a:schemeClr val="bg2"/>
                </a:solidFill>
              </a:rPr>
              <a:t>ale pouze o povinnost přispět </a:t>
            </a:r>
            <a:br>
              <a:rPr lang="cs-CZ" sz="2850" b="1" u="sng" dirty="0" smtClean="0">
                <a:solidFill>
                  <a:schemeClr val="bg2"/>
                </a:solidFill>
              </a:rPr>
            </a:br>
            <a:r>
              <a:rPr lang="cs-CZ" sz="2850" b="1" u="sng" dirty="0" smtClean="0">
                <a:solidFill>
                  <a:schemeClr val="bg2"/>
                </a:solidFill>
              </a:rPr>
              <a:t>k úhradě vzniklé škody</a:t>
            </a:r>
            <a:r>
              <a:rPr lang="cs-CZ" sz="2850" dirty="0" smtClean="0">
                <a:solidFill>
                  <a:schemeClr val="bg2"/>
                </a:solidFill>
              </a:rPr>
              <a:t>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785794"/>
            <a:ext cx="8569325" cy="928694"/>
          </a:xfrm>
        </p:spPr>
        <p:txBody>
          <a:bodyPr/>
          <a:lstStyle/>
          <a:p>
            <a:pPr eaLnBrk="1" hangingPunct="1"/>
            <a:r>
              <a:rPr lang="cs-CZ" sz="3200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Odpovědnost za nesplnění povinností </a:t>
            </a:r>
            <a:r>
              <a:rPr lang="cs-CZ" sz="3200" b="1" dirty="0" smtClean="0">
                <a:solidFill>
                  <a:schemeClr val="bg2"/>
                </a:solidFill>
                <a:effectLst/>
              </a:rPr>
              <a:t/>
            </a:r>
            <a:br>
              <a:rPr lang="cs-CZ" sz="3200" b="1" dirty="0" smtClean="0">
                <a:solidFill>
                  <a:schemeClr val="bg2"/>
                </a:solidFill>
                <a:effectLst/>
              </a:rPr>
            </a:br>
            <a:r>
              <a:rPr lang="cs-CZ" sz="3200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k odvrácení škody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2204864"/>
            <a:ext cx="8389968" cy="4537248"/>
          </a:xfrm>
        </p:spPr>
        <p:txBody>
          <a:bodyPr/>
          <a:lstStyle/>
          <a:p>
            <a:pPr algn="just">
              <a:buClr>
                <a:schemeClr val="bg2"/>
              </a:buClr>
              <a:buFont typeface="Wingdings" pitchFamily="2" charset="2"/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</a:t>
            </a:r>
            <a:r>
              <a:rPr lang="cs-CZ" sz="2900" u="sng" dirty="0" smtClean="0">
                <a:solidFill>
                  <a:schemeClr val="bg2"/>
                </a:solidFill>
              </a:rPr>
              <a:t>Záleží na zaměstnavateli</a:t>
            </a:r>
            <a:r>
              <a:rPr lang="cs-CZ" sz="2900" dirty="0" smtClean="0">
                <a:solidFill>
                  <a:schemeClr val="bg2"/>
                </a:solidFill>
              </a:rPr>
              <a:t>, </a:t>
            </a:r>
            <a:r>
              <a:rPr lang="cs-CZ" sz="2900" b="1" dirty="0" smtClean="0">
                <a:solidFill>
                  <a:schemeClr val="bg2"/>
                </a:solidFill>
              </a:rPr>
              <a:t>zda tento příspěvek bude požadovat</a:t>
            </a:r>
            <a:r>
              <a:rPr lang="cs-CZ" sz="2900" dirty="0" smtClean="0">
                <a:solidFill>
                  <a:schemeClr val="bg2"/>
                </a:solidFill>
              </a:rPr>
              <a:t>. Přitom musí přihlížet k okolnostem, které bránily zaměstnanci splnit svoji povinnost a k významu škody pro zaměstnavatele.</a:t>
            </a:r>
          </a:p>
          <a:p>
            <a:pPr algn="just">
              <a:spcBef>
                <a:spcPts val="18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</a:t>
            </a:r>
            <a:r>
              <a:rPr lang="cs-CZ" sz="2900" b="1" dirty="0" smtClean="0">
                <a:solidFill>
                  <a:schemeClr val="bg2"/>
                </a:solidFill>
              </a:rPr>
              <a:t>Výše náhrady škody </a:t>
            </a:r>
            <a:r>
              <a:rPr lang="cs-CZ" sz="2900" dirty="0" smtClean="0">
                <a:solidFill>
                  <a:schemeClr val="bg2"/>
                </a:solidFill>
              </a:rPr>
              <a:t>v tomto případě odpovědnosti </a:t>
            </a:r>
            <a:r>
              <a:rPr lang="cs-CZ" sz="2900" u="sng" dirty="0" smtClean="0">
                <a:solidFill>
                  <a:schemeClr val="bg2"/>
                </a:solidFill>
              </a:rPr>
              <a:t>nesmí přesáhnout</a:t>
            </a:r>
            <a:r>
              <a:rPr lang="cs-CZ" sz="2900" dirty="0" smtClean="0">
                <a:solidFill>
                  <a:schemeClr val="bg2"/>
                </a:solidFill>
              </a:rPr>
              <a:t> částku </a:t>
            </a:r>
            <a:r>
              <a:rPr lang="cs-CZ" sz="2900" b="1" dirty="0" smtClean="0">
                <a:solidFill>
                  <a:schemeClr val="bg2"/>
                </a:solidFill>
              </a:rPr>
              <a:t>trojnásobku průměrného měsíčního platu</a:t>
            </a:r>
            <a:r>
              <a:rPr lang="cs-CZ" sz="2900" dirty="0" smtClean="0">
                <a:solidFill>
                  <a:schemeClr val="bg2"/>
                </a:solidFill>
              </a:rPr>
              <a:t>. výdělku dotyčného zaměstnance.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autoUpdateAnimBg="0"/>
      <p:bldP spid="40963" grpId="0" build="p" autoUpdateAnimBg="0" advAuto="3000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45" y="1628800"/>
            <a:ext cx="8715436" cy="5040289"/>
          </a:xfrm>
        </p:spPr>
        <p:txBody>
          <a:bodyPr/>
          <a:lstStyle/>
          <a:p>
            <a:pPr marL="457200" indent="-457200" algn="just">
              <a:buClr>
                <a:schemeClr val="bg2"/>
              </a:buClr>
              <a:buFont typeface="Wingdings" pitchFamily="2" charset="2"/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–  Oproti obecné odpovědnosti za škodu </a:t>
            </a:r>
            <a:r>
              <a:rPr lang="cs-CZ" sz="2850" b="1" dirty="0" smtClean="0">
                <a:solidFill>
                  <a:schemeClr val="bg2"/>
                </a:solidFill>
              </a:rPr>
              <a:t>jde o zvýšenou a kvalifikovanou odpovědnost</a:t>
            </a:r>
            <a:r>
              <a:rPr lang="cs-CZ" sz="2850" dirty="0" smtClean="0">
                <a:solidFill>
                  <a:schemeClr val="bg2"/>
                </a:solidFill>
              </a:rPr>
              <a:t> u těch zaměstnanců, kterým se v souvislosti s jejich prací </a:t>
            </a:r>
            <a:r>
              <a:rPr lang="cs-CZ" sz="2850" u="sng" dirty="0" smtClean="0">
                <a:solidFill>
                  <a:schemeClr val="bg2"/>
                </a:solidFill>
              </a:rPr>
              <a:t>svěřují určité hodnoty k vyúčtování</a:t>
            </a:r>
            <a:r>
              <a:rPr lang="cs-CZ" sz="2850" dirty="0" smtClean="0">
                <a:solidFill>
                  <a:schemeClr val="bg2"/>
                </a:solidFill>
              </a:rPr>
              <a:t>. </a:t>
            </a:r>
          </a:p>
          <a:p>
            <a:pPr marL="457200" indent="-457200" algn="just">
              <a:buClr>
                <a:schemeClr val="bg2"/>
              </a:buClr>
              <a:buFont typeface="Wingdings" pitchFamily="2" charset="2"/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–  Patří k nim </a:t>
            </a:r>
            <a:r>
              <a:rPr lang="cs-CZ" sz="2850" u="sng" dirty="0" smtClean="0">
                <a:solidFill>
                  <a:schemeClr val="bg2"/>
                </a:solidFill>
              </a:rPr>
              <a:t>hotovosti</a:t>
            </a:r>
            <a:r>
              <a:rPr lang="cs-CZ" sz="2850" dirty="0" smtClean="0">
                <a:solidFill>
                  <a:schemeClr val="bg2"/>
                </a:solidFill>
              </a:rPr>
              <a:t>, </a:t>
            </a:r>
            <a:r>
              <a:rPr lang="cs-CZ" sz="2850" u="sng" dirty="0" smtClean="0">
                <a:solidFill>
                  <a:schemeClr val="bg2"/>
                </a:solidFill>
              </a:rPr>
              <a:t>ceniny, zboží, zásoby materiálu nebo jiné hodnoty</a:t>
            </a:r>
            <a:r>
              <a:rPr lang="cs-CZ" sz="2850" dirty="0" smtClean="0">
                <a:solidFill>
                  <a:schemeClr val="bg2"/>
                </a:solidFill>
              </a:rPr>
              <a:t>, např. stravenky, vstupenky na kulturní představení, poštovní známky apod. </a:t>
            </a:r>
          </a:p>
          <a:p>
            <a:pPr marL="457200" indent="-457200" algn="just">
              <a:buClr>
                <a:schemeClr val="bg2"/>
              </a:buClr>
              <a:buFont typeface="Wingdings" pitchFamily="2" charset="2"/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– </a:t>
            </a:r>
            <a:r>
              <a:rPr lang="cs-CZ" sz="2850" dirty="0" smtClean="0">
                <a:solidFill>
                  <a:schemeClr val="bg2"/>
                </a:solidFill>
              </a:rPr>
              <a:t> Charakteristickým </a:t>
            </a:r>
            <a:r>
              <a:rPr lang="cs-CZ" sz="2850" dirty="0" smtClean="0">
                <a:solidFill>
                  <a:schemeClr val="bg2"/>
                </a:solidFill>
              </a:rPr>
              <a:t>znakem těchto hodnot je jejich </a:t>
            </a:r>
            <a:r>
              <a:rPr lang="cs-CZ" sz="2850" u="sng" dirty="0" smtClean="0">
                <a:solidFill>
                  <a:schemeClr val="bg2"/>
                </a:solidFill>
              </a:rPr>
              <a:t>určení pro oběh</a:t>
            </a:r>
            <a:r>
              <a:rPr lang="cs-CZ" sz="2850" dirty="0" smtClean="0">
                <a:solidFill>
                  <a:schemeClr val="bg2"/>
                </a:solidFill>
              </a:rPr>
              <a:t> a obrat a </a:t>
            </a:r>
            <a:r>
              <a:rPr lang="cs-CZ" sz="2850" u="sng" dirty="0" smtClean="0">
                <a:solidFill>
                  <a:schemeClr val="bg2"/>
                </a:solidFill>
              </a:rPr>
              <a:t>možnost osobní dispozice zaměstnance s nimi po celou dobu, po kterou mu byly svěřeny</a:t>
            </a:r>
            <a:r>
              <a:rPr lang="cs-CZ" sz="2850" dirty="0" smtClean="0">
                <a:solidFill>
                  <a:schemeClr val="bg2"/>
                </a:solidFill>
              </a:rPr>
              <a:t>.</a:t>
            </a:r>
          </a:p>
        </p:txBody>
      </p:sp>
      <p:sp>
        <p:nvSpPr>
          <p:cNvPr id="3" name="Obdélník 2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714356"/>
            <a:ext cx="8642350" cy="642942"/>
          </a:xfrm>
        </p:spPr>
        <p:txBody>
          <a:bodyPr/>
          <a:lstStyle/>
          <a:p>
            <a:r>
              <a:rPr lang="cs-CZ" sz="3100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Odpovědnost za </a:t>
            </a:r>
            <a:r>
              <a:rPr lang="cs-CZ" sz="3100" b="1" u="sng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schodek na svěřených hodnotách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autoUpdateAnimBg="0" advAuto="30000"/>
      <p:bldP spid="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557338"/>
            <a:ext cx="8643998" cy="5014934"/>
          </a:xfrm>
        </p:spPr>
        <p:txBody>
          <a:bodyPr/>
          <a:lstStyle/>
          <a:p>
            <a:pPr algn="just">
              <a:spcBef>
                <a:spcPts val="6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Hodnotami, na které </a:t>
            </a:r>
            <a:r>
              <a:rPr lang="cs-CZ" sz="2900" b="1" dirty="0" smtClean="0">
                <a:solidFill>
                  <a:schemeClr val="bg2"/>
                </a:solidFill>
              </a:rPr>
              <a:t>není možno uzavřít </a:t>
            </a:r>
            <a:r>
              <a:rPr lang="cs-CZ" sz="2900" u="sng" dirty="0" smtClean="0">
                <a:solidFill>
                  <a:schemeClr val="bg2"/>
                </a:solidFill>
              </a:rPr>
              <a:t>dohody </a:t>
            </a:r>
            <a:br>
              <a:rPr lang="cs-CZ" sz="2900" u="sng" dirty="0" smtClean="0">
                <a:solidFill>
                  <a:schemeClr val="bg2"/>
                </a:solidFill>
              </a:rPr>
            </a:br>
            <a:r>
              <a:rPr lang="cs-CZ" sz="2900" u="sng" dirty="0" smtClean="0">
                <a:solidFill>
                  <a:schemeClr val="bg2"/>
                </a:solidFill>
              </a:rPr>
              <a:t>o odpovědnosti k ochraně hodnot svěřených zaměstnanci k vyúčtování</a:t>
            </a:r>
            <a:r>
              <a:rPr lang="cs-CZ" sz="2900" dirty="0" smtClean="0">
                <a:solidFill>
                  <a:schemeClr val="bg2"/>
                </a:solidFill>
              </a:rPr>
              <a:t> právě pro nedostatek charakteristického znaku, jsou např. </a:t>
            </a:r>
            <a:r>
              <a:rPr lang="cs-CZ" sz="2900" u="sng" dirty="0" smtClean="0">
                <a:solidFill>
                  <a:schemeClr val="bg2"/>
                </a:solidFill>
              </a:rPr>
              <a:t>motorová vozidla, inventář provozních místností a kanceláří. </a:t>
            </a:r>
            <a:endParaRPr lang="cs-CZ" sz="2900" u="sng" dirty="0" smtClean="0">
              <a:solidFill>
                <a:schemeClr val="bg2"/>
              </a:solidFill>
              <a:latin typeface="Arial" charset="0"/>
            </a:endParaRPr>
          </a:p>
          <a:p>
            <a:pPr algn="just">
              <a:spcBef>
                <a:spcPts val="12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U těchto hodnot půjde </a:t>
            </a:r>
            <a:r>
              <a:rPr lang="cs-CZ" sz="2900" b="1" dirty="0" smtClean="0">
                <a:solidFill>
                  <a:schemeClr val="bg2"/>
                </a:solidFill>
              </a:rPr>
              <a:t>vždy o </a:t>
            </a:r>
            <a:r>
              <a:rPr lang="cs-CZ" sz="2900" b="1" u="sng" dirty="0" smtClean="0">
                <a:solidFill>
                  <a:schemeClr val="bg2"/>
                </a:solidFill>
              </a:rPr>
              <a:t>obecnou odpovědnost</a:t>
            </a:r>
            <a:r>
              <a:rPr lang="cs-CZ" sz="2900" b="1" dirty="0" smtClean="0">
                <a:solidFill>
                  <a:schemeClr val="bg2"/>
                </a:solidFill>
              </a:rPr>
              <a:t>.</a:t>
            </a:r>
            <a:r>
              <a:rPr lang="cs-CZ" sz="2900" dirty="0" smtClean="0">
                <a:solidFill>
                  <a:schemeClr val="bg2"/>
                </a:solidFill>
              </a:rPr>
              <a:t> </a:t>
            </a:r>
            <a:endParaRPr lang="cs-CZ" sz="2900" dirty="0" smtClean="0">
              <a:solidFill>
                <a:schemeClr val="bg2"/>
              </a:solidFill>
              <a:latin typeface="Arial" charset="0"/>
            </a:endParaRPr>
          </a:p>
          <a:p>
            <a:pPr algn="just">
              <a:spcBef>
                <a:spcPts val="12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</a:t>
            </a:r>
            <a:r>
              <a:rPr lang="cs-CZ" sz="2900" b="1" dirty="0" smtClean="0">
                <a:solidFill>
                  <a:schemeClr val="bg2"/>
                </a:solidFill>
              </a:rPr>
              <a:t>Za schodek na svěřených hodnotách</a:t>
            </a:r>
            <a:r>
              <a:rPr lang="cs-CZ" sz="2900" dirty="0" smtClean="0">
                <a:solidFill>
                  <a:schemeClr val="bg2"/>
                </a:solidFill>
              </a:rPr>
              <a:t>, které je povinen vyúčtovat, </a:t>
            </a:r>
            <a:r>
              <a:rPr lang="cs-CZ" sz="2900" b="1" u="sng" dirty="0" smtClean="0">
                <a:solidFill>
                  <a:schemeClr val="bg2"/>
                </a:solidFill>
              </a:rPr>
              <a:t>odpovídá zaměstnanec</a:t>
            </a:r>
            <a:r>
              <a:rPr lang="cs-CZ" sz="2900" dirty="0" smtClean="0">
                <a:solidFill>
                  <a:schemeClr val="bg2"/>
                </a:solidFill>
              </a:rPr>
              <a:t> na základě </a:t>
            </a:r>
            <a:r>
              <a:rPr lang="cs-CZ" sz="2900" b="1" dirty="0" smtClean="0">
                <a:solidFill>
                  <a:schemeClr val="bg2"/>
                </a:solidFill>
              </a:rPr>
              <a:t>dohody o odpovědnosti </a:t>
            </a:r>
            <a:r>
              <a:rPr lang="cs-CZ" sz="2900" dirty="0" smtClean="0">
                <a:solidFill>
                  <a:schemeClr val="bg2"/>
                </a:solidFill>
              </a:rPr>
              <a:t>k ochraně hodnot svěřených zaměstnanci k vyúčtování.    </a:t>
            </a:r>
          </a:p>
        </p:txBody>
      </p:sp>
      <p:sp>
        <p:nvSpPr>
          <p:cNvPr id="3" name="Obdélník 2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785794"/>
            <a:ext cx="8964612" cy="482619"/>
          </a:xfrm>
        </p:spPr>
        <p:txBody>
          <a:bodyPr/>
          <a:lstStyle/>
          <a:p>
            <a:pPr eaLnBrk="1" hangingPunct="1">
              <a:defRPr/>
            </a:pPr>
            <a:r>
              <a:rPr lang="cs-CZ" sz="3200" b="1" dirty="0" smtClean="0">
                <a:solidFill>
                  <a:schemeClr val="bg2"/>
                </a:solidFill>
                <a:effectLst/>
                <a:latin typeface="+mn-lt"/>
              </a:rPr>
              <a:t>Odpovědnost za schodek na svěřených hodnotách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autoUpdateAnimBg="0" advAuto="30000"/>
      <p:bldP spid="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20687"/>
            <a:ext cx="9144000" cy="793775"/>
          </a:xfrm>
        </p:spPr>
        <p:txBody>
          <a:bodyPr/>
          <a:lstStyle/>
          <a:p>
            <a:pPr eaLnBrk="1" hangingPunct="1">
              <a:defRPr/>
            </a:pPr>
            <a:r>
              <a:rPr lang="cs-CZ" sz="3200" b="1" dirty="0" smtClean="0">
                <a:solidFill>
                  <a:schemeClr val="bg2"/>
                </a:solidFill>
                <a:effectLst/>
                <a:latin typeface="+mn-lt"/>
              </a:rPr>
              <a:t>Odpovědnost za schodek na svěřených hodnotách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28799"/>
            <a:ext cx="8351838" cy="5013301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</a:t>
            </a:r>
            <a:r>
              <a:rPr lang="cs-CZ" sz="2900" b="1" dirty="0" smtClean="0">
                <a:solidFill>
                  <a:schemeClr val="bg2"/>
                </a:solidFill>
              </a:rPr>
              <a:t>Bez této dohody nemůže být náhrada škody na hodnotách svěřených k vyúčtování uplatněna</a:t>
            </a:r>
            <a:r>
              <a:rPr lang="cs-CZ" sz="2900" dirty="0" smtClean="0">
                <a:solidFill>
                  <a:schemeClr val="bg2"/>
                </a:solidFill>
              </a:rPr>
              <a:t>. Dohoda o odpovědnosti musí splňovat všechny zákoníkem práce stanovené předpoklady. </a:t>
            </a:r>
          </a:p>
          <a:p>
            <a:pPr algn="just" eaLnBrk="1" hangingPunct="1">
              <a:spcBef>
                <a:spcPts val="12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Především </a:t>
            </a:r>
            <a:r>
              <a:rPr lang="cs-CZ" sz="2900" b="1" dirty="0" smtClean="0">
                <a:solidFill>
                  <a:schemeClr val="bg2"/>
                </a:solidFill>
              </a:rPr>
              <a:t>musí být uzavřena písemně</a:t>
            </a:r>
            <a:r>
              <a:rPr lang="cs-CZ" sz="2900" dirty="0" smtClean="0">
                <a:solidFill>
                  <a:schemeClr val="bg2"/>
                </a:solidFill>
              </a:rPr>
              <a:t>. Dohodu může </a:t>
            </a:r>
            <a:r>
              <a:rPr lang="cs-CZ" sz="2900" u="sng" dirty="0" smtClean="0">
                <a:solidFill>
                  <a:schemeClr val="bg2"/>
                </a:solidFill>
              </a:rPr>
              <a:t>uzavřít</a:t>
            </a:r>
            <a:r>
              <a:rPr lang="cs-CZ" sz="2900" dirty="0" smtClean="0">
                <a:solidFill>
                  <a:schemeClr val="bg2"/>
                </a:solidFill>
              </a:rPr>
              <a:t> zaměstnanec </a:t>
            </a:r>
            <a:r>
              <a:rPr lang="cs-CZ" sz="2900" u="sng" dirty="0" smtClean="0">
                <a:solidFill>
                  <a:schemeClr val="bg2"/>
                </a:solidFill>
              </a:rPr>
              <a:t>nejdříve v den, kdy dosáhne 18 let věku</a:t>
            </a:r>
            <a:r>
              <a:rPr lang="cs-CZ" sz="2900" dirty="0" smtClean="0">
                <a:solidFill>
                  <a:schemeClr val="bg2"/>
                </a:solidFill>
              </a:rPr>
              <a:t>. </a:t>
            </a:r>
            <a:endParaRPr lang="cs-CZ" sz="2900" dirty="0" smtClean="0">
              <a:solidFill>
                <a:schemeClr val="bg2"/>
              </a:solidFill>
              <a:latin typeface="Arial" charset="0"/>
            </a:endParaRPr>
          </a:p>
          <a:p>
            <a:pPr algn="just" eaLnBrk="1" hangingPunct="1">
              <a:spcBef>
                <a:spcPts val="12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lang="cs-CZ" sz="3300" dirty="0" smtClean="0">
                <a:solidFill>
                  <a:schemeClr val="bg2"/>
                </a:solidFill>
              </a:rPr>
              <a:t>– </a:t>
            </a:r>
            <a:r>
              <a:rPr lang="cs-CZ" sz="2900" dirty="0" smtClean="0">
                <a:solidFill>
                  <a:schemeClr val="bg2"/>
                </a:solidFill>
              </a:rPr>
              <a:t>Byla-li </a:t>
            </a:r>
            <a:r>
              <a:rPr lang="cs-CZ" sz="2900" u="sng" dirty="0" smtClean="0">
                <a:solidFill>
                  <a:schemeClr val="bg2"/>
                </a:solidFill>
              </a:rPr>
              <a:t>způsobilost zaměstnance k právní úkonům omezena nebo jí byl zbaven, nesmí za něj zástupce uzavřít dohodu o odpovědnosti</a:t>
            </a:r>
            <a:r>
              <a:rPr lang="cs-CZ" sz="2900" dirty="0" smtClean="0">
                <a:solidFill>
                  <a:schemeClr val="bg2"/>
                </a:solidFill>
              </a:rPr>
              <a:t>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autoUpdateAnimBg="0"/>
      <p:bldP spid="43011" grpId="0" build="p" autoUpdateAnimBg="0" advAuto="3000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85720" y="620713"/>
            <a:ext cx="8572560" cy="587375"/>
          </a:xfrm>
        </p:spPr>
        <p:txBody>
          <a:bodyPr/>
          <a:lstStyle/>
          <a:p>
            <a:pPr eaLnBrk="1" hangingPunct="1">
              <a:defRPr/>
            </a:pPr>
            <a:r>
              <a:rPr lang="pl-PL" sz="3100" b="1" dirty="0" smtClean="0">
                <a:solidFill>
                  <a:schemeClr val="bg2"/>
                </a:solidFill>
                <a:effectLst/>
                <a:latin typeface="+mn-lt"/>
              </a:rPr>
              <a:t>Odpovědnost za schodek na svěřených hodnotá</a:t>
            </a:r>
            <a:r>
              <a:rPr lang="pl-PL" sz="3500" b="1" dirty="0" smtClean="0">
                <a:solidFill>
                  <a:schemeClr val="bg2"/>
                </a:solidFill>
                <a:effectLst/>
                <a:latin typeface="+mn-lt"/>
              </a:rPr>
              <a:t>ch</a:t>
            </a:r>
            <a:endParaRPr lang="cs-CZ" sz="3500" b="1" dirty="0" smtClean="0"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33794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85720" y="1412775"/>
            <a:ext cx="8607455" cy="5256313"/>
          </a:xfrm>
        </p:spPr>
        <p:txBody>
          <a:bodyPr/>
          <a:lstStyle/>
          <a:p>
            <a:pPr algn="just" eaLnBrk="1" hangingPunct="1"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Předpokladem účinnosti dohody o hmotné odpovědnosti</a:t>
            </a:r>
          </a:p>
          <a:p>
            <a:pPr algn="just" eaLnBrk="1" hangingPunct="1">
              <a:spcBef>
                <a:spcPts val="0"/>
              </a:spcBef>
              <a:buClr>
                <a:schemeClr val="bg2"/>
              </a:buClr>
              <a:buNone/>
            </a:pPr>
            <a:r>
              <a:rPr lang="cs-CZ" sz="2800" u="sng" dirty="0" smtClean="0">
                <a:solidFill>
                  <a:schemeClr val="bg2"/>
                </a:solidFill>
              </a:rPr>
              <a:t>je existence pracovního poměru zaměstnance</a:t>
            </a:r>
            <a:r>
              <a:rPr lang="cs-CZ" sz="2800" dirty="0" smtClean="0">
                <a:solidFill>
                  <a:schemeClr val="bg2"/>
                </a:solidFill>
              </a:rPr>
              <a:t>. </a:t>
            </a:r>
          </a:p>
          <a:p>
            <a:pPr algn="just" eaLnBrk="1" hangingPunct="1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900" b="1" dirty="0" smtClean="0">
                <a:solidFill>
                  <a:schemeClr val="bg2"/>
                </a:solidFill>
              </a:rPr>
              <a:t>Dohoda o odpovědnosti</a:t>
            </a:r>
            <a:r>
              <a:rPr lang="cs-CZ" sz="2900" dirty="0" smtClean="0">
                <a:solidFill>
                  <a:schemeClr val="bg2"/>
                </a:solidFill>
              </a:rPr>
              <a:t>  </a:t>
            </a:r>
            <a:r>
              <a:rPr lang="cs-CZ" sz="2900" b="1" dirty="0" smtClean="0">
                <a:solidFill>
                  <a:schemeClr val="bg2"/>
                </a:solidFill>
              </a:rPr>
              <a:t>může být  uzavřena</a:t>
            </a:r>
            <a:r>
              <a:rPr lang="cs-CZ" sz="2900" u="sng" dirty="0" smtClean="0">
                <a:solidFill>
                  <a:schemeClr val="bg2"/>
                </a:solidFill>
              </a:rPr>
              <a:t>:</a:t>
            </a:r>
          </a:p>
          <a:p>
            <a:pPr eaLnBrk="1" hangingPunct="1"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– i</a:t>
            </a:r>
            <a:r>
              <a:rPr lang="cs-CZ" sz="2900" dirty="0" smtClean="0">
                <a:solidFill>
                  <a:schemeClr val="bg2"/>
                </a:solidFill>
              </a:rPr>
              <a:t> s občanem, se kterým byla uzavřena dohoda o pracích konaných </a:t>
            </a:r>
            <a:r>
              <a:rPr lang="cs-CZ" sz="2900" u="sng" dirty="0" smtClean="0">
                <a:solidFill>
                  <a:schemeClr val="bg2"/>
                </a:solidFill>
              </a:rPr>
              <a:t>mimo pracovní poměr</a:t>
            </a:r>
            <a:r>
              <a:rPr lang="cs-CZ" sz="2500" u="sng" dirty="0" smtClean="0">
                <a:solidFill>
                  <a:schemeClr val="bg2"/>
                </a:solidFill>
              </a:rPr>
              <a:t> </a:t>
            </a:r>
            <a:r>
              <a:rPr lang="cs-CZ" sz="2500" dirty="0" smtClean="0">
                <a:solidFill>
                  <a:schemeClr val="bg2"/>
                </a:solidFill>
              </a:rPr>
              <a:t>(DPČ, DPP);</a:t>
            </a:r>
          </a:p>
          <a:p>
            <a:pPr eaLnBrk="1" hangingPunct="1">
              <a:buClr>
                <a:schemeClr val="bg2"/>
              </a:buClr>
              <a:buNone/>
            </a:pPr>
            <a:r>
              <a:rPr lang="cs-CZ" sz="2900" dirty="0" smtClean="0"/>
              <a:t>.</a:t>
            </a:r>
            <a:r>
              <a:rPr lang="cs-CZ" sz="2800" dirty="0" smtClean="0">
                <a:solidFill>
                  <a:schemeClr val="bg2"/>
                </a:solidFill>
              </a:rPr>
              <a:t> 	– s </a:t>
            </a:r>
            <a:r>
              <a:rPr lang="cs-CZ" sz="2800" u="sng" dirty="0" smtClean="0">
                <a:solidFill>
                  <a:schemeClr val="bg2"/>
                </a:solidFill>
              </a:rPr>
              <a:t>jedním</a:t>
            </a:r>
            <a:r>
              <a:rPr lang="cs-CZ" sz="2800" dirty="0" smtClean="0">
                <a:solidFill>
                  <a:schemeClr val="bg2"/>
                </a:solidFill>
              </a:rPr>
              <a:t> zaměstnancem (individuální  odpovědnost)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– nebo může být  v těchto dohodách se zaměstnanci současně </a:t>
            </a:r>
            <a:r>
              <a:rPr lang="cs-CZ" sz="2800" u="sng" dirty="0" smtClean="0">
                <a:solidFill>
                  <a:schemeClr val="bg2"/>
                </a:solidFill>
              </a:rPr>
              <a:t>ujednáno, že budou-li pracovat na pracovišti </a:t>
            </a:r>
            <a:br>
              <a:rPr lang="cs-CZ" sz="2800" u="sng" dirty="0" smtClean="0">
                <a:solidFill>
                  <a:schemeClr val="bg2"/>
                </a:solidFill>
              </a:rPr>
            </a:br>
            <a:r>
              <a:rPr lang="cs-CZ" sz="2800" u="sng" dirty="0" smtClean="0">
                <a:solidFill>
                  <a:schemeClr val="bg2"/>
                </a:solidFill>
              </a:rPr>
              <a:t>s více zaměstnanci</a:t>
            </a:r>
            <a:r>
              <a:rPr lang="cs-CZ" sz="2800" dirty="0" smtClean="0">
                <a:solidFill>
                  <a:schemeClr val="bg2"/>
                </a:solidFill>
              </a:rPr>
              <a:t>, kteří uzavřeli </a:t>
            </a:r>
            <a:r>
              <a:rPr lang="cs-CZ" sz="2800" dirty="0" smtClean="0">
                <a:solidFill>
                  <a:schemeClr val="bg2"/>
                </a:solidFill>
              </a:rPr>
              <a:t>dohodu o</a:t>
            </a:r>
            <a:r>
              <a:rPr lang="cs-CZ" sz="2800" dirty="0" smtClean="0">
                <a:solidFill>
                  <a:schemeClr val="bg2"/>
                </a:solidFill>
              </a:rPr>
              <a:t> odpovědnosti, budou odpovídat za schodek společně</a:t>
            </a:r>
            <a:r>
              <a:rPr lang="cs-CZ" sz="2500" dirty="0" smtClean="0">
                <a:solidFill>
                  <a:schemeClr val="bg2"/>
                </a:solidFill>
              </a:rPr>
              <a:t> (společná odpovědnost</a:t>
            </a:r>
            <a:r>
              <a:rPr lang="cs-CZ" sz="2500" dirty="0" smtClean="0">
                <a:solidFill>
                  <a:schemeClr val="bg2"/>
                </a:solidFill>
              </a:rPr>
              <a:t>)…</a:t>
            </a:r>
            <a:endParaRPr lang="cs-CZ" sz="28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85720" y="785795"/>
            <a:ext cx="8715436" cy="5883294"/>
          </a:xfrm>
        </p:spPr>
        <p:txBody>
          <a:bodyPr/>
          <a:lstStyle/>
          <a:p>
            <a:pPr marL="0" indent="0" algn="just" eaLnBrk="1" hangingPunct="1">
              <a:spcBef>
                <a:spcPts val="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…Přitom </a:t>
            </a:r>
            <a:r>
              <a:rPr lang="cs-CZ" sz="2800" dirty="0" smtClean="0">
                <a:solidFill>
                  <a:schemeClr val="bg2"/>
                </a:solidFill>
              </a:rPr>
              <a:t>je nutno s každým </a:t>
            </a:r>
            <a:r>
              <a:rPr lang="cs-CZ" sz="2800" dirty="0" smtClean="0">
                <a:solidFill>
                  <a:schemeClr val="bg2"/>
                </a:solidFill>
              </a:rPr>
              <a:t>členem </a:t>
            </a:r>
            <a:r>
              <a:rPr lang="cs-CZ" sz="2800" dirty="0" smtClean="0">
                <a:solidFill>
                  <a:schemeClr val="bg2"/>
                </a:solidFill>
              </a:rPr>
              <a:t>odpovědného </a:t>
            </a:r>
            <a:r>
              <a:rPr lang="cs-CZ" sz="2800" dirty="0" smtClean="0">
                <a:solidFill>
                  <a:schemeClr val="bg2"/>
                </a:solidFill>
              </a:rPr>
              <a:t>kolektivu uzavřít samostatnou smlouvu o odpovědnosti, nelze uzavírat dohody hromadné.</a:t>
            </a:r>
          </a:p>
          <a:p>
            <a:pPr>
              <a:spcBef>
                <a:spcPts val="1800"/>
              </a:spcBef>
              <a:buNone/>
            </a:pPr>
            <a:r>
              <a:rPr lang="cs-CZ" sz="2800" b="1" dirty="0" smtClean="0">
                <a:solidFill>
                  <a:schemeClr val="bg2"/>
                </a:solidFill>
              </a:rPr>
              <a:t>Od dohody o odpovědnosti </a:t>
            </a:r>
            <a:r>
              <a:rPr lang="cs-CZ" sz="2800" u="sng" dirty="0" smtClean="0">
                <a:solidFill>
                  <a:schemeClr val="bg2"/>
                </a:solidFill>
              </a:rPr>
              <a:t>může zaměstnanec odstoupit:</a:t>
            </a:r>
          </a:p>
          <a:p>
            <a:pPr>
              <a:buClrTx/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	</a:t>
            </a:r>
            <a:r>
              <a:rPr lang="cs-CZ" sz="2750" dirty="0" smtClean="0">
                <a:solidFill>
                  <a:schemeClr val="bg2"/>
                </a:solidFill>
              </a:rPr>
              <a:t>– </a:t>
            </a:r>
            <a:r>
              <a:rPr lang="cs-CZ" sz="2750" dirty="0" smtClean="0">
                <a:solidFill>
                  <a:schemeClr val="bg2"/>
                </a:solidFill>
              </a:rPr>
              <a:t>vykonává-li jinou práci,</a:t>
            </a:r>
          </a:p>
          <a:p>
            <a:pPr>
              <a:buClrTx/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	</a:t>
            </a:r>
            <a:r>
              <a:rPr lang="cs-CZ" sz="2750" dirty="0" smtClean="0">
                <a:solidFill>
                  <a:schemeClr val="bg2"/>
                </a:solidFill>
              </a:rPr>
              <a:t>– </a:t>
            </a:r>
            <a:r>
              <a:rPr lang="cs-CZ" sz="2750" dirty="0" smtClean="0">
                <a:solidFill>
                  <a:schemeClr val="bg2"/>
                </a:solidFill>
              </a:rPr>
              <a:t>je-li převáděn na </a:t>
            </a:r>
            <a:r>
              <a:rPr lang="cs-CZ" sz="2750" u="sng" dirty="0" smtClean="0">
                <a:solidFill>
                  <a:schemeClr val="bg2"/>
                </a:solidFill>
              </a:rPr>
              <a:t>jinou práci</a:t>
            </a:r>
            <a:r>
              <a:rPr lang="cs-CZ" sz="2750" dirty="0" smtClean="0">
                <a:solidFill>
                  <a:schemeClr val="bg2"/>
                </a:solidFill>
              </a:rPr>
              <a:t>,</a:t>
            </a:r>
          </a:p>
          <a:p>
            <a:pPr>
              <a:buClrTx/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	</a:t>
            </a:r>
            <a:r>
              <a:rPr lang="cs-CZ" sz="2750" dirty="0" smtClean="0">
                <a:solidFill>
                  <a:schemeClr val="bg2"/>
                </a:solidFill>
              </a:rPr>
              <a:t>– </a:t>
            </a:r>
            <a:r>
              <a:rPr lang="cs-CZ" sz="2750" dirty="0" smtClean="0">
                <a:solidFill>
                  <a:schemeClr val="bg2"/>
                </a:solidFill>
              </a:rPr>
              <a:t>převáděn na </a:t>
            </a:r>
            <a:r>
              <a:rPr lang="cs-CZ" sz="2750" u="sng" dirty="0" smtClean="0">
                <a:solidFill>
                  <a:schemeClr val="bg2"/>
                </a:solidFill>
              </a:rPr>
              <a:t>jiné pracoviště</a:t>
            </a:r>
            <a:r>
              <a:rPr lang="cs-CZ" sz="2750" dirty="0" smtClean="0">
                <a:solidFill>
                  <a:schemeClr val="bg2"/>
                </a:solidFill>
              </a:rPr>
              <a:t>,</a:t>
            </a:r>
          </a:p>
          <a:p>
            <a:pPr>
              <a:buClrTx/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	</a:t>
            </a:r>
            <a:r>
              <a:rPr lang="cs-CZ" sz="2750" dirty="0" smtClean="0">
                <a:solidFill>
                  <a:schemeClr val="bg2"/>
                </a:solidFill>
              </a:rPr>
              <a:t>– </a:t>
            </a:r>
            <a:r>
              <a:rPr lang="cs-CZ" sz="2750" u="sng" dirty="0" smtClean="0">
                <a:solidFill>
                  <a:schemeClr val="bg2"/>
                </a:solidFill>
              </a:rPr>
              <a:t>překládán</a:t>
            </a:r>
            <a:r>
              <a:rPr lang="cs-CZ" sz="2750" dirty="0" smtClean="0">
                <a:solidFill>
                  <a:schemeClr val="bg2"/>
                </a:solidFill>
              </a:rPr>
              <a:t>,</a:t>
            </a:r>
          </a:p>
          <a:p>
            <a:pPr>
              <a:buClrTx/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	</a:t>
            </a:r>
            <a:r>
              <a:rPr lang="cs-CZ" sz="2750" dirty="0" smtClean="0">
                <a:solidFill>
                  <a:schemeClr val="bg2"/>
                </a:solidFill>
              </a:rPr>
              <a:t>– </a:t>
            </a:r>
            <a:r>
              <a:rPr lang="cs-CZ" sz="2750" dirty="0" smtClean="0">
                <a:solidFill>
                  <a:schemeClr val="bg2"/>
                </a:solidFill>
              </a:rPr>
              <a:t>pokud zaměstnavatel v době 15 kalendářních dnů  od obdržení jeho písemného upozornění </a:t>
            </a:r>
            <a:r>
              <a:rPr lang="cs-CZ" sz="2750" u="sng" dirty="0" smtClean="0">
                <a:solidFill>
                  <a:schemeClr val="bg2"/>
                </a:solidFill>
              </a:rPr>
              <a:t>neodstraní závady </a:t>
            </a:r>
            <a:br>
              <a:rPr lang="cs-CZ" sz="2750" u="sng" dirty="0" smtClean="0">
                <a:solidFill>
                  <a:schemeClr val="bg2"/>
                </a:solidFill>
              </a:rPr>
            </a:br>
            <a:r>
              <a:rPr lang="cs-CZ" sz="2750" u="sng" dirty="0" smtClean="0">
                <a:solidFill>
                  <a:schemeClr val="bg2"/>
                </a:solidFill>
              </a:rPr>
              <a:t>v pracovních podmínkách</a:t>
            </a:r>
            <a:r>
              <a:rPr lang="cs-CZ" sz="2750" dirty="0" smtClean="0">
                <a:solidFill>
                  <a:schemeClr val="bg2"/>
                </a:solidFill>
              </a:rPr>
              <a:t>, které brání řádnému hospoda-</a:t>
            </a:r>
            <a:r>
              <a:rPr lang="cs-CZ" sz="2750" dirty="0" err="1" smtClean="0">
                <a:solidFill>
                  <a:schemeClr val="bg2"/>
                </a:solidFill>
              </a:rPr>
              <a:t>ření</a:t>
            </a:r>
            <a:r>
              <a:rPr lang="cs-CZ" sz="2750" dirty="0" smtClean="0">
                <a:solidFill>
                  <a:schemeClr val="bg2"/>
                </a:solidFill>
              </a:rPr>
              <a:t> se svěřenými hodnotami,</a:t>
            </a:r>
          </a:p>
          <a:p>
            <a:pPr>
              <a:buClrTx/>
              <a:buNone/>
            </a:pPr>
            <a:endParaRPr lang="cs-CZ" sz="2800" dirty="0" smtClean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0"/>
              </a:spcBef>
              <a:buClr>
                <a:schemeClr val="bg2"/>
              </a:buClr>
              <a:buNone/>
            </a:pPr>
            <a:endParaRPr lang="cs-CZ" sz="2800" dirty="0" smtClean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 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8640960" cy="576064"/>
          </a:xfrm>
        </p:spPr>
        <p:txBody>
          <a:bodyPr/>
          <a:lstStyle/>
          <a:p>
            <a:pPr>
              <a:defRPr/>
            </a:pPr>
            <a:r>
              <a:rPr lang="cs-CZ" sz="3100" b="1" dirty="0" smtClean="0">
                <a:solidFill>
                  <a:schemeClr val="bg2"/>
                </a:solidFill>
                <a:effectLst/>
                <a:latin typeface="+mn-lt"/>
              </a:rPr>
              <a:t>Odpovědnost za schodek na svěřených hodnotách</a:t>
            </a:r>
            <a:endParaRPr lang="ro-RO" sz="3100" b="1" dirty="0"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33795" name="Zástupný symbol pro obsah 2"/>
          <p:cNvSpPr>
            <a:spLocks noGrp="1"/>
          </p:cNvSpPr>
          <p:nvPr>
            <p:ph idx="1"/>
          </p:nvPr>
        </p:nvSpPr>
        <p:spPr>
          <a:xfrm>
            <a:off x="250824" y="1772816"/>
            <a:ext cx="8425631" cy="4896272"/>
          </a:xfrm>
        </p:spPr>
        <p:txBody>
          <a:bodyPr/>
          <a:lstStyle/>
          <a:p>
            <a:pPr algn="just">
              <a:buClrTx/>
              <a:buNone/>
              <a:defRPr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b="1" dirty="0" smtClean="0">
                <a:solidFill>
                  <a:schemeClr val="bg2"/>
                </a:solidFill>
              </a:rPr>
              <a:t>P</a:t>
            </a:r>
            <a:r>
              <a:rPr lang="cs-CZ" sz="2800" b="1" dirty="0" smtClean="0">
                <a:solidFill>
                  <a:schemeClr val="bg2"/>
                </a:solidFill>
              </a:rPr>
              <a:t>ři </a:t>
            </a:r>
            <a:r>
              <a:rPr lang="cs-CZ" sz="2800" b="1" dirty="0" smtClean="0">
                <a:solidFill>
                  <a:schemeClr val="bg2"/>
                </a:solidFill>
              </a:rPr>
              <a:t>společné odpovědnosti </a:t>
            </a:r>
            <a:r>
              <a:rPr lang="cs-CZ" sz="2800" dirty="0" smtClean="0">
                <a:solidFill>
                  <a:schemeClr val="bg2"/>
                </a:solidFill>
              </a:rPr>
              <a:t>také v případě, jestliže na pracoviště je zařazen jiný zaměstnanec nebo ustanoven  jiný vedoucí nebo  jeho zástupce</a:t>
            </a:r>
            <a:r>
              <a:rPr lang="cs-CZ" sz="2800" dirty="0" smtClean="0">
                <a:solidFill>
                  <a:schemeClr val="bg2"/>
                </a:solidFill>
              </a:rPr>
              <a:t>.</a:t>
            </a:r>
          </a:p>
          <a:p>
            <a:pPr algn="just">
              <a:buClrTx/>
              <a:buNone/>
              <a:defRPr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b="1" dirty="0" smtClean="0">
                <a:solidFill>
                  <a:schemeClr val="bg2"/>
                </a:solidFill>
              </a:rPr>
              <a:t>Odstoupit </a:t>
            </a:r>
            <a:r>
              <a:rPr lang="cs-CZ" sz="2800" b="1" dirty="0" smtClean="0">
                <a:solidFill>
                  <a:schemeClr val="bg2"/>
                </a:solidFill>
              </a:rPr>
              <a:t>od smlouvy</a:t>
            </a:r>
            <a:r>
              <a:rPr lang="cs-CZ" sz="2800" dirty="0" smtClean="0">
                <a:solidFill>
                  <a:schemeClr val="bg2"/>
                </a:solidFill>
              </a:rPr>
              <a:t> musí zaměstnanec </a:t>
            </a:r>
            <a:r>
              <a:rPr lang="cs-CZ" sz="2800" b="1" dirty="0" smtClean="0">
                <a:solidFill>
                  <a:schemeClr val="bg2"/>
                </a:solidFill>
              </a:rPr>
              <a:t>písemně</a:t>
            </a:r>
            <a:r>
              <a:rPr lang="cs-CZ" sz="2800" dirty="0" smtClean="0">
                <a:solidFill>
                  <a:schemeClr val="bg2"/>
                </a:solidFill>
              </a:rPr>
              <a:t>. Dohoda o odpovědnosti </a:t>
            </a:r>
            <a:r>
              <a:rPr lang="cs-CZ" sz="2800" u="sng" dirty="0" smtClean="0">
                <a:solidFill>
                  <a:schemeClr val="bg2"/>
                </a:solidFill>
              </a:rPr>
              <a:t>zaniká dnem skončení pracovního poměru</a:t>
            </a:r>
            <a:r>
              <a:rPr lang="cs-CZ" sz="2800" dirty="0" smtClean="0">
                <a:solidFill>
                  <a:schemeClr val="bg2"/>
                </a:solidFill>
              </a:rPr>
              <a:t> dotyčného zaměstnance </a:t>
            </a:r>
            <a:r>
              <a:rPr lang="cs-CZ" sz="2800" u="sng" dirty="0" smtClean="0">
                <a:solidFill>
                  <a:schemeClr val="bg2"/>
                </a:solidFill>
              </a:rPr>
              <a:t>nebo dnem kdy bylo odstoupení od této dohody doručeno zaměstnavateli,</a:t>
            </a:r>
            <a:r>
              <a:rPr lang="cs-CZ" sz="2800" dirty="0" smtClean="0">
                <a:solidFill>
                  <a:schemeClr val="bg2"/>
                </a:solidFill>
              </a:rPr>
              <a:t> není-li v odstoupení od této dohody uveden den pozdější. </a:t>
            </a:r>
            <a:endParaRPr lang="cs-CZ" sz="2800" b="1" dirty="0" smtClean="0">
              <a:solidFill>
                <a:schemeClr val="bg2"/>
              </a:solidFill>
            </a:endParaRPr>
          </a:p>
          <a:p>
            <a:pPr marL="0" indent="0" eaLnBrk="1" hangingPunct="1">
              <a:buClr>
                <a:schemeClr val="bg2"/>
              </a:buClr>
              <a:buFont typeface="Wingdings" pitchFamily="2" charset="2"/>
              <a:buChar char="Ø"/>
              <a:defRPr/>
            </a:pPr>
            <a:endParaRPr lang="ro-RO" sz="31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785813"/>
            <a:ext cx="7702550" cy="714375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 smtClean="0">
                <a:solidFill>
                  <a:schemeClr val="bg2"/>
                </a:solidFill>
                <a:effectLst/>
                <a:latin typeface="+mn-lt"/>
              </a:rPr>
              <a:t>Tematické zaměření dnešní přednášky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1916832"/>
            <a:ext cx="8358187" cy="4441106"/>
          </a:xfrm>
        </p:spPr>
        <p:txBody>
          <a:bodyPr/>
          <a:lstStyle/>
          <a:p>
            <a:pPr algn="just">
              <a:spcBef>
                <a:spcPts val="1200"/>
              </a:spcBef>
              <a:buClr>
                <a:schemeClr val="bg2"/>
              </a:buClr>
              <a:buFont typeface="Wingdings" pitchFamily="2" charset="2"/>
              <a:buNone/>
              <a:defRPr/>
            </a:pPr>
            <a:r>
              <a:rPr lang="cs-CZ" sz="2900" dirty="0" smtClean="0">
                <a:solidFill>
                  <a:schemeClr val="bg2"/>
                </a:solidFill>
              </a:rPr>
              <a:t>–</a:t>
            </a:r>
            <a:r>
              <a:rPr lang="cs-CZ" sz="2900" b="1" dirty="0" smtClean="0">
                <a:solidFill>
                  <a:schemeClr val="bg2"/>
                </a:solidFill>
              </a:rPr>
              <a:t> </a:t>
            </a:r>
            <a:r>
              <a:rPr lang="cs-CZ" sz="2900" dirty="0" smtClean="0">
                <a:solidFill>
                  <a:schemeClr val="bg2"/>
                </a:solidFill>
              </a:rPr>
              <a:t>Obecná odpovědnost zaměstnanců.</a:t>
            </a:r>
          </a:p>
          <a:p>
            <a:pPr algn="just">
              <a:spcBef>
                <a:spcPts val="1200"/>
              </a:spcBef>
              <a:buClr>
                <a:schemeClr val="bg2"/>
              </a:buClr>
              <a:buFont typeface="Wingdings" pitchFamily="2" charset="2"/>
              <a:buNone/>
              <a:defRPr/>
            </a:pPr>
            <a:r>
              <a:rPr lang="cs-CZ" sz="2900" dirty="0" smtClean="0">
                <a:solidFill>
                  <a:schemeClr val="bg2"/>
                </a:solidFill>
              </a:rPr>
              <a:t>–</a:t>
            </a:r>
            <a:r>
              <a:rPr lang="cs-CZ" sz="2900" b="1" dirty="0" smtClean="0">
                <a:solidFill>
                  <a:schemeClr val="bg2"/>
                </a:solidFill>
              </a:rPr>
              <a:t> </a:t>
            </a:r>
            <a:r>
              <a:rPr lang="cs-CZ" sz="2900" dirty="0" smtClean="0">
                <a:solidFill>
                  <a:schemeClr val="bg2"/>
                </a:solidFill>
              </a:rPr>
              <a:t>Odpovědnost za nesplnění povinností k odvrácení škody.</a:t>
            </a:r>
          </a:p>
          <a:p>
            <a:pPr algn="just">
              <a:spcBef>
                <a:spcPts val="1200"/>
              </a:spcBef>
              <a:buClr>
                <a:schemeClr val="bg2"/>
              </a:buClr>
              <a:buFont typeface="Wingdings" pitchFamily="2" charset="2"/>
              <a:buNone/>
              <a:defRPr/>
            </a:pPr>
            <a:r>
              <a:rPr lang="cs-CZ" sz="2900" dirty="0" smtClean="0">
                <a:solidFill>
                  <a:schemeClr val="bg2"/>
                </a:solidFill>
              </a:rPr>
              <a:t>–</a:t>
            </a:r>
            <a:r>
              <a:rPr lang="cs-CZ" sz="2900" b="1" dirty="0" smtClean="0">
                <a:solidFill>
                  <a:schemeClr val="bg2"/>
                </a:solidFill>
              </a:rPr>
              <a:t> </a:t>
            </a:r>
            <a:r>
              <a:rPr lang="cs-CZ" sz="2900" dirty="0" smtClean="0">
                <a:solidFill>
                  <a:schemeClr val="bg2"/>
                </a:solidFill>
              </a:rPr>
              <a:t>Odpovědnost za schodek, ztrátu svěřených předmětů, za škodu vyrobením zmetku.</a:t>
            </a:r>
          </a:p>
          <a:p>
            <a:pPr algn="just">
              <a:spcBef>
                <a:spcPts val="1200"/>
              </a:spcBef>
              <a:buClr>
                <a:schemeClr val="bg2"/>
              </a:buClr>
              <a:buFont typeface="Wingdings" pitchFamily="2" charset="2"/>
              <a:buNone/>
              <a:defRPr/>
            </a:pPr>
            <a:r>
              <a:rPr lang="cs-CZ" sz="2900" dirty="0" smtClean="0">
                <a:solidFill>
                  <a:schemeClr val="bg2"/>
                </a:solidFill>
              </a:rPr>
              <a:t>–</a:t>
            </a:r>
            <a:r>
              <a:rPr lang="cs-CZ" sz="2900" b="1" dirty="0" smtClean="0">
                <a:solidFill>
                  <a:schemeClr val="bg2"/>
                </a:solidFill>
              </a:rPr>
              <a:t> </a:t>
            </a:r>
            <a:r>
              <a:rPr lang="cs-CZ" sz="2900" dirty="0" smtClean="0">
                <a:solidFill>
                  <a:schemeClr val="bg2"/>
                </a:solidFill>
              </a:rPr>
              <a:t>Škodní komise. </a:t>
            </a:r>
          </a:p>
          <a:p>
            <a:pPr algn="just">
              <a:spcBef>
                <a:spcPts val="1200"/>
              </a:spcBef>
              <a:buClr>
                <a:schemeClr val="bg2"/>
              </a:buClr>
              <a:buFont typeface="Wingdings" pitchFamily="2" charset="2"/>
              <a:buNone/>
              <a:defRPr/>
            </a:pPr>
            <a:r>
              <a:rPr lang="cs-CZ" sz="2900" dirty="0" smtClean="0">
                <a:solidFill>
                  <a:schemeClr val="bg2"/>
                </a:solidFill>
              </a:rPr>
              <a:t>– Obecná odpovědnost zaměstnavatelů.</a:t>
            </a: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None/>
              <a:defRPr/>
            </a:pPr>
            <a:endParaRPr lang="cs-CZ" dirty="0" smtClean="0">
              <a:solidFill>
                <a:schemeClr val="bg2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sz="28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874713"/>
          </a:xfrm>
        </p:spPr>
        <p:txBody>
          <a:bodyPr/>
          <a:lstStyle/>
          <a:p>
            <a:pPr>
              <a:defRPr/>
            </a:pPr>
            <a:r>
              <a:rPr lang="cs-CZ" sz="3200" b="1" dirty="0" smtClean="0">
                <a:solidFill>
                  <a:schemeClr val="bg2"/>
                </a:solidFill>
                <a:effectLst/>
                <a:latin typeface="+mn-lt"/>
              </a:rPr>
              <a:t>Rozsah náhrady škody</a:t>
            </a:r>
            <a:endParaRPr lang="cs-CZ" sz="3200" b="1" dirty="0"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38914" name="Zástupný symbol pro obsah 2"/>
          <p:cNvSpPr>
            <a:spLocks noGrp="1"/>
          </p:cNvSpPr>
          <p:nvPr>
            <p:ph idx="1"/>
          </p:nvPr>
        </p:nvSpPr>
        <p:spPr>
          <a:xfrm>
            <a:off x="323528" y="1628800"/>
            <a:ext cx="8496943" cy="4752950"/>
          </a:xfrm>
        </p:spPr>
        <p:txBody>
          <a:bodyPr/>
          <a:lstStyle/>
          <a:p>
            <a:pPr algn="just">
              <a:buClrTx/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u="sng" dirty="0" smtClean="0">
                <a:solidFill>
                  <a:schemeClr val="bg2"/>
                </a:solidFill>
              </a:rPr>
              <a:t>Zaměstnanec</a:t>
            </a:r>
            <a:r>
              <a:rPr lang="cs-CZ" sz="2800" u="sng" dirty="0" smtClean="0">
                <a:solidFill>
                  <a:schemeClr val="bg2"/>
                </a:solidFill>
              </a:rPr>
              <a:t>, který odpovídá za schodek</a:t>
            </a:r>
            <a:r>
              <a:rPr lang="cs-CZ" sz="2800" dirty="0" smtClean="0">
                <a:solidFill>
                  <a:schemeClr val="bg2"/>
                </a:solidFill>
              </a:rPr>
              <a:t>, je </a:t>
            </a:r>
            <a:r>
              <a:rPr lang="cs-CZ" sz="2800" b="1" dirty="0" smtClean="0">
                <a:solidFill>
                  <a:schemeClr val="bg2"/>
                </a:solidFill>
              </a:rPr>
              <a:t>povinen  nahradit schodek v plné výši, </a:t>
            </a:r>
            <a:r>
              <a:rPr lang="cs-CZ" sz="2800" dirty="0" smtClean="0">
                <a:solidFill>
                  <a:schemeClr val="bg2"/>
                </a:solidFill>
              </a:rPr>
              <a:t>tedy bez omezení.</a:t>
            </a:r>
          </a:p>
          <a:p>
            <a:pPr algn="just">
              <a:buClrTx/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u="sng" dirty="0" smtClean="0">
                <a:solidFill>
                  <a:schemeClr val="bg2"/>
                </a:solidFill>
              </a:rPr>
              <a:t>Jiná </a:t>
            </a:r>
            <a:r>
              <a:rPr lang="cs-CZ" sz="2800" u="sng" dirty="0" smtClean="0">
                <a:solidFill>
                  <a:schemeClr val="bg2"/>
                </a:solidFill>
              </a:rPr>
              <a:t>je situace při společné  odpovědnosti</a:t>
            </a:r>
            <a:r>
              <a:rPr lang="cs-CZ" sz="2800" dirty="0" smtClean="0">
                <a:solidFill>
                  <a:schemeClr val="bg2"/>
                </a:solidFill>
              </a:rPr>
              <a:t>. Při společné odpovědnosti se jednotlivým </a:t>
            </a:r>
            <a:r>
              <a:rPr lang="cs-CZ" sz="2800" b="1" dirty="0" smtClean="0">
                <a:solidFill>
                  <a:schemeClr val="bg2"/>
                </a:solidFill>
              </a:rPr>
              <a:t>zaměstnancům určí podíl náhrady podle poměru jejich hrubých výdělků</a:t>
            </a:r>
            <a:r>
              <a:rPr lang="cs-CZ" sz="2800" dirty="0" smtClean="0">
                <a:solidFill>
                  <a:schemeClr val="bg2"/>
                </a:solidFill>
              </a:rPr>
              <a:t>, přičemž výdělek jejich vedoucího zaměstnance a jeho zástupce se započítává ve dvojnásobné výši. 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7918648" cy="1152128"/>
          </a:xfrm>
        </p:spPr>
        <p:txBody>
          <a:bodyPr/>
          <a:lstStyle/>
          <a:p>
            <a:pPr>
              <a:defRPr/>
            </a:pPr>
            <a:r>
              <a:rPr lang="cs-CZ" sz="3200" b="1" dirty="0" smtClean="0">
                <a:solidFill>
                  <a:schemeClr val="bg2"/>
                </a:solidFill>
                <a:effectLst/>
                <a:latin typeface="+mn-lt"/>
              </a:rPr>
              <a:t>Rozsah náhrady </a:t>
            </a:r>
            <a:r>
              <a:rPr lang="cs-CZ" sz="3200" b="1" dirty="0" smtClean="0">
                <a:solidFill>
                  <a:schemeClr val="bg2"/>
                </a:solidFill>
                <a:effectLst/>
                <a:latin typeface="+mn-lt"/>
              </a:rPr>
              <a:t>škody při společné odpovědnosti</a:t>
            </a:r>
            <a:endParaRPr lang="cs-CZ" sz="3200" b="1" dirty="0">
              <a:latin typeface="+mn-lt"/>
            </a:endParaRPr>
          </a:p>
        </p:txBody>
      </p:sp>
      <p:sp>
        <p:nvSpPr>
          <p:cNvPr id="39938" name="Zástupný symbol pro obsah 2"/>
          <p:cNvSpPr>
            <a:spLocks noGrp="1"/>
          </p:cNvSpPr>
          <p:nvPr>
            <p:ph idx="1"/>
          </p:nvPr>
        </p:nvSpPr>
        <p:spPr>
          <a:xfrm>
            <a:off x="323850" y="2204864"/>
            <a:ext cx="8568630" cy="4103860"/>
          </a:xfrm>
        </p:spPr>
        <p:txBody>
          <a:bodyPr/>
          <a:lstStyle/>
          <a:p>
            <a:pPr marL="0" indent="0" algn="just">
              <a:buClrTx/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</a:t>
            </a:r>
            <a:r>
              <a:rPr lang="cs-CZ" sz="2900" u="sng" dirty="0" smtClean="0">
                <a:solidFill>
                  <a:schemeClr val="bg2"/>
                </a:solidFill>
              </a:rPr>
              <a:t>Podíl </a:t>
            </a:r>
            <a:r>
              <a:rPr lang="cs-CZ" sz="2900" u="sng" dirty="0" smtClean="0">
                <a:solidFill>
                  <a:schemeClr val="bg2"/>
                </a:solidFill>
              </a:rPr>
              <a:t>náhrady jednotlivých </a:t>
            </a:r>
            <a:r>
              <a:rPr lang="cs-CZ" sz="2900" u="sng" dirty="0" smtClean="0">
                <a:solidFill>
                  <a:schemeClr val="bg2"/>
                </a:solidFill>
              </a:rPr>
              <a:t>zaměstnanců</a:t>
            </a:r>
            <a:r>
              <a:rPr lang="cs-CZ" sz="2900" dirty="0" smtClean="0">
                <a:solidFill>
                  <a:schemeClr val="bg2"/>
                </a:solidFill>
              </a:rPr>
              <a:t> </a:t>
            </a:r>
            <a:r>
              <a:rPr lang="cs-CZ" sz="2400" dirty="0" smtClean="0">
                <a:solidFill>
                  <a:schemeClr val="bg2"/>
                </a:solidFill>
              </a:rPr>
              <a:t>(s </a:t>
            </a:r>
            <a:r>
              <a:rPr lang="cs-CZ" sz="2400" dirty="0" smtClean="0">
                <a:solidFill>
                  <a:schemeClr val="bg2"/>
                </a:solidFill>
              </a:rPr>
              <a:t>výjimkou vedoucího a jeho zástupce)</a:t>
            </a:r>
            <a:r>
              <a:rPr lang="cs-CZ" sz="2900" dirty="0" smtClean="0">
                <a:solidFill>
                  <a:schemeClr val="bg2"/>
                </a:solidFill>
              </a:rPr>
              <a:t> </a:t>
            </a:r>
            <a:r>
              <a:rPr lang="cs-CZ" sz="2900" b="1" dirty="0" smtClean="0">
                <a:solidFill>
                  <a:schemeClr val="bg2"/>
                </a:solidFill>
              </a:rPr>
              <a:t>nesmí přesáhnout částku, rovnající se jejich průměrnému měsíčnímu výdělku před vznikem škody</a:t>
            </a:r>
            <a:r>
              <a:rPr lang="cs-CZ" sz="2900" dirty="0" smtClean="0">
                <a:solidFill>
                  <a:schemeClr val="bg2"/>
                </a:solidFill>
              </a:rPr>
              <a:t>. </a:t>
            </a:r>
            <a:endParaRPr lang="cs-CZ" sz="2900" dirty="0" smtClean="0">
              <a:solidFill>
                <a:schemeClr val="bg2"/>
              </a:solidFill>
            </a:endParaRPr>
          </a:p>
          <a:p>
            <a:pPr marL="0" indent="0" algn="just">
              <a:spcBef>
                <a:spcPts val="1800"/>
              </a:spcBef>
              <a:buClrTx/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</a:t>
            </a:r>
            <a:r>
              <a:rPr lang="cs-CZ" sz="2900" u="sng" dirty="0" smtClean="0">
                <a:solidFill>
                  <a:schemeClr val="bg2"/>
                </a:solidFill>
              </a:rPr>
              <a:t>Jestliže </a:t>
            </a:r>
            <a:r>
              <a:rPr lang="cs-CZ" sz="2900" u="sng" dirty="0" smtClean="0">
                <a:solidFill>
                  <a:schemeClr val="bg2"/>
                </a:solidFill>
              </a:rPr>
              <a:t>se neuhradí takto určenými podíly celá škoda</a:t>
            </a:r>
            <a:r>
              <a:rPr lang="cs-CZ" sz="2900" dirty="0" smtClean="0">
                <a:solidFill>
                  <a:schemeClr val="bg2"/>
                </a:solidFill>
              </a:rPr>
              <a:t>, jsou </a:t>
            </a:r>
            <a:r>
              <a:rPr lang="cs-CZ" sz="2900" b="1" dirty="0" smtClean="0">
                <a:solidFill>
                  <a:schemeClr val="bg2"/>
                </a:solidFill>
              </a:rPr>
              <a:t>povinni zbytek uhradit vedoucí a jeho zástupce </a:t>
            </a:r>
            <a:r>
              <a:rPr lang="cs-CZ" sz="2900" dirty="0" smtClean="0">
                <a:solidFill>
                  <a:schemeClr val="bg2"/>
                </a:solidFill>
              </a:rPr>
              <a:t>podle poměru svých dosažených hrubých výdělků. </a:t>
            </a:r>
            <a:endParaRPr lang="cs-CZ" sz="2900" dirty="0" smtClean="0"/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288" y="764704"/>
            <a:ext cx="8061325" cy="576734"/>
          </a:xfrm>
        </p:spPr>
        <p:txBody>
          <a:bodyPr/>
          <a:lstStyle/>
          <a:p>
            <a:pPr>
              <a:defRPr/>
            </a:pPr>
            <a:r>
              <a:rPr lang="cs-CZ" sz="3200" b="1" dirty="0" smtClean="0">
                <a:solidFill>
                  <a:schemeClr val="bg2"/>
                </a:solidFill>
                <a:effectLst/>
                <a:latin typeface="+mn-lt"/>
              </a:rPr>
              <a:t>Odpovědnost za ztrátu svěřených věcí</a:t>
            </a:r>
          </a:p>
        </p:txBody>
      </p:sp>
      <p:sp>
        <p:nvSpPr>
          <p:cNvPr id="40962" name="Zástupný symbol pro obsah 2"/>
          <p:cNvSpPr>
            <a:spLocks noGrp="1"/>
          </p:cNvSpPr>
          <p:nvPr>
            <p:ph idx="1"/>
          </p:nvPr>
        </p:nvSpPr>
        <p:spPr>
          <a:xfrm>
            <a:off x="179512" y="1556792"/>
            <a:ext cx="8712968" cy="5093246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cs-CZ" sz="3000" dirty="0" smtClean="0">
                <a:solidFill>
                  <a:schemeClr val="bg2"/>
                </a:solidFill>
              </a:rPr>
              <a:t>	</a:t>
            </a:r>
            <a:r>
              <a:rPr lang="cs-CZ" sz="2800" dirty="0" smtClean="0">
                <a:solidFill>
                  <a:schemeClr val="bg2"/>
                </a:solidFill>
              </a:rPr>
              <a:t>Ke vzniku odpovědnosti za ztrátu svěřených věcí </a:t>
            </a:r>
            <a:r>
              <a:rPr lang="cs-CZ" sz="2800" u="sng" dirty="0" smtClean="0">
                <a:solidFill>
                  <a:schemeClr val="bg2"/>
                </a:solidFill>
              </a:rPr>
              <a:t>musí </a:t>
            </a:r>
            <a:r>
              <a:rPr lang="cs-CZ" sz="2800" u="sng" dirty="0" smtClean="0">
                <a:solidFill>
                  <a:schemeClr val="bg2"/>
                </a:solidFill>
              </a:rPr>
              <a:t>být splněny tyto předpoklady</a:t>
            </a:r>
            <a:r>
              <a:rPr lang="cs-CZ" sz="2800" dirty="0" smtClean="0">
                <a:solidFill>
                  <a:schemeClr val="bg2"/>
                </a:solidFill>
              </a:rPr>
              <a:t>:</a:t>
            </a:r>
          </a:p>
          <a:p>
            <a:pPr algn="just">
              <a:spcBef>
                <a:spcPts val="1800"/>
              </a:spcBef>
              <a:buClrTx/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b="1" dirty="0" smtClean="0">
                <a:solidFill>
                  <a:schemeClr val="bg2"/>
                </a:solidFill>
              </a:rPr>
              <a:t>písemné </a:t>
            </a:r>
            <a:r>
              <a:rPr lang="cs-CZ" sz="2800" b="1" dirty="0" smtClean="0">
                <a:solidFill>
                  <a:schemeClr val="bg2"/>
                </a:solidFill>
              </a:rPr>
              <a:t>potvrzení o převzetí svěřené věci</a:t>
            </a:r>
            <a:r>
              <a:rPr lang="cs-CZ" sz="2800" dirty="0" smtClean="0">
                <a:solidFill>
                  <a:schemeClr val="bg2"/>
                </a:solidFill>
              </a:rPr>
              <a:t>, musí se jednat o takové předměty, které zaměstnanec sám výlučně používá a má možnost zabezpečit jejich </a:t>
            </a:r>
            <a:r>
              <a:rPr lang="cs-CZ" sz="2800" dirty="0" smtClean="0">
                <a:solidFill>
                  <a:schemeClr val="bg2"/>
                </a:solidFill>
              </a:rPr>
              <a:t>ochranu.</a:t>
            </a:r>
          </a:p>
          <a:p>
            <a:pPr algn="just">
              <a:buClrTx/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</a:t>
            </a:r>
            <a:r>
              <a:rPr lang="cs-CZ" sz="2800" dirty="0" smtClean="0">
                <a:solidFill>
                  <a:schemeClr val="bg2"/>
                </a:solidFill>
              </a:rPr>
              <a:t> </a:t>
            </a:r>
            <a:r>
              <a:rPr lang="cs-CZ" sz="2600" dirty="0" smtClean="0">
                <a:solidFill>
                  <a:schemeClr val="bg2"/>
                </a:solidFill>
              </a:rPr>
              <a:t>– </a:t>
            </a:r>
            <a:r>
              <a:rPr lang="cs-CZ" sz="2600" dirty="0" smtClean="0">
                <a:solidFill>
                  <a:schemeClr val="bg2"/>
                </a:solidFill>
              </a:rPr>
              <a:t>jde </a:t>
            </a:r>
            <a:r>
              <a:rPr lang="cs-CZ" sz="2600" dirty="0" smtClean="0">
                <a:solidFill>
                  <a:schemeClr val="bg2"/>
                </a:solidFill>
              </a:rPr>
              <a:t>o nástroje, ochranné pracovní prostředky a </a:t>
            </a:r>
            <a:r>
              <a:rPr lang="cs-CZ" sz="2600" dirty="0" smtClean="0">
                <a:solidFill>
                  <a:schemeClr val="bg2"/>
                </a:solidFill>
              </a:rPr>
              <a:t>jiné podobné </a:t>
            </a:r>
            <a:r>
              <a:rPr lang="cs-CZ" sz="2600" dirty="0" smtClean="0">
                <a:solidFill>
                  <a:schemeClr val="bg2"/>
                </a:solidFill>
              </a:rPr>
              <a:t>předměty </a:t>
            </a:r>
            <a:r>
              <a:rPr lang="cs-CZ" sz="2200" dirty="0" smtClean="0">
                <a:solidFill>
                  <a:schemeClr val="bg2"/>
                </a:solidFill>
              </a:rPr>
              <a:t>(např. kalkulačky, </a:t>
            </a:r>
            <a:r>
              <a:rPr lang="cs-CZ" sz="2200" dirty="0" smtClean="0">
                <a:solidFill>
                  <a:schemeClr val="bg2"/>
                </a:solidFill>
              </a:rPr>
              <a:t>přenosné PC...),</a:t>
            </a:r>
            <a:endParaRPr lang="cs-CZ" sz="2200" dirty="0" smtClean="0">
              <a:solidFill>
                <a:schemeClr val="bg2"/>
              </a:solidFill>
            </a:endParaRPr>
          </a:p>
          <a:p>
            <a:pPr algn="just">
              <a:spcBef>
                <a:spcPts val="1800"/>
              </a:spcBef>
              <a:buClrTx/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dirty="0" smtClean="0">
                <a:solidFill>
                  <a:schemeClr val="bg2"/>
                </a:solidFill>
              </a:rPr>
              <a:t>nastala </a:t>
            </a:r>
            <a:r>
              <a:rPr lang="cs-CZ" sz="2800" b="1" dirty="0" smtClean="0">
                <a:solidFill>
                  <a:schemeClr val="bg2"/>
                </a:solidFill>
              </a:rPr>
              <a:t>škoda</a:t>
            </a:r>
            <a:r>
              <a:rPr lang="cs-CZ" sz="2800" dirty="0" smtClean="0">
                <a:solidFill>
                  <a:schemeClr val="bg2"/>
                </a:solidFill>
              </a:rPr>
              <a:t> ve formě ztráty svěřené věci</a:t>
            </a:r>
            <a:r>
              <a:rPr lang="cs-CZ" sz="2800" dirty="0" smtClean="0">
                <a:solidFill>
                  <a:schemeClr val="bg2"/>
                </a:solidFill>
              </a:rPr>
              <a:t>,</a:t>
            </a:r>
          </a:p>
          <a:p>
            <a:pPr algn="just">
              <a:spcBef>
                <a:spcPts val="1800"/>
              </a:spcBef>
              <a:buClrTx/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b="1" dirty="0" smtClean="0">
                <a:solidFill>
                  <a:schemeClr val="bg2"/>
                </a:solidFill>
              </a:rPr>
              <a:t>zavinění</a:t>
            </a:r>
            <a:r>
              <a:rPr lang="cs-CZ" sz="2800" dirty="0" smtClean="0">
                <a:solidFill>
                  <a:schemeClr val="bg2"/>
                </a:solidFill>
              </a:rPr>
              <a:t>, které se předpokládá, zaměstnavatel </a:t>
            </a:r>
            <a:r>
              <a:rPr lang="cs-CZ" sz="2800" dirty="0" smtClean="0">
                <a:solidFill>
                  <a:schemeClr val="bg2"/>
                </a:solidFill>
              </a:rPr>
              <a:t>neprokazuje</a:t>
            </a:r>
            <a:r>
              <a:rPr lang="cs-CZ" sz="2800" dirty="0" smtClean="0">
                <a:solidFill>
                  <a:schemeClr val="bg2"/>
                </a:solidFill>
              </a:rPr>
              <a:t>.</a:t>
            </a:r>
          </a:p>
          <a:p>
            <a:pPr algn="just">
              <a:buClrTx/>
              <a:buNone/>
            </a:pPr>
            <a:endParaRPr lang="cs-CZ" sz="2800" dirty="0" smtClean="0">
              <a:solidFill>
                <a:schemeClr val="bg2"/>
              </a:solidFill>
            </a:endParaRPr>
          </a:p>
          <a:p>
            <a:pPr>
              <a:buFont typeface="Wingdings" pitchFamily="2" charset="2"/>
              <a:buNone/>
            </a:pPr>
            <a:endParaRPr lang="cs-CZ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764704"/>
            <a:ext cx="8134350" cy="504056"/>
          </a:xfrm>
        </p:spPr>
        <p:txBody>
          <a:bodyPr/>
          <a:lstStyle/>
          <a:p>
            <a:pPr>
              <a:defRPr/>
            </a:pPr>
            <a:r>
              <a:rPr lang="cs-CZ" sz="3200" b="1" dirty="0" smtClean="0">
                <a:solidFill>
                  <a:schemeClr val="bg2"/>
                </a:solidFill>
                <a:effectLst/>
                <a:latin typeface="+mn-lt"/>
              </a:rPr>
              <a:t>Odpovědnost za ztrátu svěřených věcí</a:t>
            </a:r>
            <a:endParaRPr lang="cs-CZ" sz="3500" b="1" dirty="0" smtClean="0"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41986" name="Zástupný symbol pro obsah 2"/>
          <p:cNvSpPr>
            <a:spLocks noGrp="1"/>
          </p:cNvSpPr>
          <p:nvPr>
            <p:ph idx="1"/>
          </p:nvPr>
        </p:nvSpPr>
        <p:spPr>
          <a:xfrm>
            <a:off x="323850" y="1628800"/>
            <a:ext cx="8424863" cy="4968850"/>
          </a:xfrm>
        </p:spPr>
        <p:txBody>
          <a:bodyPr/>
          <a:lstStyle/>
          <a:p>
            <a:pPr algn="just">
              <a:spcBef>
                <a:spcPts val="12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</a:t>
            </a:r>
            <a:r>
              <a:rPr lang="cs-CZ" sz="2900" dirty="0" smtClean="0">
                <a:solidFill>
                  <a:schemeClr val="bg2"/>
                </a:solidFill>
              </a:rPr>
              <a:t>Zaměstnanec </a:t>
            </a:r>
            <a:r>
              <a:rPr lang="cs-CZ" sz="2900" dirty="0" smtClean="0">
                <a:solidFill>
                  <a:schemeClr val="bg2"/>
                </a:solidFill>
              </a:rPr>
              <a:t>se této </a:t>
            </a:r>
            <a:r>
              <a:rPr lang="cs-CZ" sz="2900" u="sng" dirty="0" smtClean="0">
                <a:solidFill>
                  <a:schemeClr val="bg2"/>
                </a:solidFill>
              </a:rPr>
              <a:t>odpovědnosti zprostí zcela nebo zčásti, jestliže prokáže,</a:t>
            </a:r>
            <a:r>
              <a:rPr lang="cs-CZ" sz="2900" dirty="0" smtClean="0">
                <a:solidFill>
                  <a:schemeClr val="bg2"/>
                </a:solidFill>
              </a:rPr>
              <a:t> že ztráta vznikla zcela nebo zčásti bez jeho zavinění</a:t>
            </a:r>
            <a:r>
              <a:rPr lang="cs-CZ" sz="2900" dirty="0" smtClean="0">
                <a:solidFill>
                  <a:schemeClr val="bg2"/>
                </a:solidFill>
              </a:rPr>
              <a:t>.</a:t>
            </a:r>
          </a:p>
          <a:p>
            <a:pPr algn="just">
              <a:spcBef>
                <a:spcPts val="12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</a:t>
            </a:r>
            <a:r>
              <a:rPr lang="cs-CZ" sz="2900" dirty="0" smtClean="0">
                <a:solidFill>
                  <a:schemeClr val="bg2"/>
                </a:solidFill>
              </a:rPr>
              <a:t>Věci</a:t>
            </a:r>
            <a:r>
              <a:rPr lang="cs-CZ" sz="2900" dirty="0" smtClean="0">
                <a:solidFill>
                  <a:schemeClr val="bg2"/>
                </a:solidFill>
              </a:rPr>
              <a:t>, jejichž cena převyšuje 50 000 Kč, smí být zaměstnanci </a:t>
            </a:r>
            <a:r>
              <a:rPr lang="cs-CZ" sz="2900" b="1" dirty="0" smtClean="0">
                <a:solidFill>
                  <a:schemeClr val="bg2"/>
                </a:solidFill>
              </a:rPr>
              <a:t>svěřeny jen </a:t>
            </a:r>
            <a:r>
              <a:rPr lang="cs-CZ" sz="2900" dirty="0" smtClean="0">
                <a:solidFill>
                  <a:schemeClr val="bg2"/>
                </a:solidFill>
              </a:rPr>
              <a:t>na základě </a:t>
            </a:r>
            <a:r>
              <a:rPr lang="cs-CZ" sz="2900" b="1" dirty="0" smtClean="0">
                <a:solidFill>
                  <a:schemeClr val="bg2"/>
                </a:solidFill>
              </a:rPr>
              <a:t>dohody o odpovědnosti za ztrátu svěřených </a:t>
            </a:r>
            <a:r>
              <a:rPr lang="cs-CZ" sz="2400" b="1" dirty="0" smtClean="0">
                <a:solidFill>
                  <a:schemeClr val="bg2"/>
                </a:solidFill>
              </a:rPr>
              <a:t>věcí</a:t>
            </a:r>
            <a:r>
              <a:rPr lang="cs-CZ" sz="2400" dirty="0" smtClean="0">
                <a:solidFill>
                  <a:schemeClr val="bg2"/>
                </a:solidFill>
              </a:rPr>
              <a:t> </a:t>
            </a:r>
            <a:r>
              <a:rPr lang="cs-CZ" sz="2400" dirty="0" smtClean="0">
                <a:solidFill>
                  <a:schemeClr val="bg2"/>
                </a:solidFill>
              </a:rPr>
              <a:t>(</a:t>
            </a:r>
            <a:r>
              <a:rPr lang="cs-CZ" sz="2400" dirty="0" smtClean="0">
                <a:solidFill>
                  <a:schemeClr val="bg2"/>
                </a:solidFill>
              </a:rPr>
              <a:t>uzavřené písemně). </a:t>
            </a:r>
          </a:p>
          <a:p>
            <a:pPr algn="just">
              <a:spcBef>
                <a:spcPts val="12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</a:t>
            </a:r>
            <a:r>
              <a:rPr lang="cs-CZ" sz="2900" dirty="0" smtClean="0">
                <a:solidFill>
                  <a:schemeClr val="bg2"/>
                </a:solidFill>
              </a:rPr>
              <a:t>Dohodu lze uzavřít </a:t>
            </a:r>
            <a:r>
              <a:rPr lang="cs-CZ" sz="2900" b="1" dirty="0" smtClean="0">
                <a:solidFill>
                  <a:schemeClr val="bg2"/>
                </a:solidFill>
              </a:rPr>
              <a:t>od věku 18 let </a:t>
            </a:r>
            <a:r>
              <a:rPr lang="cs-CZ" sz="2900" dirty="0" smtClean="0">
                <a:solidFill>
                  <a:schemeClr val="bg2"/>
                </a:solidFill>
              </a:rPr>
              <a:t>fyzické osoby.</a:t>
            </a:r>
            <a:endParaRPr lang="cs-CZ" sz="2900" dirty="0" smtClean="0"/>
          </a:p>
          <a:p>
            <a:pPr>
              <a:buClrTx/>
              <a:buFont typeface="Wingdings" pitchFamily="2" charset="2"/>
              <a:buChar char="Ø"/>
            </a:pPr>
            <a:endParaRPr lang="cs-CZ" sz="31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188" y="692696"/>
            <a:ext cx="7847012" cy="576064"/>
          </a:xfrm>
        </p:spPr>
        <p:txBody>
          <a:bodyPr/>
          <a:lstStyle/>
          <a:p>
            <a:pPr>
              <a:defRPr/>
            </a:pPr>
            <a:r>
              <a:rPr lang="cs-CZ" sz="3200" b="1" dirty="0" smtClean="0">
                <a:solidFill>
                  <a:schemeClr val="bg2"/>
                </a:solidFill>
                <a:effectLst/>
                <a:latin typeface="+mn-lt"/>
              </a:rPr>
              <a:t>Škodní komise</a:t>
            </a:r>
            <a:endParaRPr lang="cs-CZ" sz="3200" dirty="0">
              <a:latin typeface="+mn-lt"/>
            </a:endParaRPr>
          </a:p>
        </p:txBody>
      </p:sp>
      <p:sp>
        <p:nvSpPr>
          <p:cNvPr id="43010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5301208"/>
          </a:xfrm>
        </p:spPr>
        <p:txBody>
          <a:bodyPr/>
          <a:lstStyle/>
          <a:p>
            <a:pPr algn="just">
              <a:buClrTx/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dirty="0" smtClean="0">
                <a:solidFill>
                  <a:schemeClr val="bg2"/>
                </a:solidFill>
              </a:rPr>
              <a:t>projednává </a:t>
            </a:r>
            <a:r>
              <a:rPr lang="cs-CZ" sz="2800" dirty="0" smtClean="0">
                <a:solidFill>
                  <a:schemeClr val="bg2"/>
                </a:solidFill>
              </a:rPr>
              <a:t>případy škod vzniklých na majetku v souvislosti s odpovědností zaměstnanců za tyto škody  a případy škod na věcech zaměstnanců vnesených a odložených na pracovištích</a:t>
            </a:r>
            <a:r>
              <a:rPr lang="cs-CZ" sz="2800" dirty="0" smtClean="0">
                <a:solidFill>
                  <a:schemeClr val="bg2"/>
                </a:solidFill>
              </a:rPr>
              <a:t>.;</a:t>
            </a:r>
          </a:p>
          <a:p>
            <a:pPr algn="just">
              <a:buClrTx/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má </a:t>
            </a:r>
            <a:r>
              <a:rPr lang="cs-CZ" sz="2800" u="sng" dirty="0" smtClean="0">
                <a:solidFill>
                  <a:schemeClr val="bg2"/>
                </a:solidFill>
              </a:rPr>
              <a:t>celopodnikovou</a:t>
            </a:r>
            <a:r>
              <a:rPr lang="cs-CZ" sz="2800" dirty="0" smtClean="0">
                <a:solidFill>
                  <a:schemeClr val="bg2"/>
                </a:solidFill>
              </a:rPr>
              <a:t> </a:t>
            </a:r>
            <a:r>
              <a:rPr lang="cs-CZ" sz="2800" dirty="0" smtClean="0">
                <a:solidFill>
                  <a:schemeClr val="bg2"/>
                </a:solidFill>
              </a:rPr>
              <a:t>působnost</a:t>
            </a:r>
            <a:r>
              <a:rPr lang="cs-CZ" sz="2800" dirty="0" smtClean="0">
                <a:solidFill>
                  <a:schemeClr val="bg2"/>
                </a:solidFill>
              </a:rPr>
              <a:t>;</a:t>
            </a:r>
            <a:endParaRPr lang="cs-CZ" sz="2800" dirty="0" smtClean="0">
              <a:solidFill>
                <a:schemeClr val="bg2"/>
              </a:solidFill>
            </a:endParaRPr>
          </a:p>
          <a:p>
            <a:pPr algn="just">
              <a:buClrTx/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postupuje </a:t>
            </a:r>
            <a:r>
              <a:rPr lang="cs-CZ" sz="2800" dirty="0" smtClean="0">
                <a:solidFill>
                  <a:schemeClr val="bg2"/>
                </a:solidFill>
              </a:rPr>
              <a:t>při řešení škod dle příslušných ustanovení zákona č . 65/1965 Sb., zákoník práce v platném znění, nařízení vlády č. 108/1994 Sb., kterým se provádí zákoník práce a některé další zákony v platném </a:t>
            </a:r>
            <a:r>
              <a:rPr lang="cs-CZ" sz="2800" dirty="0" smtClean="0">
                <a:solidFill>
                  <a:schemeClr val="bg2"/>
                </a:solidFill>
              </a:rPr>
              <a:t>znění.</a:t>
            </a:r>
            <a:endParaRPr lang="cs-CZ" sz="2800" dirty="0" smtClean="0">
              <a:solidFill>
                <a:schemeClr val="bg2"/>
              </a:solidFill>
            </a:endParaRPr>
          </a:p>
          <a:p>
            <a:pPr algn="just">
              <a:buClrTx/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b="1" dirty="0" smtClean="0">
                <a:solidFill>
                  <a:schemeClr val="bg2"/>
                </a:solidFill>
              </a:rPr>
              <a:t>Výsledkem </a:t>
            </a:r>
            <a:r>
              <a:rPr lang="cs-CZ" sz="2800" b="1" dirty="0" smtClean="0">
                <a:solidFill>
                  <a:schemeClr val="bg2"/>
                </a:solidFill>
              </a:rPr>
              <a:t>jednání </a:t>
            </a:r>
            <a:r>
              <a:rPr lang="cs-CZ" sz="2800" dirty="0" smtClean="0">
                <a:solidFill>
                  <a:schemeClr val="bg2"/>
                </a:solidFill>
              </a:rPr>
              <a:t>škodní komise </a:t>
            </a:r>
            <a:r>
              <a:rPr lang="cs-CZ" sz="2800" b="1" dirty="0" smtClean="0">
                <a:solidFill>
                  <a:schemeClr val="bg2"/>
                </a:solidFill>
              </a:rPr>
              <a:t>je doporoučení k vypořádání vzniklých škod</a:t>
            </a:r>
            <a:r>
              <a:rPr lang="cs-CZ" sz="2800" b="1" dirty="0" smtClean="0">
                <a:solidFill>
                  <a:schemeClr val="bg2"/>
                </a:solidFill>
              </a:rPr>
              <a:t>.</a:t>
            </a:r>
            <a:endParaRPr lang="cs-CZ" sz="2800" b="1" dirty="0" smtClean="0">
              <a:solidFill>
                <a:schemeClr val="bg2"/>
              </a:solidFill>
            </a:endParaRPr>
          </a:p>
          <a:p>
            <a:endParaRPr lang="cs-CZ" dirty="0" smtClean="0"/>
          </a:p>
          <a:p>
            <a:pPr>
              <a:buFont typeface="Wingdings" pitchFamily="2" charset="2"/>
              <a:buNone/>
            </a:pPr>
            <a:endParaRPr lang="cs-CZ" dirty="0" smtClean="0">
              <a:solidFill>
                <a:schemeClr val="bg2"/>
              </a:solidFill>
            </a:endParaRPr>
          </a:p>
          <a:p>
            <a:pPr>
              <a:buFont typeface="Wingdings" pitchFamily="2" charset="2"/>
              <a:buNone/>
            </a:pPr>
            <a:endParaRPr lang="cs-CZ" dirty="0" smtClean="0">
              <a:solidFill>
                <a:schemeClr val="bg2"/>
              </a:solidFill>
            </a:endParaRPr>
          </a:p>
          <a:p>
            <a:pPr>
              <a:buFont typeface="Wingdings" pitchFamily="2" charset="2"/>
              <a:buNone/>
            </a:pPr>
            <a:endParaRPr lang="cs-CZ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764703"/>
            <a:ext cx="7772400" cy="514821"/>
          </a:xfrm>
        </p:spPr>
        <p:txBody>
          <a:bodyPr/>
          <a:lstStyle/>
          <a:p>
            <a:pPr>
              <a:defRPr/>
            </a:pPr>
            <a:r>
              <a:rPr lang="cs-CZ" sz="3200" b="1" dirty="0" smtClean="0">
                <a:solidFill>
                  <a:schemeClr val="bg2"/>
                </a:solidFill>
                <a:effectLst/>
                <a:latin typeface="+mn-lt"/>
              </a:rPr>
              <a:t>Odpovědnost zaměstnavatele za škodu</a:t>
            </a:r>
            <a:endParaRPr lang="cs-CZ" sz="3200" b="1" dirty="0"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45058" name="Zástupný symbol pro obsah 2"/>
          <p:cNvSpPr>
            <a:spLocks noGrp="1"/>
          </p:cNvSpPr>
          <p:nvPr>
            <p:ph idx="1"/>
          </p:nvPr>
        </p:nvSpPr>
        <p:spPr>
          <a:xfrm>
            <a:off x="323850" y="1628800"/>
            <a:ext cx="8496622" cy="4895825"/>
          </a:xfrm>
        </p:spPr>
        <p:txBody>
          <a:bodyPr/>
          <a:lstStyle/>
          <a:p>
            <a:pPr algn="just">
              <a:buClrTx/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b="1" dirty="0" smtClean="0">
                <a:solidFill>
                  <a:schemeClr val="bg2"/>
                </a:solidFill>
              </a:rPr>
              <a:t>Zaměstnavatel </a:t>
            </a:r>
            <a:r>
              <a:rPr lang="cs-CZ" sz="2800" b="1" u="sng" dirty="0" smtClean="0">
                <a:solidFill>
                  <a:schemeClr val="bg2"/>
                </a:solidFill>
              </a:rPr>
              <a:t>odpovídá</a:t>
            </a:r>
            <a:r>
              <a:rPr lang="cs-CZ" sz="2800" b="1" dirty="0" smtClean="0">
                <a:solidFill>
                  <a:schemeClr val="bg2"/>
                </a:solidFill>
              </a:rPr>
              <a:t> </a:t>
            </a:r>
            <a:r>
              <a:rPr lang="cs-CZ" sz="2800" dirty="0" smtClean="0">
                <a:solidFill>
                  <a:schemeClr val="bg2"/>
                </a:solidFill>
              </a:rPr>
              <a:t>zaměstnanci za škodu, která mu vznikla při plnění pracovních úkolů nebo v přímé souvislosti s ním porušením právních povinností nebo úmyslným jednáním proti dobrým mravům. </a:t>
            </a:r>
          </a:p>
          <a:p>
            <a:pPr algn="just">
              <a:spcBef>
                <a:spcPts val="1800"/>
              </a:spcBef>
              <a:buClrTx/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b="1" dirty="0" smtClean="0">
                <a:solidFill>
                  <a:schemeClr val="bg2"/>
                </a:solidFill>
              </a:rPr>
              <a:t>Zaměstnavatel </a:t>
            </a:r>
            <a:r>
              <a:rPr lang="cs-CZ" sz="2800" b="1" u="sng" dirty="0" smtClean="0">
                <a:solidFill>
                  <a:schemeClr val="bg2"/>
                </a:solidFill>
              </a:rPr>
              <a:t>odpovídá</a:t>
            </a:r>
            <a:r>
              <a:rPr lang="cs-CZ" sz="2800" b="1" dirty="0" smtClean="0">
                <a:solidFill>
                  <a:schemeClr val="bg2"/>
                </a:solidFill>
              </a:rPr>
              <a:t> </a:t>
            </a:r>
            <a:r>
              <a:rPr lang="cs-CZ" sz="2800" b="1" dirty="0" smtClean="0">
                <a:solidFill>
                  <a:schemeClr val="bg2"/>
                </a:solidFill>
              </a:rPr>
              <a:t>rovněž za škodu, </a:t>
            </a:r>
            <a:r>
              <a:rPr lang="cs-CZ" sz="2800" dirty="0" smtClean="0">
                <a:solidFill>
                  <a:schemeClr val="bg2"/>
                </a:solidFill>
              </a:rPr>
              <a:t>kterou  mu způsobili porušením právních </a:t>
            </a:r>
            <a:r>
              <a:rPr lang="cs-CZ" sz="2800" dirty="0" smtClean="0">
                <a:solidFill>
                  <a:schemeClr val="bg2"/>
                </a:solidFill>
              </a:rPr>
              <a:t>povinností v </a:t>
            </a:r>
            <a:r>
              <a:rPr lang="cs-CZ" sz="2800" dirty="0" smtClean="0">
                <a:solidFill>
                  <a:schemeClr val="bg2"/>
                </a:solidFill>
              </a:rPr>
              <a:t>rámci plnění pracovních úkolů zaměstnavatele </a:t>
            </a:r>
            <a:r>
              <a:rPr lang="cs-CZ" sz="2800" b="1" dirty="0" smtClean="0">
                <a:solidFill>
                  <a:schemeClr val="bg2"/>
                </a:solidFill>
              </a:rPr>
              <a:t>zaměstnanci jednající jeho jménem.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731168"/>
          </a:xfrm>
        </p:spPr>
        <p:txBody>
          <a:bodyPr/>
          <a:lstStyle/>
          <a:p>
            <a:pPr>
              <a:defRPr/>
            </a:pPr>
            <a:r>
              <a:rPr lang="cs-CZ" sz="3200" b="1" dirty="0" smtClean="0">
                <a:solidFill>
                  <a:schemeClr val="bg2"/>
                </a:solidFill>
                <a:effectLst/>
                <a:latin typeface="+mn-lt"/>
              </a:rPr>
              <a:t>Odpovědnost zaměstnavatele za škodu</a:t>
            </a:r>
            <a:endParaRPr lang="cs-CZ" sz="3200" dirty="0">
              <a:latin typeface="+mn-lt"/>
            </a:endParaRPr>
          </a:p>
        </p:txBody>
      </p:sp>
      <p:sp>
        <p:nvSpPr>
          <p:cNvPr id="46082" name="Zástupný symbol pro obsah 2"/>
          <p:cNvSpPr>
            <a:spLocks noGrp="1"/>
          </p:cNvSpPr>
          <p:nvPr>
            <p:ph idx="1"/>
          </p:nvPr>
        </p:nvSpPr>
        <p:spPr>
          <a:xfrm>
            <a:off x="179512" y="1556792"/>
            <a:ext cx="8640960" cy="4896543"/>
          </a:xfrm>
        </p:spPr>
        <p:txBody>
          <a:bodyPr/>
          <a:lstStyle/>
          <a:p>
            <a:pPr algn="just">
              <a:buClrTx/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b="1" dirty="0" smtClean="0">
                <a:solidFill>
                  <a:schemeClr val="bg2"/>
                </a:solidFill>
              </a:rPr>
              <a:t>Zaměstnavatel </a:t>
            </a:r>
            <a:r>
              <a:rPr lang="cs-CZ" sz="2800" b="1" dirty="0" smtClean="0">
                <a:solidFill>
                  <a:schemeClr val="bg2"/>
                </a:solidFill>
              </a:rPr>
              <a:t>neodpovídá </a:t>
            </a:r>
            <a:r>
              <a:rPr lang="cs-CZ" sz="2800" dirty="0" smtClean="0">
                <a:solidFill>
                  <a:schemeClr val="bg2"/>
                </a:solidFill>
              </a:rPr>
              <a:t>zaměstnanci  za škodu na dopravním prostředku, kterého použil při plnění pracovních úkolů nebo v přímé souvislosti s ním </a:t>
            </a:r>
            <a:r>
              <a:rPr lang="cs-CZ" sz="2800" dirty="0" smtClean="0">
                <a:solidFill>
                  <a:schemeClr val="bg2"/>
                </a:solidFill>
              </a:rPr>
              <a:t/>
            </a:r>
            <a:br>
              <a:rPr lang="cs-CZ" sz="2800" dirty="0" smtClean="0">
                <a:solidFill>
                  <a:schemeClr val="bg2"/>
                </a:solidFill>
              </a:rPr>
            </a:br>
            <a:r>
              <a:rPr lang="cs-CZ" sz="2800" u="sng" dirty="0" smtClean="0">
                <a:solidFill>
                  <a:schemeClr val="bg2"/>
                </a:solidFill>
              </a:rPr>
              <a:t>bez </a:t>
            </a:r>
            <a:r>
              <a:rPr lang="cs-CZ" sz="2800" u="sng" dirty="0" smtClean="0">
                <a:solidFill>
                  <a:schemeClr val="bg2"/>
                </a:solidFill>
              </a:rPr>
              <a:t>jeho souhlasu</a:t>
            </a:r>
            <a:r>
              <a:rPr lang="cs-CZ" sz="2800" dirty="0" smtClean="0">
                <a:solidFill>
                  <a:schemeClr val="bg2"/>
                </a:solidFill>
              </a:rPr>
              <a:t>. </a:t>
            </a:r>
            <a:endParaRPr lang="cs-CZ" sz="2800" dirty="0" smtClean="0">
              <a:solidFill>
                <a:schemeClr val="bg2"/>
              </a:solidFill>
            </a:endParaRPr>
          </a:p>
          <a:p>
            <a:pPr algn="just">
              <a:spcBef>
                <a:spcPts val="1200"/>
              </a:spcBef>
              <a:buClrTx/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b="1" dirty="0" smtClean="0">
                <a:solidFill>
                  <a:schemeClr val="bg2"/>
                </a:solidFill>
              </a:rPr>
              <a:t>Zaměstnavatel </a:t>
            </a:r>
            <a:r>
              <a:rPr lang="cs-CZ" sz="2800" b="1" dirty="0" smtClean="0">
                <a:solidFill>
                  <a:schemeClr val="bg2"/>
                </a:solidFill>
              </a:rPr>
              <a:t>odpovídá </a:t>
            </a:r>
            <a:r>
              <a:rPr lang="cs-CZ" sz="2800" u="sng" dirty="0" smtClean="0">
                <a:solidFill>
                  <a:schemeClr val="bg2"/>
                </a:solidFill>
              </a:rPr>
              <a:t>za věcnou škodu</a:t>
            </a:r>
            <a:r>
              <a:rPr lang="cs-CZ" sz="2800" dirty="0" smtClean="0">
                <a:solidFill>
                  <a:schemeClr val="bg2"/>
                </a:solidFill>
              </a:rPr>
              <a:t>, kterou utrpěl zaměstnanec při odvracení škody hrozící zaměstnavateli nebo nebezpečí hrozící životu nebo zdraví, </a:t>
            </a:r>
            <a:r>
              <a:rPr lang="cs-CZ" sz="2800" u="sng" dirty="0" smtClean="0">
                <a:solidFill>
                  <a:schemeClr val="bg2"/>
                </a:solidFill>
              </a:rPr>
              <a:t>jestliže škoda nevznikla úmyslným jednáním zaměstnance a zaměstnanec si počínal způsobem přiměřeným okolnostem</a:t>
            </a:r>
            <a:r>
              <a:rPr lang="cs-CZ" sz="2800" dirty="0" smtClean="0">
                <a:solidFill>
                  <a:schemeClr val="bg2"/>
                </a:solidFill>
              </a:rPr>
              <a:t>. </a:t>
            </a:r>
            <a:r>
              <a:rPr lang="cs-CZ" sz="2400" dirty="0" smtClean="0">
                <a:solidFill>
                  <a:schemeClr val="bg2"/>
                </a:solidFill>
              </a:rPr>
              <a:t>Ustanovení věty první se vztahuje i na účelně vynaložené náklady.</a:t>
            </a:r>
          </a:p>
          <a:p>
            <a:pPr algn="just">
              <a:buClrTx/>
              <a:buFont typeface="Wingdings" pitchFamily="2" charset="2"/>
              <a:buChar char="Ø"/>
            </a:pPr>
            <a:endParaRPr lang="cs-CZ" sz="2800" dirty="0" smtClean="0"/>
          </a:p>
          <a:p>
            <a:pPr>
              <a:buFont typeface="Wingdings" pitchFamily="2" charset="2"/>
              <a:buNone/>
            </a:pP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58813"/>
          </a:xfrm>
        </p:spPr>
        <p:txBody>
          <a:bodyPr/>
          <a:lstStyle/>
          <a:p>
            <a:pPr>
              <a:defRPr/>
            </a:pPr>
            <a:r>
              <a:rPr lang="cs-CZ" sz="3500" b="1" dirty="0" smtClean="0">
                <a:solidFill>
                  <a:schemeClr val="bg2"/>
                </a:solidFill>
                <a:effectLst/>
                <a:latin typeface="+mn-lt"/>
              </a:rPr>
              <a:t>Odpovědnost zaměstnavatele za škodu</a:t>
            </a:r>
            <a:endParaRPr lang="cs-CZ" sz="3500" dirty="0">
              <a:latin typeface="+mn-lt"/>
            </a:endParaRPr>
          </a:p>
        </p:txBody>
      </p:sp>
      <p:sp>
        <p:nvSpPr>
          <p:cNvPr id="48130" name="Zástupný symbol pro obsah 2"/>
          <p:cNvSpPr>
            <a:spLocks noGrp="1"/>
          </p:cNvSpPr>
          <p:nvPr>
            <p:ph idx="1"/>
          </p:nvPr>
        </p:nvSpPr>
        <p:spPr>
          <a:xfrm>
            <a:off x="179512" y="1484313"/>
            <a:ext cx="8712968" cy="5040312"/>
          </a:xfrm>
        </p:spPr>
        <p:txBody>
          <a:bodyPr/>
          <a:lstStyle/>
          <a:p>
            <a:pPr algn="just">
              <a:buClrTx/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– </a:t>
            </a:r>
            <a:r>
              <a:rPr lang="cs-CZ" sz="2750" b="1" dirty="0" smtClean="0">
                <a:solidFill>
                  <a:schemeClr val="bg2"/>
                </a:solidFill>
              </a:rPr>
              <a:t>Zaměstnavatel </a:t>
            </a:r>
            <a:r>
              <a:rPr lang="cs-CZ" sz="2750" b="1" dirty="0" smtClean="0">
                <a:solidFill>
                  <a:schemeClr val="bg2"/>
                </a:solidFill>
              </a:rPr>
              <a:t>neodpovídá</a:t>
            </a:r>
            <a:r>
              <a:rPr lang="cs-CZ" sz="2750" dirty="0" smtClean="0">
                <a:solidFill>
                  <a:schemeClr val="bg2"/>
                </a:solidFill>
              </a:rPr>
              <a:t> </a:t>
            </a:r>
            <a:r>
              <a:rPr lang="cs-CZ" sz="2750" u="sng" dirty="0" smtClean="0">
                <a:solidFill>
                  <a:schemeClr val="bg2"/>
                </a:solidFill>
              </a:rPr>
              <a:t>za škodu</a:t>
            </a:r>
            <a:r>
              <a:rPr lang="cs-CZ" sz="2750" dirty="0" smtClean="0">
                <a:solidFill>
                  <a:schemeClr val="bg2"/>
                </a:solidFill>
              </a:rPr>
              <a:t>, která vznikne na nářadí, zařízeních a předmětech zaměstnance </a:t>
            </a:r>
            <a:r>
              <a:rPr lang="cs-CZ" sz="2750" dirty="0" smtClean="0">
                <a:solidFill>
                  <a:schemeClr val="bg2"/>
                </a:solidFill>
              </a:rPr>
              <a:t> potřebných </a:t>
            </a:r>
            <a:r>
              <a:rPr lang="cs-CZ" sz="2750" dirty="0" smtClean="0">
                <a:solidFill>
                  <a:schemeClr val="bg2"/>
                </a:solidFill>
              </a:rPr>
              <a:t>pro výkon práce, </a:t>
            </a:r>
            <a:r>
              <a:rPr lang="cs-CZ" sz="2750" u="sng" dirty="0" smtClean="0">
                <a:solidFill>
                  <a:schemeClr val="bg2"/>
                </a:solidFill>
              </a:rPr>
              <a:t>které použil bez jeho souhlasu</a:t>
            </a:r>
            <a:r>
              <a:rPr lang="cs-CZ" sz="2750" dirty="0" smtClean="0">
                <a:solidFill>
                  <a:schemeClr val="bg2"/>
                </a:solidFill>
              </a:rPr>
              <a:t>.</a:t>
            </a:r>
            <a:r>
              <a:rPr lang="cs-CZ" sz="2750" dirty="0" smtClean="0"/>
              <a:t>.</a:t>
            </a:r>
          </a:p>
          <a:p>
            <a:pPr algn="just">
              <a:spcBef>
                <a:spcPts val="1200"/>
              </a:spcBef>
              <a:buClrTx/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– </a:t>
            </a:r>
            <a:r>
              <a:rPr lang="cs-CZ" sz="2750" b="1" dirty="0" smtClean="0">
                <a:solidFill>
                  <a:schemeClr val="bg2"/>
                </a:solidFill>
              </a:rPr>
              <a:t>Právo </a:t>
            </a:r>
            <a:r>
              <a:rPr lang="cs-CZ" sz="2750" b="1" dirty="0" smtClean="0">
                <a:solidFill>
                  <a:schemeClr val="bg2"/>
                </a:solidFill>
              </a:rPr>
              <a:t>na náhradu škody má i zaměstnanec</a:t>
            </a:r>
            <a:r>
              <a:rPr lang="cs-CZ" sz="2750" dirty="0" smtClean="0">
                <a:solidFill>
                  <a:schemeClr val="bg2"/>
                </a:solidFill>
              </a:rPr>
              <a:t>, který takto odvracel nebezpečí hrozící životu nebo zdraví, j</a:t>
            </a:r>
            <a:r>
              <a:rPr lang="cs-CZ" sz="2750" u="sng" dirty="0" smtClean="0">
                <a:solidFill>
                  <a:schemeClr val="bg2"/>
                </a:solidFill>
              </a:rPr>
              <a:t>estliže by za škodu odpovídal zaměstnavatel.</a:t>
            </a:r>
          </a:p>
          <a:p>
            <a:pPr algn="just">
              <a:spcBef>
                <a:spcPts val="1200"/>
              </a:spcBef>
              <a:buClrTx/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– </a:t>
            </a:r>
            <a:r>
              <a:rPr lang="cs-CZ" sz="2750" b="1" dirty="0" smtClean="0">
                <a:solidFill>
                  <a:schemeClr val="bg2"/>
                </a:solidFill>
              </a:rPr>
              <a:t>Zaměstnavatel </a:t>
            </a:r>
            <a:r>
              <a:rPr lang="cs-CZ" sz="2750" b="1" dirty="0" smtClean="0">
                <a:solidFill>
                  <a:schemeClr val="bg2"/>
                </a:solidFill>
              </a:rPr>
              <a:t>odpovídá </a:t>
            </a:r>
            <a:r>
              <a:rPr lang="cs-CZ" sz="2750" dirty="0" smtClean="0">
                <a:solidFill>
                  <a:schemeClr val="bg2"/>
                </a:solidFill>
              </a:rPr>
              <a:t>zaměstnanci </a:t>
            </a:r>
            <a:r>
              <a:rPr lang="cs-CZ" sz="2750" dirty="0" smtClean="0">
                <a:solidFill>
                  <a:schemeClr val="bg2"/>
                </a:solidFill>
              </a:rPr>
              <a:t>za </a:t>
            </a:r>
            <a:r>
              <a:rPr lang="cs-CZ" sz="2750" dirty="0" smtClean="0">
                <a:solidFill>
                  <a:schemeClr val="bg2"/>
                </a:solidFill>
              </a:rPr>
              <a:t>škodu na věcech, </a:t>
            </a:r>
            <a:r>
              <a:rPr lang="cs-CZ" sz="2750" u="sng" dirty="0" smtClean="0">
                <a:solidFill>
                  <a:schemeClr val="bg2"/>
                </a:solidFill>
              </a:rPr>
              <a:t>které se obvykle nosí do práce a které si zaměstnanec odložil při plnění pracovních úkolů</a:t>
            </a:r>
            <a:r>
              <a:rPr lang="cs-CZ" sz="2750" dirty="0" smtClean="0">
                <a:solidFill>
                  <a:schemeClr val="bg2"/>
                </a:solidFill>
              </a:rPr>
              <a:t> nebo </a:t>
            </a:r>
            <a:r>
              <a:rPr lang="cs-CZ" sz="2750" dirty="0" smtClean="0">
                <a:solidFill>
                  <a:schemeClr val="bg2"/>
                </a:solidFill>
              </a:rPr>
              <a:t/>
            </a:r>
            <a:br>
              <a:rPr lang="cs-CZ" sz="2750" dirty="0" smtClean="0">
                <a:solidFill>
                  <a:schemeClr val="bg2"/>
                </a:solidFill>
              </a:rPr>
            </a:br>
            <a:r>
              <a:rPr lang="cs-CZ" sz="2750" dirty="0" smtClean="0">
                <a:solidFill>
                  <a:schemeClr val="bg2"/>
                </a:solidFill>
              </a:rPr>
              <a:t>v </a:t>
            </a:r>
            <a:r>
              <a:rPr lang="cs-CZ" sz="2750" dirty="0" smtClean="0">
                <a:solidFill>
                  <a:schemeClr val="bg2"/>
                </a:solidFill>
              </a:rPr>
              <a:t>přímé souvislosti s ním </a:t>
            </a:r>
            <a:r>
              <a:rPr lang="cs-CZ" sz="2750" u="sng" dirty="0" smtClean="0">
                <a:solidFill>
                  <a:schemeClr val="bg2"/>
                </a:solidFill>
              </a:rPr>
              <a:t>na místě k tomu určeném</a:t>
            </a:r>
            <a:r>
              <a:rPr lang="cs-CZ" sz="2750" dirty="0" smtClean="0">
                <a:solidFill>
                  <a:schemeClr val="bg2"/>
                </a:solidFill>
              </a:rPr>
              <a:t> nebo obvyklém.</a:t>
            </a:r>
          </a:p>
          <a:p>
            <a:endParaRPr lang="cs-CZ" dirty="0" smtClean="0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836712"/>
            <a:ext cx="7772400" cy="647601"/>
          </a:xfrm>
        </p:spPr>
        <p:txBody>
          <a:bodyPr/>
          <a:lstStyle/>
          <a:p>
            <a:pPr>
              <a:defRPr/>
            </a:pPr>
            <a:r>
              <a:rPr lang="cs-CZ" sz="3200" b="1" dirty="0" smtClean="0">
                <a:solidFill>
                  <a:schemeClr val="bg2"/>
                </a:solidFill>
                <a:effectLst/>
                <a:latin typeface="+mn-lt"/>
              </a:rPr>
              <a:t>Odpovědnost zaměstnavatele za škodu</a:t>
            </a:r>
            <a:endParaRPr lang="cs-CZ" sz="3200" dirty="0">
              <a:latin typeface="+mn-lt"/>
            </a:endParaRPr>
          </a:p>
        </p:txBody>
      </p:sp>
      <p:sp>
        <p:nvSpPr>
          <p:cNvPr id="49154" name="Zástupný symbol pro obsah 2"/>
          <p:cNvSpPr>
            <a:spLocks noGrp="1"/>
          </p:cNvSpPr>
          <p:nvPr>
            <p:ph idx="1"/>
          </p:nvPr>
        </p:nvSpPr>
        <p:spPr>
          <a:xfrm>
            <a:off x="251520" y="1844824"/>
            <a:ext cx="8496944" cy="4251176"/>
          </a:xfrm>
        </p:spPr>
        <p:txBody>
          <a:bodyPr/>
          <a:lstStyle/>
          <a:p>
            <a:pPr algn="just">
              <a:buClrTx/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900" b="1" dirty="0" smtClean="0">
                <a:solidFill>
                  <a:schemeClr val="bg2"/>
                </a:solidFill>
              </a:rPr>
              <a:t>Právo </a:t>
            </a:r>
            <a:r>
              <a:rPr lang="cs-CZ" sz="2900" b="1" dirty="0" smtClean="0">
                <a:solidFill>
                  <a:schemeClr val="bg2"/>
                </a:solidFill>
              </a:rPr>
              <a:t>na náhradu škody zanikne</a:t>
            </a:r>
            <a:r>
              <a:rPr lang="cs-CZ" sz="2900" dirty="0" smtClean="0">
                <a:solidFill>
                  <a:schemeClr val="bg2"/>
                </a:solidFill>
              </a:rPr>
              <a:t>, jestliže její vznik </a:t>
            </a:r>
            <a:r>
              <a:rPr lang="cs-CZ" sz="2900" b="1" dirty="0" smtClean="0">
                <a:solidFill>
                  <a:schemeClr val="bg2"/>
                </a:solidFill>
              </a:rPr>
              <a:t>neohlásí</a:t>
            </a:r>
            <a:r>
              <a:rPr lang="cs-CZ" sz="2900" dirty="0" smtClean="0">
                <a:solidFill>
                  <a:schemeClr val="bg2"/>
                </a:solidFill>
              </a:rPr>
              <a:t> zaměstnanec zaměstnavateli bez zbytečného odkladu, nejpozději </a:t>
            </a:r>
            <a:r>
              <a:rPr lang="cs-CZ" sz="2900" b="1" dirty="0" smtClean="0">
                <a:solidFill>
                  <a:schemeClr val="bg2"/>
                </a:solidFill>
              </a:rPr>
              <a:t>do 15 dnů </a:t>
            </a:r>
            <a:r>
              <a:rPr lang="cs-CZ" sz="2900" dirty="0" smtClean="0">
                <a:solidFill>
                  <a:schemeClr val="bg2"/>
                </a:solidFill>
              </a:rPr>
              <a:t>ode dne, kdy se </a:t>
            </a:r>
            <a:r>
              <a:rPr lang="cs-CZ" sz="2900" dirty="0" smtClean="0">
                <a:solidFill>
                  <a:schemeClr val="bg2"/>
                </a:solidFill>
              </a:rPr>
              <a:t/>
            </a:r>
            <a:br>
              <a:rPr lang="cs-CZ" sz="2900" dirty="0" smtClean="0">
                <a:solidFill>
                  <a:schemeClr val="bg2"/>
                </a:solidFill>
              </a:rPr>
            </a:br>
            <a:r>
              <a:rPr lang="cs-CZ" sz="2900" dirty="0" smtClean="0">
                <a:solidFill>
                  <a:schemeClr val="bg2"/>
                </a:solidFill>
              </a:rPr>
              <a:t>o </a:t>
            </a:r>
            <a:r>
              <a:rPr lang="cs-CZ" sz="2900" dirty="0" smtClean="0">
                <a:solidFill>
                  <a:schemeClr val="bg2"/>
                </a:solidFill>
              </a:rPr>
              <a:t>škodě dozvěděl.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1916832"/>
            <a:ext cx="5832475" cy="1224136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3500" dirty="0" smtClean="0">
                <a:solidFill>
                  <a:schemeClr val="bg2"/>
                </a:solidFill>
              </a:rPr>
              <a:t>	Děkuji vám za pozornost a přeji příjemný zbytek dne. </a:t>
            </a:r>
            <a:r>
              <a:rPr lang="cs-CZ" sz="3500" dirty="0" smtClean="0">
                <a:solidFill>
                  <a:schemeClr val="bg2"/>
                </a:solidFill>
                <a:sym typeface="Wingdings" pitchFamily="2" charset="2"/>
              </a:rPr>
              <a:t></a:t>
            </a:r>
            <a:endParaRPr lang="cs-CZ" sz="3500" dirty="0" smtClean="0">
              <a:solidFill>
                <a:schemeClr val="bg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cs-CZ" sz="3500" dirty="0" smtClean="0"/>
              <a:t>Děkuji vám za pozornost, přeji příjemný den.</a:t>
            </a:r>
          </a:p>
        </p:txBody>
      </p:sp>
      <p:pic>
        <p:nvPicPr>
          <p:cNvPr id="52242" name="Picture 18" descr="PE01931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936223" y="3573016"/>
            <a:ext cx="3236177" cy="2506689"/>
          </a:xfrm>
        </p:spPr>
      </p:pic>
      <p:sp>
        <p:nvSpPr>
          <p:cNvPr id="7" name="Obdélník 6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3000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684213" y="785813"/>
            <a:ext cx="7772400" cy="500062"/>
          </a:xfrm>
        </p:spPr>
        <p:txBody>
          <a:bodyPr/>
          <a:lstStyle/>
          <a:p>
            <a:pPr>
              <a:defRPr/>
            </a:pPr>
            <a:r>
              <a:rPr lang="cs-CZ" sz="3300" b="1" dirty="0" smtClean="0">
                <a:solidFill>
                  <a:schemeClr val="bg2"/>
                </a:solidFill>
                <a:effectLst/>
                <a:latin typeface="+mn-lt"/>
              </a:rPr>
              <a:t>Odpovědnost zaměstnance za škodu</a:t>
            </a:r>
            <a:endParaRPr lang="cs-CZ" sz="3300" b="1" dirty="0"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1741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85750" y="1628800"/>
            <a:ext cx="8572500" cy="4895825"/>
          </a:xfrm>
        </p:spPr>
        <p:txBody>
          <a:bodyPr/>
          <a:lstStyle/>
          <a:p>
            <a:pPr algn="ctr">
              <a:spcBef>
                <a:spcPts val="600"/>
              </a:spcBef>
              <a:spcAft>
                <a:spcPts val="1200"/>
              </a:spcAft>
              <a:buClr>
                <a:schemeClr val="bg2"/>
              </a:buClr>
              <a:buFont typeface="Wingdings" pitchFamily="2" charset="2"/>
              <a:buNone/>
            </a:pPr>
            <a:r>
              <a:rPr lang="cs-CZ" sz="3000" u="sng" dirty="0" smtClean="0">
                <a:solidFill>
                  <a:schemeClr val="bg2"/>
                </a:solidFill>
              </a:rPr>
              <a:t>Vznik škody na straně zaměstnavatele</a:t>
            </a:r>
            <a:r>
              <a:rPr lang="cs-CZ" sz="3000" dirty="0" smtClean="0">
                <a:solidFill>
                  <a:schemeClr val="bg2"/>
                </a:solidFill>
              </a:rPr>
              <a:t>. 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lang="cs-CZ" sz="3000" b="1" dirty="0" smtClean="0">
                <a:solidFill>
                  <a:schemeClr val="bg2"/>
                </a:solidFill>
              </a:rPr>
              <a:t>Škodu</a:t>
            </a:r>
            <a:r>
              <a:rPr lang="cs-CZ" sz="3000" dirty="0" smtClean="0">
                <a:solidFill>
                  <a:schemeClr val="bg2"/>
                </a:solidFill>
              </a:rPr>
              <a:t> lze zpravidla charakterizovat </a:t>
            </a:r>
            <a:r>
              <a:rPr lang="cs-CZ" sz="3000" u="sng" dirty="0" smtClean="0">
                <a:solidFill>
                  <a:schemeClr val="bg2"/>
                </a:solidFill>
              </a:rPr>
              <a:t>jako majetkovou </a:t>
            </a:r>
          </a:p>
          <a:p>
            <a:pPr algn="just">
              <a:spcBef>
                <a:spcPts val="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lang="cs-CZ" sz="3000" u="sng" dirty="0" smtClean="0">
                <a:solidFill>
                  <a:schemeClr val="bg2"/>
                </a:solidFill>
              </a:rPr>
              <a:t>újmu, vyčíslitelnou v penězích</a:t>
            </a:r>
            <a:r>
              <a:rPr lang="cs-CZ" sz="3000" dirty="0" smtClean="0">
                <a:solidFill>
                  <a:schemeClr val="bg2"/>
                </a:solidFill>
              </a:rPr>
              <a:t>.</a:t>
            </a:r>
          </a:p>
          <a:p>
            <a:pPr algn="just">
              <a:spcBef>
                <a:spcPts val="18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lang="cs-CZ" sz="3000" dirty="0" smtClean="0">
                <a:solidFill>
                  <a:schemeClr val="bg2"/>
                </a:solidFill>
              </a:rPr>
              <a:t>Rozlišujeme: </a:t>
            </a:r>
            <a:r>
              <a:rPr lang="cs-CZ" sz="2800" dirty="0" smtClean="0">
                <a:solidFill>
                  <a:schemeClr val="bg2"/>
                </a:solidFill>
              </a:rPr>
              <a:t>–</a:t>
            </a:r>
            <a:r>
              <a:rPr lang="cs-CZ" sz="3000" dirty="0" smtClean="0">
                <a:solidFill>
                  <a:schemeClr val="bg2"/>
                </a:solidFill>
              </a:rPr>
              <a:t> </a:t>
            </a:r>
            <a:r>
              <a:rPr lang="cs-CZ" sz="3000" b="1" dirty="0" smtClean="0">
                <a:solidFill>
                  <a:schemeClr val="bg2"/>
                </a:solidFill>
              </a:rPr>
              <a:t>škodu skutečnou</a:t>
            </a:r>
            <a:r>
              <a:rPr lang="cs-CZ" sz="3000" dirty="0" smtClean="0">
                <a:solidFill>
                  <a:schemeClr val="bg2"/>
                </a:solidFill>
              </a:rPr>
              <a:t> 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lang="cs-CZ" sz="3000" dirty="0" smtClean="0">
                <a:solidFill>
                  <a:schemeClr val="bg2"/>
                </a:solidFill>
              </a:rPr>
              <a:t>			   </a:t>
            </a:r>
            <a:r>
              <a:rPr lang="cs-CZ" sz="2800" dirty="0" smtClean="0">
                <a:solidFill>
                  <a:schemeClr val="bg2"/>
                </a:solidFill>
              </a:rPr>
              <a:t>–</a:t>
            </a:r>
            <a:r>
              <a:rPr lang="cs-CZ" sz="3600" dirty="0" smtClean="0">
                <a:solidFill>
                  <a:schemeClr val="bg2"/>
                </a:solidFill>
              </a:rPr>
              <a:t> </a:t>
            </a:r>
            <a:r>
              <a:rPr lang="cs-CZ" sz="3000" dirty="0" smtClean="0">
                <a:solidFill>
                  <a:schemeClr val="bg2"/>
                </a:solidFill>
              </a:rPr>
              <a:t>a </a:t>
            </a:r>
            <a:r>
              <a:rPr lang="cs-CZ" sz="3000" b="1" dirty="0" smtClean="0">
                <a:solidFill>
                  <a:schemeClr val="bg2"/>
                </a:solidFill>
              </a:rPr>
              <a:t>škodu jinou</a:t>
            </a:r>
            <a:endParaRPr lang="cs-CZ" sz="3000" dirty="0" smtClean="0">
              <a:solidFill>
                <a:schemeClr val="bg2"/>
              </a:solidFill>
            </a:endParaRPr>
          </a:p>
          <a:p>
            <a:pPr algn="just">
              <a:spcBef>
                <a:spcPts val="12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3000" b="1" dirty="0" smtClean="0">
                <a:solidFill>
                  <a:schemeClr val="bg2"/>
                </a:solidFill>
              </a:rPr>
              <a:t>	Škoda skutečná</a:t>
            </a:r>
            <a:r>
              <a:rPr lang="cs-CZ" sz="2800" dirty="0" smtClean="0">
                <a:solidFill>
                  <a:schemeClr val="bg2"/>
                </a:solidFill>
              </a:rPr>
              <a:t> –</a:t>
            </a:r>
            <a:r>
              <a:rPr lang="cs-CZ" sz="3000" b="1" dirty="0" smtClean="0">
                <a:solidFill>
                  <a:schemeClr val="bg2"/>
                </a:solidFill>
              </a:rPr>
              <a:t> </a:t>
            </a:r>
            <a:r>
              <a:rPr lang="cs-CZ" sz="3000" dirty="0" smtClean="0">
                <a:solidFill>
                  <a:schemeClr val="bg2"/>
                </a:solidFill>
              </a:rPr>
              <a:t>je v penězích vyjádřená částka, </a:t>
            </a:r>
            <a:br>
              <a:rPr lang="cs-CZ" sz="3000" dirty="0" smtClean="0">
                <a:solidFill>
                  <a:schemeClr val="bg2"/>
                </a:solidFill>
              </a:rPr>
            </a:br>
            <a:r>
              <a:rPr lang="cs-CZ" sz="3000" dirty="0" smtClean="0">
                <a:solidFill>
                  <a:schemeClr val="bg2"/>
                </a:solidFill>
              </a:rPr>
              <a:t>o kterou se majetek zaměstnavatele zmenšil </a:t>
            </a:r>
            <a:br>
              <a:rPr lang="cs-CZ" sz="3000" dirty="0" smtClean="0">
                <a:solidFill>
                  <a:schemeClr val="bg2"/>
                </a:solidFill>
              </a:rPr>
            </a:br>
            <a:r>
              <a:rPr lang="cs-CZ" sz="3000" dirty="0" smtClean="0">
                <a:solidFill>
                  <a:schemeClr val="bg2"/>
                </a:solidFill>
              </a:rPr>
              <a:t>v důsledku škody způsobené zaměstnancem </a:t>
            </a:r>
            <a:r>
              <a:rPr lang="cs-CZ" sz="2600" dirty="0" smtClean="0">
                <a:solidFill>
                  <a:schemeClr val="bg2"/>
                </a:solidFill>
              </a:rPr>
              <a:t>(např. zničení věci zaměstnancem). </a:t>
            </a:r>
            <a:r>
              <a:rPr lang="cs-CZ" sz="2600" dirty="0" smtClean="0"/>
              <a:t>.</a:t>
            </a:r>
            <a:endParaRPr lang="cs-CZ" sz="26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       						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1520" y="1700213"/>
            <a:ext cx="8568630" cy="4897437"/>
          </a:xfrm>
        </p:spPr>
        <p:txBody>
          <a:bodyPr/>
          <a:lstStyle/>
          <a:p>
            <a:pPr algn="just">
              <a:spcBef>
                <a:spcPts val="6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</a:t>
            </a:r>
            <a:r>
              <a:rPr lang="cs-CZ" sz="2900" b="1" dirty="0" smtClean="0">
                <a:solidFill>
                  <a:schemeClr val="bg2"/>
                </a:solidFill>
              </a:rPr>
              <a:t>Škoda jiná </a:t>
            </a:r>
            <a:r>
              <a:rPr lang="cs-CZ" sz="2500" dirty="0" smtClean="0">
                <a:solidFill>
                  <a:schemeClr val="bg2"/>
                </a:solidFill>
              </a:rPr>
              <a:t>(ušlý zisk) </a:t>
            </a:r>
            <a:r>
              <a:rPr lang="cs-CZ" sz="2800" dirty="0" smtClean="0">
                <a:solidFill>
                  <a:schemeClr val="bg2"/>
                </a:solidFill>
              </a:rPr>
              <a:t>–</a:t>
            </a:r>
            <a:r>
              <a:rPr lang="cs-CZ" sz="3600" dirty="0" smtClean="0">
                <a:solidFill>
                  <a:schemeClr val="bg2"/>
                </a:solidFill>
              </a:rPr>
              <a:t> </a:t>
            </a:r>
            <a:r>
              <a:rPr lang="cs-CZ" sz="2900" dirty="0" smtClean="0">
                <a:solidFill>
                  <a:schemeClr val="bg2"/>
                </a:solidFill>
              </a:rPr>
              <a:t>představuje to, oč se majetek zaměstnavatele v důsledku škodné události </a:t>
            </a:r>
            <a:r>
              <a:rPr lang="cs-CZ" sz="2900" u="sng" dirty="0" smtClean="0">
                <a:solidFill>
                  <a:schemeClr val="bg2"/>
                </a:solidFill>
              </a:rPr>
              <a:t>nezvětšil</a:t>
            </a:r>
            <a:r>
              <a:rPr lang="cs-CZ" sz="2900" dirty="0" smtClean="0">
                <a:solidFill>
                  <a:schemeClr val="bg2"/>
                </a:solidFill>
              </a:rPr>
              <a:t>, ačkoliv by jinak toto zvýšení majetku mohlo být očekáváno.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</a:t>
            </a:r>
            <a:r>
              <a:rPr lang="cs-CZ" sz="3600" dirty="0" smtClean="0">
                <a:solidFill>
                  <a:schemeClr val="bg2"/>
                </a:solidFill>
              </a:rPr>
              <a:t> </a:t>
            </a:r>
            <a:r>
              <a:rPr lang="cs-CZ" sz="2900" u="sng" dirty="0" smtClean="0">
                <a:solidFill>
                  <a:schemeClr val="bg2"/>
                </a:solidFill>
              </a:rPr>
              <a:t>Rozlišení skutečné škody a ušlého zisku</a:t>
            </a:r>
            <a:r>
              <a:rPr lang="cs-CZ" sz="2900" dirty="0" smtClean="0">
                <a:solidFill>
                  <a:schemeClr val="bg2"/>
                </a:solidFill>
              </a:rPr>
              <a:t> je důležité pro určení </a:t>
            </a:r>
            <a:r>
              <a:rPr lang="cs-CZ" sz="2900" b="1" dirty="0" smtClean="0">
                <a:solidFill>
                  <a:schemeClr val="bg2"/>
                </a:solidFill>
              </a:rPr>
              <a:t>výše</a:t>
            </a:r>
            <a:r>
              <a:rPr lang="cs-CZ" sz="2900" dirty="0" smtClean="0">
                <a:solidFill>
                  <a:schemeClr val="bg2"/>
                </a:solidFill>
              </a:rPr>
              <a:t> </a:t>
            </a:r>
            <a:r>
              <a:rPr lang="cs-CZ" sz="2900" b="1" dirty="0" smtClean="0">
                <a:solidFill>
                  <a:schemeClr val="bg2"/>
                </a:solidFill>
              </a:rPr>
              <a:t>náhrady škody</a:t>
            </a:r>
            <a:r>
              <a:rPr lang="cs-CZ" sz="2900" dirty="0" smtClean="0">
                <a:solidFill>
                  <a:schemeClr val="bg2"/>
                </a:solidFill>
              </a:rPr>
              <a:t>, protože v převážně většině případů se hradí pouze škoda skutečná.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   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63" y="785813"/>
            <a:ext cx="7958137" cy="5715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cs-CZ" sz="3200" b="1" dirty="0" smtClean="0">
                <a:solidFill>
                  <a:schemeClr val="bg2"/>
                </a:solidFill>
                <a:effectLst/>
                <a:latin typeface="+mn-lt"/>
              </a:rPr>
              <a:t>Odpovědnost zaměstnance za škodu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11188" y="836712"/>
            <a:ext cx="7847012" cy="576163"/>
          </a:xfrm>
        </p:spPr>
        <p:txBody>
          <a:bodyPr/>
          <a:lstStyle/>
          <a:p>
            <a:pPr>
              <a:defRPr/>
            </a:pPr>
            <a:r>
              <a:rPr lang="cs-CZ" sz="3200" b="1" dirty="0" smtClean="0">
                <a:solidFill>
                  <a:schemeClr val="bg2"/>
                </a:solidFill>
                <a:effectLst/>
                <a:latin typeface="+mn-lt"/>
              </a:rPr>
              <a:t>Odpovědnost zaměstnance za škodu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772816"/>
            <a:ext cx="8640960" cy="4896272"/>
          </a:xfrm>
        </p:spPr>
        <p:txBody>
          <a:bodyPr/>
          <a:lstStyle/>
          <a:p>
            <a:pPr marL="0" indent="0" algn="just">
              <a:buClr>
                <a:schemeClr val="bg2"/>
              </a:buClr>
              <a:buFont typeface="Wingdings" pitchFamily="2" charset="2"/>
              <a:buNone/>
            </a:pPr>
            <a:r>
              <a:rPr lang="cs-CZ" sz="2900" b="1" dirty="0" smtClean="0">
                <a:solidFill>
                  <a:schemeClr val="bg2"/>
                </a:solidFill>
              </a:rPr>
              <a:t>Porušení povinností zaměstnancem</a:t>
            </a:r>
            <a:r>
              <a:rPr lang="cs-CZ" sz="2900" dirty="0" smtClean="0">
                <a:solidFill>
                  <a:schemeClr val="bg2"/>
                </a:solidFill>
              </a:rPr>
              <a:t> </a:t>
            </a:r>
            <a:r>
              <a:rPr lang="cs-CZ" sz="2900" u="sng" dirty="0" smtClean="0">
                <a:solidFill>
                  <a:schemeClr val="bg2"/>
                </a:solidFill>
              </a:rPr>
              <a:t>při plnění  pracovních úkolů nebo v přímé souvislosti s ním</a:t>
            </a:r>
            <a:r>
              <a:rPr lang="cs-CZ" sz="2900" dirty="0" smtClean="0">
                <a:solidFill>
                  <a:schemeClr val="bg2"/>
                </a:solidFill>
              </a:rPr>
              <a:t>. </a:t>
            </a:r>
          </a:p>
          <a:p>
            <a:pPr algn="just">
              <a:spcBef>
                <a:spcPts val="24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Plněním pracovních úkolů je:</a:t>
            </a:r>
          </a:p>
          <a:p>
            <a:pPr marL="996950" indent="-555625" algn="just">
              <a:buClr>
                <a:schemeClr val="bg2"/>
              </a:buClr>
              <a:buFont typeface="Wingdings" pitchFamily="2" charset="2"/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výkon pracovních povinností vyplývajících </a:t>
            </a:r>
            <a:br>
              <a:rPr lang="cs-CZ" sz="2900" dirty="0" smtClean="0">
                <a:solidFill>
                  <a:schemeClr val="bg2"/>
                </a:solidFill>
              </a:rPr>
            </a:br>
            <a:r>
              <a:rPr lang="cs-CZ" sz="2900" u="sng" dirty="0" smtClean="0">
                <a:solidFill>
                  <a:schemeClr val="bg2"/>
                </a:solidFill>
              </a:rPr>
              <a:t>z pracovního poměru</a:t>
            </a:r>
            <a:r>
              <a:rPr lang="cs-CZ" sz="2900" dirty="0" smtClean="0">
                <a:solidFill>
                  <a:schemeClr val="bg2"/>
                </a:solidFill>
              </a:rPr>
              <a:t> a </a:t>
            </a:r>
            <a:r>
              <a:rPr lang="cs-CZ" sz="2900" u="sng" dirty="0" smtClean="0">
                <a:solidFill>
                  <a:schemeClr val="bg2"/>
                </a:solidFill>
              </a:rPr>
              <a:t>z dohod o pracích</a:t>
            </a:r>
            <a:r>
              <a:rPr lang="cs-CZ" sz="2900" dirty="0" smtClean="0">
                <a:solidFill>
                  <a:schemeClr val="bg2"/>
                </a:solidFill>
              </a:rPr>
              <a:t> konaných mimo pracovní </a:t>
            </a:r>
            <a:r>
              <a:rPr lang="cs-CZ" sz="2900" dirty="0" smtClean="0">
                <a:solidFill>
                  <a:schemeClr val="bg2"/>
                </a:solidFill>
              </a:rPr>
              <a:t>poměr</a:t>
            </a:r>
            <a:r>
              <a:rPr lang="cs-CZ" sz="2900" dirty="0" smtClean="0">
                <a:solidFill>
                  <a:schemeClr val="bg2"/>
                </a:solidFill>
              </a:rPr>
              <a:t>;</a:t>
            </a:r>
            <a:endParaRPr lang="cs-CZ" sz="2900" dirty="0" smtClean="0">
              <a:solidFill>
                <a:schemeClr val="bg2"/>
              </a:solidFill>
            </a:endParaRPr>
          </a:p>
          <a:p>
            <a:pPr marL="441325" indent="-441325" algn="just">
              <a:buClr>
                <a:schemeClr val="bg2"/>
              </a:buClr>
              <a:buFont typeface="Wingdings" pitchFamily="2" charset="2"/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–   </a:t>
            </a:r>
            <a:r>
              <a:rPr lang="cs-CZ" sz="2900" u="sng" dirty="0" smtClean="0">
                <a:solidFill>
                  <a:schemeClr val="bg2"/>
                </a:solidFill>
              </a:rPr>
              <a:t>jiná činnost</a:t>
            </a:r>
            <a:r>
              <a:rPr lang="cs-CZ" sz="2900" dirty="0" smtClean="0">
                <a:solidFill>
                  <a:schemeClr val="bg2"/>
                </a:solidFill>
              </a:rPr>
              <a:t> vykonávaná na příkaz </a:t>
            </a:r>
            <a:r>
              <a:rPr lang="cs-CZ" sz="2900" dirty="0" smtClean="0">
                <a:solidFill>
                  <a:schemeClr val="bg2"/>
                </a:solidFill>
              </a:rPr>
              <a:t>zaměstnavatele; </a:t>
            </a:r>
            <a:endParaRPr lang="cs-CZ" sz="2900" dirty="0" smtClean="0">
              <a:solidFill>
                <a:schemeClr val="bg2"/>
              </a:solidFill>
            </a:endParaRPr>
          </a:p>
          <a:p>
            <a:pPr marL="441325" indent="-441325" algn="just">
              <a:buClr>
                <a:schemeClr val="bg2"/>
              </a:buClr>
              <a:buFont typeface="Wingdings" pitchFamily="2" charset="2"/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–   a </a:t>
            </a:r>
            <a:r>
              <a:rPr lang="cs-CZ" sz="2900" u="sng" dirty="0" smtClean="0">
                <a:solidFill>
                  <a:schemeClr val="bg2"/>
                </a:solidFill>
              </a:rPr>
              <a:t>činnost, která je předmětem pracovní cesty</a:t>
            </a:r>
            <a:r>
              <a:rPr lang="cs-CZ" sz="2900" dirty="0" smtClean="0">
                <a:solidFill>
                  <a:schemeClr val="bg2"/>
                </a:solidFill>
              </a:rPr>
              <a:t>. </a:t>
            </a:r>
          </a:p>
          <a:p>
            <a:pPr algn="just" eaLnBrk="1" hangingPunct="1">
              <a:buClr>
                <a:schemeClr val="bg2"/>
              </a:buClr>
              <a:buFont typeface="Wingdings" pitchFamily="2" charset="2"/>
              <a:buNone/>
            </a:pPr>
            <a:endParaRPr lang="cs-CZ" sz="2900" dirty="0" smtClean="0">
              <a:solidFill>
                <a:schemeClr val="bg2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       						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692150"/>
            <a:ext cx="7772400" cy="522288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 smtClean="0">
                <a:solidFill>
                  <a:schemeClr val="bg2"/>
                </a:solidFill>
                <a:effectLst/>
                <a:latin typeface="+mn-lt"/>
              </a:rPr>
              <a:t>Odpovědnost zaměstnance za škodu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500173"/>
            <a:ext cx="8534400" cy="5024451"/>
          </a:xfrm>
        </p:spPr>
        <p:txBody>
          <a:bodyPr/>
          <a:lstStyle/>
          <a:p>
            <a:pPr algn="just">
              <a:buClr>
                <a:schemeClr val="bg2"/>
              </a:buClr>
              <a:buFont typeface="Wingdings" pitchFamily="2" charset="2"/>
              <a:buNone/>
              <a:defRPr/>
            </a:pPr>
            <a:r>
              <a:rPr lang="cs-CZ" sz="2850" dirty="0" smtClean="0">
                <a:solidFill>
                  <a:schemeClr val="bg2"/>
                </a:solidFill>
              </a:rPr>
              <a:t>Dále je tímto plněním:</a:t>
            </a:r>
          </a:p>
          <a:p>
            <a:pPr algn="just">
              <a:buClr>
                <a:schemeClr val="bg2"/>
              </a:buClr>
              <a:buFont typeface="Wingdings" pitchFamily="2" charset="2"/>
              <a:buNone/>
              <a:defRPr/>
            </a:pPr>
            <a:r>
              <a:rPr lang="cs-CZ" sz="2850" dirty="0" smtClean="0">
                <a:solidFill>
                  <a:schemeClr val="bg2"/>
                </a:solidFill>
              </a:rPr>
              <a:t>– i činnost, konaná pro zaměstnavatele </a:t>
            </a:r>
            <a:r>
              <a:rPr lang="cs-CZ" sz="2850" u="sng" dirty="0" smtClean="0">
                <a:solidFill>
                  <a:schemeClr val="bg2"/>
                </a:solidFill>
              </a:rPr>
              <a:t>na podnět</a:t>
            </a:r>
            <a:r>
              <a:rPr lang="cs-CZ" sz="2850" dirty="0" smtClean="0">
                <a:solidFill>
                  <a:schemeClr val="bg2"/>
                </a:solidFill>
              </a:rPr>
              <a:t> </a:t>
            </a:r>
            <a:r>
              <a:rPr lang="cs-CZ" sz="2850" u="sng" dirty="0" smtClean="0">
                <a:solidFill>
                  <a:schemeClr val="bg2"/>
                </a:solidFill>
              </a:rPr>
              <a:t>odborové organizace</a:t>
            </a:r>
            <a:r>
              <a:rPr lang="cs-CZ" sz="2850" dirty="0" smtClean="0">
                <a:solidFill>
                  <a:schemeClr val="bg2"/>
                </a:solidFill>
              </a:rPr>
              <a:t>, rady zaměstnanců, popř. zástupce pro oblast BOZP nebo ostatních zaměstnanců, </a:t>
            </a:r>
          </a:p>
          <a:p>
            <a:pPr algn="just">
              <a:buClr>
                <a:schemeClr val="bg2"/>
              </a:buClr>
              <a:buFont typeface="Wingdings" pitchFamily="2" charset="2"/>
              <a:buNone/>
              <a:defRPr/>
            </a:pPr>
            <a:r>
              <a:rPr lang="cs-CZ" sz="2850" dirty="0" smtClean="0">
                <a:solidFill>
                  <a:schemeClr val="bg2"/>
                </a:solidFill>
              </a:rPr>
              <a:t>– i činnost konaná pro zaměstnavatele </a:t>
            </a:r>
            <a:r>
              <a:rPr lang="cs-CZ" sz="2850" u="sng" dirty="0" smtClean="0">
                <a:solidFill>
                  <a:schemeClr val="bg2"/>
                </a:solidFill>
              </a:rPr>
              <a:t>z vlastní iniciativy</a:t>
            </a:r>
            <a:r>
              <a:rPr lang="cs-CZ" sz="2850" dirty="0" smtClean="0">
                <a:solidFill>
                  <a:schemeClr val="bg2"/>
                </a:solidFill>
              </a:rPr>
              <a:t>, pokud k ní zaměstnanec nepotřebuje zvláštní oprávnění nebo ji nekoná proti výslovnému zákazu zaměstnavatele, </a:t>
            </a:r>
          </a:p>
          <a:p>
            <a:pPr algn="just">
              <a:buClr>
                <a:schemeClr val="bg2"/>
              </a:buClr>
              <a:buFont typeface="Wingdings" pitchFamily="2" charset="2"/>
              <a:buNone/>
              <a:defRPr/>
            </a:pPr>
            <a:r>
              <a:rPr lang="cs-CZ" sz="2850" dirty="0" smtClean="0">
                <a:solidFill>
                  <a:schemeClr val="bg2"/>
                </a:solidFill>
              </a:rPr>
              <a:t>– jakož </a:t>
            </a:r>
            <a:r>
              <a:rPr lang="cs-CZ" sz="2850" u="sng" dirty="0" smtClean="0">
                <a:solidFill>
                  <a:schemeClr val="bg2"/>
                </a:solidFill>
              </a:rPr>
              <a:t>i dobrovolná výpomoc</a:t>
            </a:r>
            <a:r>
              <a:rPr lang="cs-CZ" sz="2850" dirty="0" smtClean="0">
                <a:solidFill>
                  <a:schemeClr val="bg2"/>
                </a:solidFill>
              </a:rPr>
              <a:t> organizovaná </a:t>
            </a:r>
            <a:r>
              <a:rPr lang="cs-CZ" sz="2850" dirty="0" err="1" smtClean="0">
                <a:solidFill>
                  <a:schemeClr val="bg2"/>
                </a:solidFill>
              </a:rPr>
              <a:t>zaměstna</a:t>
            </a:r>
            <a:r>
              <a:rPr lang="cs-CZ" sz="2850" dirty="0" smtClean="0">
                <a:solidFill>
                  <a:schemeClr val="bg2"/>
                </a:solidFill>
              </a:rPr>
              <a:t>-</a:t>
            </a:r>
            <a:r>
              <a:rPr lang="cs-CZ" sz="2850" dirty="0" err="1" smtClean="0">
                <a:solidFill>
                  <a:schemeClr val="bg2"/>
                </a:solidFill>
              </a:rPr>
              <a:t>vatelem</a:t>
            </a:r>
            <a:r>
              <a:rPr lang="cs-CZ" sz="2850" dirty="0" smtClean="0">
                <a:solidFill>
                  <a:schemeClr val="bg2"/>
                </a:solidFill>
              </a:rPr>
              <a:t>.</a:t>
            </a:r>
          </a:p>
        </p:txBody>
      </p:sp>
      <p:sp>
        <p:nvSpPr>
          <p:cNvPr id="5" name="Obdélník 4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utoUpdateAnimBg="0"/>
      <p:bldP spid="33795" grpId="0" build="p" autoUpdateAnimBg="0" advAuto="3000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692150"/>
            <a:ext cx="7772400" cy="648618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 smtClean="0">
                <a:solidFill>
                  <a:schemeClr val="bg2"/>
                </a:solidFill>
                <a:effectLst/>
                <a:latin typeface="+mn-lt"/>
              </a:rPr>
              <a:t>Odpovědnost zaměstnance za škodu</a:t>
            </a:r>
            <a:endParaRPr lang="cs-CZ" sz="3300" dirty="0" smtClean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484" name="Zástupný symbol pro obsah 1"/>
          <p:cNvSpPr>
            <a:spLocks noGrp="1"/>
          </p:cNvSpPr>
          <p:nvPr>
            <p:ph idx="1"/>
          </p:nvPr>
        </p:nvSpPr>
        <p:spPr>
          <a:xfrm>
            <a:off x="285750" y="1556792"/>
            <a:ext cx="8643968" cy="4967832"/>
          </a:xfrm>
        </p:spPr>
        <p:txBody>
          <a:bodyPr/>
          <a:lstStyle/>
          <a:p>
            <a:pPr marL="0" indent="0" algn="just">
              <a:spcBef>
                <a:spcPts val="600"/>
              </a:spcBef>
              <a:buClrTx/>
              <a:buFont typeface="Wingdings" pitchFamily="2" charset="2"/>
              <a:buNone/>
              <a:defRPr/>
            </a:pPr>
            <a:r>
              <a:rPr lang="cs-CZ" sz="2850" b="1" u="sng" dirty="0" smtClean="0">
                <a:solidFill>
                  <a:schemeClr val="bg2"/>
                </a:solidFill>
              </a:rPr>
              <a:t>Zahrnuje také</a:t>
            </a:r>
            <a:r>
              <a:rPr lang="cs-CZ" sz="2850" u="sng" dirty="0" smtClean="0">
                <a:solidFill>
                  <a:schemeClr val="bg2"/>
                </a:solidFill>
              </a:rPr>
              <a:t>:</a:t>
            </a:r>
          </a:p>
          <a:p>
            <a:pPr marL="0" indent="0" algn="just">
              <a:spcBef>
                <a:spcPts val="600"/>
              </a:spcBef>
              <a:buClrTx/>
              <a:buFont typeface="Wingdings" pitchFamily="2" charset="2"/>
              <a:buNone/>
              <a:defRPr/>
            </a:pPr>
            <a:r>
              <a:rPr lang="cs-CZ" sz="2850" dirty="0" smtClean="0">
                <a:solidFill>
                  <a:schemeClr val="bg2"/>
                </a:solidFill>
              </a:rPr>
              <a:t>– </a:t>
            </a:r>
            <a:r>
              <a:rPr lang="cs-CZ" sz="2850" u="sng" dirty="0" smtClean="0">
                <a:solidFill>
                  <a:schemeClr val="bg2"/>
                </a:solidFill>
              </a:rPr>
              <a:t>vyšetření u poskytovatele pracovně-lékařských služeb</a:t>
            </a:r>
            <a:r>
              <a:rPr lang="cs-CZ" sz="2850" dirty="0" smtClean="0">
                <a:solidFill>
                  <a:schemeClr val="bg2"/>
                </a:solidFill>
              </a:rPr>
              <a:t> prováděné na příkaz zaměstnavatele nebo </a:t>
            </a:r>
            <a:r>
              <a:rPr lang="cs-CZ" sz="2850" u="sng" dirty="0" smtClean="0">
                <a:solidFill>
                  <a:schemeClr val="bg2"/>
                </a:solidFill>
              </a:rPr>
              <a:t>vyšetření </a:t>
            </a:r>
            <a:br>
              <a:rPr lang="cs-CZ" sz="2850" u="sng" dirty="0" smtClean="0">
                <a:solidFill>
                  <a:schemeClr val="bg2"/>
                </a:solidFill>
              </a:rPr>
            </a:br>
            <a:r>
              <a:rPr lang="cs-CZ" sz="2850" u="sng" dirty="0" smtClean="0">
                <a:solidFill>
                  <a:schemeClr val="bg2"/>
                </a:solidFill>
              </a:rPr>
              <a:t>v souvislosti s noční prací, </a:t>
            </a:r>
          </a:p>
          <a:p>
            <a:pPr marL="0" indent="0" algn="just">
              <a:spcBef>
                <a:spcPts val="600"/>
              </a:spcBef>
              <a:buClrTx/>
              <a:buFont typeface="Wingdings" pitchFamily="2" charset="2"/>
              <a:buNone/>
              <a:defRPr/>
            </a:pPr>
            <a:r>
              <a:rPr lang="cs-CZ" sz="2850" dirty="0" smtClean="0">
                <a:solidFill>
                  <a:schemeClr val="bg2"/>
                </a:solidFill>
              </a:rPr>
              <a:t>– </a:t>
            </a:r>
            <a:r>
              <a:rPr lang="cs-CZ" sz="2850" u="sng" dirty="0" smtClean="0">
                <a:solidFill>
                  <a:schemeClr val="bg2"/>
                </a:solidFill>
              </a:rPr>
              <a:t>ošetření při první pomoci</a:t>
            </a:r>
            <a:r>
              <a:rPr lang="cs-CZ" sz="2850" dirty="0" smtClean="0">
                <a:solidFill>
                  <a:schemeClr val="bg2"/>
                </a:solidFill>
              </a:rPr>
              <a:t> a </a:t>
            </a:r>
            <a:r>
              <a:rPr lang="cs-CZ" sz="2850" u="sng" dirty="0" smtClean="0">
                <a:solidFill>
                  <a:schemeClr val="bg2"/>
                </a:solidFill>
              </a:rPr>
              <a:t>cesta tam a zpět či školení organizované zaměstnavatelem nebo </a:t>
            </a:r>
            <a:r>
              <a:rPr lang="cs-CZ" sz="2850" u="sng" dirty="0" smtClean="0">
                <a:solidFill>
                  <a:schemeClr val="bg2"/>
                </a:solidFill>
              </a:rPr>
              <a:t>odborovou organizací</a:t>
            </a:r>
            <a:r>
              <a:rPr lang="cs-CZ" sz="2850" dirty="0" smtClean="0">
                <a:solidFill>
                  <a:schemeClr val="bg2"/>
                </a:solidFill>
              </a:rPr>
              <a:t>, kterým se sleduje zvyšování odborné připravenosti zaměstnanců. </a:t>
            </a:r>
          </a:p>
          <a:p>
            <a:pPr marL="0" indent="0" algn="just">
              <a:spcBef>
                <a:spcPts val="1800"/>
              </a:spcBef>
              <a:buClrTx/>
              <a:buFont typeface="Wingdings" pitchFamily="2" charset="2"/>
              <a:buNone/>
              <a:defRPr/>
            </a:pPr>
            <a:r>
              <a:rPr lang="cs-CZ" sz="2850" dirty="0" smtClean="0">
                <a:solidFill>
                  <a:schemeClr val="bg2"/>
                </a:solidFill>
              </a:rPr>
              <a:t>– </a:t>
            </a:r>
            <a:r>
              <a:rPr lang="cs-CZ" sz="2850" b="1" u="sng" dirty="0" smtClean="0">
                <a:solidFill>
                  <a:schemeClr val="bg2"/>
                </a:solidFill>
              </a:rPr>
              <a:t>Nezahrnuje však:</a:t>
            </a:r>
            <a:r>
              <a:rPr lang="cs-CZ" sz="2850" dirty="0" smtClean="0">
                <a:solidFill>
                  <a:schemeClr val="bg2"/>
                </a:solidFill>
              </a:rPr>
              <a:t> cestu do (ze) zaměstnání, stravování, ošetření, popřípadě vyšetření ve zdravot. zařízení.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628800"/>
            <a:ext cx="8643938" cy="4943450"/>
          </a:xfrm>
        </p:spPr>
        <p:txBody>
          <a:bodyPr/>
          <a:lstStyle/>
          <a:p>
            <a:pPr marL="0" indent="0" algn="just" eaLnBrk="1" hangingPunct="1">
              <a:spcBef>
                <a:spcPts val="6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</a:t>
            </a:r>
            <a:r>
              <a:rPr lang="cs-CZ" sz="2900" b="1" dirty="0" smtClean="0">
                <a:solidFill>
                  <a:schemeClr val="bg2"/>
                </a:solidFill>
              </a:rPr>
              <a:t>Existence</a:t>
            </a:r>
            <a:r>
              <a:rPr lang="cs-CZ" sz="2900" dirty="0" smtClean="0">
                <a:solidFill>
                  <a:schemeClr val="bg2"/>
                </a:solidFill>
              </a:rPr>
              <a:t> </a:t>
            </a:r>
            <a:r>
              <a:rPr lang="cs-CZ" sz="2900" b="1" dirty="0" smtClean="0">
                <a:solidFill>
                  <a:schemeClr val="bg2"/>
                </a:solidFill>
              </a:rPr>
              <a:t>příčinné souvislosti</a:t>
            </a:r>
            <a:r>
              <a:rPr lang="cs-CZ" sz="2900" dirty="0" smtClean="0">
                <a:solidFill>
                  <a:schemeClr val="bg2"/>
                </a:solidFill>
              </a:rPr>
              <a:t> </a:t>
            </a:r>
            <a:r>
              <a:rPr lang="cs-CZ" sz="2900" u="sng" dirty="0" smtClean="0">
                <a:solidFill>
                  <a:schemeClr val="bg2"/>
                </a:solidFill>
              </a:rPr>
              <a:t>mezi porušením povinností zaměstnancem a vznikem škody</a:t>
            </a:r>
            <a:r>
              <a:rPr lang="cs-CZ" sz="2900" dirty="0" smtClean="0">
                <a:solidFill>
                  <a:schemeClr val="bg2"/>
                </a:solidFill>
              </a:rPr>
              <a:t> je takový stav, </a:t>
            </a:r>
            <a:r>
              <a:rPr lang="cs-CZ" sz="2900" b="1" dirty="0" smtClean="0">
                <a:solidFill>
                  <a:schemeClr val="bg2"/>
                </a:solidFill>
              </a:rPr>
              <a:t>kdy porušení povinností zaměstnancem je </a:t>
            </a:r>
            <a:r>
              <a:rPr lang="cs-CZ" sz="2900" b="1" u="sng" dirty="0" smtClean="0">
                <a:solidFill>
                  <a:schemeClr val="bg2"/>
                </a:solidFill>
              </a:rPr>
              <a:t>příčinou vzniku</a:t>
            </a:r>
            <a:r>
              <a:rPr lang="cs-CZ" sz="2900" b="1" dirty="0" smtClean="0">
                <a:solidFill>
                  <a:schemeClr val="bg2"/>
                </a:solidFill>
              </a:rPr>
              <a:t> škody na straně zaměstnavatele</a:t>
            </a:r>
            <a:r>
              <a:rPr lang="cs-CZ" sz="2900" dirty="0" smtClean="0">
                <a:solidFill>
                  <a:schemeClr val="bg2"/>
                </a:solidFill>
              </a:rPr>
              <a:t>.</a:t>
            </a:r>
          </a:p>
          <a:p>
            <a:pPr marL="0" indent="0" algn="just" eaLnBrk="1" hangingPunct="1">
              <a:spcBef>
                <a:spcPts val="12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</a:t>
            </a:r>
            <a:r>
              <a:rPr lang="cs-CZ" sz="2900" b="1" dirty="0" smtClean="0">
                <a:solidFill>
                  <a:schemeClr val="bg2"/>
                </a:solidFill>
              </a:rPr>
              <a:t>Zaměstnanec</a:t>
            </a:r>
            <a:r>
              <a:rPr lang="cs-CZ" sz="2900" dirty="0" smtClean="0">
                <a:solidFill>
                  <a:schemeClr val="bg2"/>
                </a:solidFill>
              </a:rPr>
              <a:t> odpovídá za škodu </a:t>
            </a:r>
            <a:r>
              <a:rPr lang="cs-CZ" sz="2900" u="sng" dirty="0" smtClean="0">
                <a:solidFill>
                  <a:schemeClr val="bg2"/>
                </a:solidFill>
              </a:rPr>
              <a:t>jen, pokud</a:t>
            </a:r>
            <a:r>
              <a:rPr lang="cs-CZ" sz="2900" dirty="0" smtClean="0">
                <a:solidFill>
                  <a:schemeClr val="bg2"/>
                </a:solidFill>
              </a:rPr>
              <a:t> mu zaměstnavatel </a:t>
            </a:r>
            <a:r>
              <a:rPr lang="cs-CZ" sz="2900" b="1" dirty="0" smtClean="0">
                <a:solidFill>
                  <a:schemeClr val="bg2"/>
                </a:solidFill>
              </a:rPr>
              <a:t>prokáže</a:t>
            </a:r>
            <a:r>
              <a:rPr lang="cs-CZ" sz="2900" dirty="0" smtClean="0">
                <a:solidFill>
                  <a:schemeClr val="bg2"/>
                </a:solidFill>
              </a:rPr>
              <a:t> </a:t>
            </a:r>
            <a:r>
              <a:rPr lang="cs-CZ" sz="2900" b="1" dirty="0" smtClean="0">
                <a:solidFill>
                  <a:schemeClr val="bg2"/>
                </a:solidFill>
              </a:rPr>
              <a:t>zavinění</a:t>
            </a:r>
            <a:r>
              <a:rPr lang="cs-CZ" sz="2900" dirty="0" smtClean="0">
                <a:solidFill>
                  <a:schemeClr val="bg2"/>
                </a:solidFill>
              </a:rPr>
              <a:t>. </a:t>
            </a:r>
          </a:p>
          <a:p>
            <a:pPr marL="0" indent="0" algn="just" eaLnBrk="1" hangingPunct="1">
              <a:spcBef>
                <a:spcPts val="12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</a:t>
            </a:r>
            <a:r>
              <a:rPr lang="cs-CZ" sz="2900" b="1" dirty="0" smtClean="0">
                <a:solidFill>
                  <a:schemeClr val="bg2"/>
                </a:solidFill>
              </a:rPr>
              <a:t>Zaměstnanec</a:t>
            </a:r>
            <a:r>
              <a:rPr lang="cs-CZ" sz="2900" dirty="0" smtClean="0">
                <a:solidFill>
                  <a:schemeClr val="bg2"/>
                </a:solidFill>
              </a:rPr>
              <a:t> tedy </a:t>
            </a:r>
            <a:r>
              <a:rPr lang="cs-CZ" sz="2900" b="1" u="sng" dirty="0" smtClean="0">
                <a:solidFill>
                  <a:schemeClr val="bg2"/>
                </a:solidFill>
              </a:rPr>
              <a:t>není povinen</a:t>
            </a:r>
            <a:r>
              <a:rPr lang="cs-CZ" sz="2900" b="1" dirty="0" smtClean="0">
                <a:solidFill>
                  <a:schemeClr val="bg2"/>
                </a:solidFill>
              </a:rPr>
              <a:t> dokázat</a:t>
            </a:r>
            <a:r>
              <a:rPr lang="cs-CZ" sz="2900" dirty="0" smtClean="0">
                <a:solidFill>
                  <a:schemeClr val="bg2"/>
                </a:solidFill>
              </a:rPr>
              <a:t>, </a:t>
            </a:r>
            <a:r>
              <a:rPr lang="cs-CZ" sz="2900" u="sng" dirty="0" smtClean="0">
                <a:solidFill>
                  <a:schemeClr val="bg2"/>
                </a:solidFill>
              </a:rPr>
              <a:t>že škodu nezavinil</a:t>
            </a:r>
            <a:r>
              <a:rPr lang="cs-CZ" sz="2900" dirty="0" smtClean="0">
                <a:solidFill>
                  <a:schemeClr val="bg2"/>
                </a:solidFill>
              </a:rPr>
              <a:t>, neboť důkazní břemeno spočívá na zaměstnavateli, s výjimkou schodku na svěřených hodnotách.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508" name="TextovéPole 8"/>
          <p:cNvSpPr txBox="1">
            <a:spLocks noChangeArrowheads="1"/>
          </p:cNvSpPr>
          <p:nvPr/>
        </p:nvSpPr>
        <p:spPr bwMode="auto">
          <a:xfrm>
            <a:off x="684213" y="765175"/>
            <a:ext cx="767397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cs-CZ" sz="3300" b="1" dirty="0" smtClean="0">
                <a:solidFill>
                  <a:schemeClr val="bg2"/>
                </a:solidFill>
              </a:rPr>
              <a:t>Odpovědnost zaměstnance za škodu</a:t>
            </a:r>
            <a:endParaRPr lang="cs-CZ" sz="33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755650" y="785813"/>
            <a:ext cx="7531100" cy="500062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 smtClean="0">
                <a:solidFill>
                  <a:schemeClr val="bg2"/>
                </a:solidFill>
                <a:effectLst/>
                <a:latin typeface="+mn-lt"/>
              </a:rPr>
              <a:t>Odpovědnost zaměstnance za škodu</a:t>
            </a:r>
            <a:endParaRPr lang="cs-CZ" sz="3300" dirty="0"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628800"/>
            <a:ext cx="8643968" cy="4824388"/>
          </a:xfrm>
        </p:spPr>
        <p:txBody>
          <a:bodyPr/>
          <a:lstStyle/>
          <a:p>
            <a:pPr algn="just">
              <a:buClr>
                <a:schemeClr val="bg2"/>
              </a:buClr>
              <a:buFont typeface="Wingdings" pitchFamily="2" charset="2"/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– </a:t>
            </a:r>
            <a:r>
              <a:rPr lang="cs-CZ" sz="2850" u="sng" dirty="0" smtClean="0">
                <a:solidFill>
                  <a:schemeClr val="bg2"/>
                </a:solidFill>
              </a:rPr>
              <a:t>Zaměstnanec odpovídá i za škodu</a:t>
            </a:r>
            <a:r>
              <a:rPr lang="cs-CZ" sz="2850" dirty="0" smtClean="0">
                <a:solidFill>
                  <a:schemeClr val="bg2"/>
                </a:solidFill>
              </a:rPr>
              <a:t>, kterou způsobil </a:t>
            </a:r>
            <a:r>
              <a:rPr lang="cs-CZ" sz="2850" b="1" dirty="0" smtClean="0">
                <a:solidFill>
                  <a:schemeClr val="bg2"/>
                </a:solidFill>
              </a:rPr>
              <a:t>úmyslným jednáním</a:t>
            </a:r>
            <a:r>
              <a:rPr lang="cs-CZ" sz="2850" dirty="0" smtClean="0">
                <a:solidFill>
                  <a:schemeClr val="bg2"/>
                </a:solidFill>
              </a:rPr>
              <a:t> proti dobrým mravům, za škodu způsobenou ve stavu, do kterého se </a:t>
            </a:r>
            <a:r>
              <a:rPr lang="cs-CZ" sz="2850" u="sng" dirty="0" smtClean="0">
                <a:solidFill>
                  <a:schemeClr val="bg2"/>
                </a:solidFill>
              </a:rPr>
              <a:t>vlastní vinou uvedl </a:t>
            </a:r>
            <a:r>
              <a:rPr lang="cs-CZ" sz="2400" dirty="0" smtClean="0">
                <a:solidFill>
                  <a:schemeClr val="bg2"/>
                </a:solidFill>
              </a:rPr>
              <a:t>(alkohol, drogy apod.) </a:t>
            </a:r>
            <a:r>
              <a:rPr lang="cs-CZ" sz="2850" dirty="0" smtClean="0">
                <a:solidFill>
                  <a:schemeClr val="bg2"/>
                </a:solidFill>
              </a:rPr>
              <a:t>a kdy není schopen ovládat svoje jednání nebo posoudit jeho následky.</a:t>
            </a:r>
          </a:p>
          <a:p>
            <a:pPr algn="just">
              <a:spcBef>
                <a:spcPts val="12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– Při obecné odpovědnosti je </a:t>
            </a:r>
            <a:r>
              <a:rPr lang="cs-CZ" sz="2850" b="1" dirty="0" smtClean="0">
                <a:solidFill>
                  <a:schemeClr val="bg2"/>
                </a:solidFill>
              </a:rPr>
              <a:t>zaměstnanec povinen nahradit</a:t>
            </a:r>
            <a:r>
              <a:rPr lang="cs-CZ" sz="2850" dirty="0" smtClean="0">
                <a:solidFill>
                  <a:schemeClr val="bg2"/>
                </a:solidFill>
              </a:rPr>
              <a:t> zaměstnavateli </a:t>
            </a:r>
            <a:r>
              <a:rPr lang="cs-CZ" sz="2850" u="sng" dirty="0" smtClean="0">
                <a:solidFill>
                  <a:schemeClr val="bg2"/>
                </a:solidFill>
              </a:rPr>
              <a:t>skutečnou škodu</a:t>
            </a:r>
            <a:r>
              <a:rPr lang="cs-CZ" sz="2850" dirty="0" smtClean="0">
                <a:solidFill>
                  <a:schemeClr val="bg2"/>
                </a:solidFill>
              </a:rPr>
              <a:t>, a to </a:t>
            </a:r>
            <a:br>
              <a:rPr lang="cs-CZ" sz="2850" dirty="0" smtClean="0">
                <a:solidFill>
                  <a:schemeClr val="bg2"/>
                </a:solidFill>
              </a:rPr>
            </a:br>
            <a:r>
              <a:rPr lang="cs-CZ" sz="2850" dirty="0" smtClean="0">
                <a:solidFill>
                  <a:schemeClr val="bg2"/>
                </a:solidFill>
              </a:rPr>
              <a:t>v penězích, pokud škodu neodčiní uvedením v předešlý stav. </a:t>
            </a:r>
          </a:p>
        </p:txBody>
      </p:sp>
      <p:sp>
        <p:nvSpPr>
          <p:cNvPr id="6" name="Obdélník 5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zletný">
  <a:themeElements>
    <a:clrScheme name="Vzletný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Vzletný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Vzletný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C:\Templates\Presentation Designs\Vzletný.pot</Template>
  <TotalTime>2733</TotalTime>
  <Words>940</Words>
  <Application>Microsoft Office PowerPoint</Application>
  <PresentationFormat>Předvádění na obrazovce (4:3)</PresentationFormat>
  <Paragraphs>158</Paragraphs>
  <Slides>29</Slides>
  <Notes>2</Notes>
  <HiddenSlides>1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0" baseType="lpstr">
      <vt:lpstr>Vzletný</vt:lpstr>
      <vt:lpstr>Snímek 1</vt:lpstr>
      <vt:lpstr>Tematické zaměření dnešní přednášky</vt:lpstr>
      <vt:lpstr>Odpovědnost zaměstnance za škodu</vt:lpstr>
      <vt:lpstr>Odpovědnost zaměstnance za škodu</vt:lpstr>
      <vt:lpstr>Odpovědnost zaměstnance za škodu</vt:lpstr>
      <vt:lpstr>Odpovědnost zaměstnance za škodu</vt:lpstr>
      <vt:lpstr>Odpovědnost zaměstnance za škodu</vt:lpstr>
      <vt:lpstr>Snímek 8</vt:lpstr>
      <vt:lpstr>Odpovědnost zaměstnance za škodu</vt:lpstr>
      <vt:lpstr>Odpovědnost zaměstnance za škodu</vt:lpstr>
      <vt:lpstr> Odpovědnost zaměstnance za škodu</vt:lpstr>
      <vt:lpstr>  Odpovědnost za nesplnění povinností  k odvrácení škody</vt:lpstr>
      <vt:lpstr>Odpovědnost za nesplnění povinností  k odvrácení škody</vt:lpstr>
      <vt:lpstr>Odpovědnost za schodek na svěřených hodnotách</vt:lpstr>
      <vt:lpstr>Odpovědnost za schodek na svěřených hodnotách</vt:lpstr>
      <vt:lpstr>Odpovědnost za schodek na svěřených hodnotách</vt:lpstr>
      <vt:lpstr>Odpovědnost za schodek na svěřených hodnotách</vt:lpstr>
      <vt:lpstr>Snímek 18</vt:lpstr>
      <vt:lpstr>Odpovědnost za schodek na svěřených hodnotách</vt:lpstr>
      <vt:lpstr>Rozsah náhrady škody</vt:lpstr>
      <vt:lpstr>Rozsah náhrady škody při společné odpovědnosti</vt:lpstr>
      <vt:lpstr>Odpovědnost za ztrátu svěřených věcí</vt:lpstr>
      <vt:lpstr>Odpovědnost za ztrátu svěřených věcí</vt:lpstr>
      <vt:lpstr>Škodní komise</vt:lpstr>
      <vt:lpstr>Odpovědnost zaměstnavatele za škodu</vt:lpstr>
      <vt:lpstr>Odpovědnost zaměstnavatele za škodu</vt:lpstr>
      <vt:lpstr>Odpovědnost zaměstnavatele za škodu</vt:lpstr>
      <vt:lpstr>Odpovědnost zaměstnavatele za škodu</vt:lpstr>
      <vt:lpstr>Snímek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   Přednáška č. 2</dc:title>
  <dc:creator>patrik</dc:creator>
  <cp:lastModifiedBy>adamek</cp:lastModifiedBy>
  <cp:revision>65</cp:revision>
  <cp:lastPrinted>1601-01-01T00:00:00Z</cp:lastPrinted>
  <dcterms:created xsi:type="dcterms:W3CDTF">2005-09-23T13:42:26Z</dcterms:created>
  <dcterms:modified xsi:type="dcterms:W3CDTF">2014-09-01T13:26:01Z</dcterms:modified>
</cp:coreProperties>
</file>