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3"/>
  </p:notesMasterIdLst>
  <p:sldIdLst>
    <p:sldId id="256" r:id="rId2"/>
    <p:sldId id="269" r:id="rId3"/>
    <p:sldId id="341" r:id="rId4"/>
    <p:sldId id="338" r:id="rId5"/>
    <p:sldId id="340" r:id="rId6"/>
    <p:sldId id="342" r:id="rId7"/>
    <p:sldId id="343" r:id="rId8"/>
    <p:sldId id="344" r:id="rId9"/>
    <p:sldId id="277" r:id="rId10"/>
    <p:sldId id="335" r:id="rId11"/>
    <p:sldId id="273" r:id="rId12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81" d="100"/>
          <a:sy n="81" d="100"/>
        </p:scale>
        <p:origin x="112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571A94-FE0F-4BE3-9501-E23B4914FAB6}" type="datetimeFigureOut">
              <a:rPr lang="cs-CZ" smtClean="0"/>
              <a:t>20.09.2022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9963"/>
            <a:ext cx="5435600" cy="39100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B94D97-5373-4298-8B4E-E1196774D8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23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6 w 21600"/>
                <a:gd name="T1" fmla="*/ 0 h 21231"/>
                <a:gd name="T2" fmla="*/ 32 w 21600"/>
                <a:gd name="T3" fmla="*/ 13 h 21231"/>
                <a:gd name="T4" fmla="*/ 0 w 21600"/>
                <a:gd name="T5" fmla="*/ 13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FD21F-7B72-4377-9B6B-E8C859DC2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18F26-F1E9-4590-B6EC-E9E6238C03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64DF8-5DE6-45A3-A84D-185E2F5D8F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lipArt" preserve="1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C3E8-819E-4156-9800-AC3EAADBB9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B4AF0-E47D-4C47-987B-6A94EAAE91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569EB-4052-4500-9DB1-B81EC4C0F4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C6111-84F6-4D9F-A650-6DF77B8EB6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B3542-ADA3-4CA9-A07E-88D3B768A7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6AE1F-3DC3-4E0F-87A4-B26FD0376A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0E9C1-8D4F-49E0-8561-2FCF7F8200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3DDA5-73ED-41CA-B7B9-FA45EFCAC7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8EF4E-FB7C-4C4A-B9E7-5B20452941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33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78 w 21600"/>
                <a:gd name="T3" fmla="*/ 34 h 21600"/>
                <a:gd name="T4" fmla="*/ 0 w 21600"/>
                <a:gd name="T5" fmla="*/ 3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DA583FF-9F5D-469C-B3BB-B1E3900B7B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62" r:id="rId3"/>
    <p:sldLayoutId id="2147484063" r:id="rId4"/>
    <p:sldLayoutId id="2147484064" r:id="rId5"/>
    <p:sldLayoutId id="2147484065" r:id="rId6"/>
    <p:sldLayoutId id="2147484066" r:id="rId7"/>
    <p:sldLayoutId id="2147484067" r:id="rId8"/>
    <p:sldLayoutId id="2147484068" r:id="rId9"/>
    <p:sldLayoutId id="2147484069" r:id="rId10"/>
    <p:sldLayoutId id="2147484070" r:id="rId11"/>
    <p:sldLayoutId id="214748407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65625"/>
            <a:ext cx="7772400" cy="86357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500" b="1" i="1" dirty="0">
                <a:solidFill>
                  <a:schemeClr val="bg2"/>
                </a:solidFill>
              </a:rPr>
              <a:t>	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3500" b="1" dirty="0">
                <a:solidFill>
                  <a:schemeClr val="bg2"/>
                </a:solidFill>
              </a:rPr>
              <a:t>Úvod a podmínky absolvování</a:t>
            </a:r>
            <a:endParaRPr lang="cs-CZ" sz="2400" b="1" i="1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2205038"/>
            <a:ext cx="9144000" cy="1944687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>
                <a:latin typeface="Arial" pitchFamily="34" charset="0"/>
                <a:cs typeface="Arial" pitchFamily="34" charset="0"/>
              </a:rPr>
              <a:t>PERSONALISTIKA</a:t>
            </a:r>
            <a:endParaRPr lang="pt-BR" sz="36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1. seminář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619672" y="5373216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chemeClr val="bg2"/>
                </a:solidFill>
              </a:rPr>
              <a:t>Ing. Helena Marková, Ph.D.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758812" y="235496"/>
            <a:ext cx="11733052" cy="707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2" descr="SLU-znacka-OPF-horizo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547262"/>
            <a:ext cx="3937883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 advAuto="3000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51520" y="1844824"/>
            <a:ext cx="8678198" cy="4752826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2600" dirty="0">
                <a:solidFill>
                  <a:schemeClr val="bg2"/>
                </a:solidFill>
              </a:rPr>
              <a:t>Vybrané </a:t>
            </a:r>
            <a:r>
              <a:rPr lang="cs-CZ" sz="2600" u="sng" dirty="0">
                <a:solidFill>
                  <a:schemeClr val="bg2"/>
                </a:solidFill>
              </a:rPr>
              <a:t>předpisy z oblasti pracovněprávní legislativy</a:t>
            </a:r>
            <a:r>
              <a:rPr lang="cs-CZ" sz="2600" dirty="0">
                <a:solidFill>
                  <a:schemeClr val="bg2"/>
                </a:solidFill>
              </a:rPr>
              <a:t> v platném znění – dle pokynů vyučujícího.</a:t>
            </a:r>
          </a:p>
          <a:p>
            <a:pPr algn="just" eaLnBrk="1" hangingPunct="1">
              <a:lnSpc>
                <a:spcPct val="90000"/>
              </a:lnSpc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600" dirty="0" err="1">
                <a:solidFill>
                  <a:schemeClr val="bg2"/>
                </a:solidFill>
              </a:rPr>
              <a:t>KöNIGOVÁ</a:t>
            </a:r>
            <a:r>
              <a:rPr lang="cs-CZ" sz="2600" dirty="0">
                <a:solidFill>
                  <a:schemeClr val="bg2"/>
                </a:solidFill>
              </a:rPr>
              <a:t>, M., HORALÍKOVÁ, A.  </a:t>
            </a:r>
            <a:r>
              <a:rPr lang="cs-CZ" sz="2600" b="1" i="1" dirty="0">
                <a:solidFill>
                  <a:schemeClr val="bg2"/>
                </a:solidFill>
              </a:rPr>
              <a:t>Personální řízení</a:t>
            </a:r>
            <a:r>
              <a:rPr lang="cs-CZ" sz="2600" dirty="0">
                <a:solidFill>
                  <a:schemeClr val="bg2"/>
                </a:solidFill>
              </a:rPr>
              <a:t>.</a:t>
            </a:r>
            <a:r>
              <a:rPr lang="cs-CZ" sz="2600" b="1" dirty="0">
                <a:solidFill>
                  <a:schemeClr val="bg2"/>
                </a:solidFill>
              </a:rPr>
              <a:t> </a:t>
            </a:r>
            <a:r>
              <a:rPr lang="cs-CZ" sz="2400" dirty="0">
                <a:solidFill>
                  <a:schemeClr val="bg2"/>
                </a:solidFill>
              </a:rPr>
              <a:t>Praha:  ČZU, 2013 . ISBN 978-80–213-2328–5.</a:t>
            </a:r>
          </a:p>
          <a:p>
            <a:pPr algn="just" eaLnBrk="1" hangingPunct="1">
              <a:lnSpc>
                <a:spcPct val="90000"/>
              </a:lnSpc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600" dirty="0">
                <a:solidFill>
                  <a:schemeClr val="bg2"/>
                </a:solidFill>
              </a:rPr>
              <a:t>ROBINSON, I. </a:t>
            </a:r>
            <a:r>
              <a:rPr lang="cs-CZ" sz="2600" b="1" i="1" dirty="0" err="1">
                <a:solidFill>
                  <a:schemeClr val="bg2"/>
                </a:solidFill>
              </a:rPr>
              <a:t>Human</a:t>
            </a:r>
            <a:r>
              <a:rPr lang="cs-CZ" sz="2600" b="1" i="1" dirty="0">
                <a:solidFill>
                  <a:schemeClr val="bg2"/>
                </a:solidFill>
              </a:rPr>
              <a:t> </a:t>
            </a:r>
            <a:r>
              <a:rPr lang="cs-CZ" sz="2600" b="1" i="1" dirty="0" err="1">
                <a:solidFill>
                  <a:schemeClr val="bg2"/>
                </a:solidFill>
              </a:rPr>
              <a:t>Resource</a:t>
            </a:r>
            <a:r>
              <a:rPr lang="cs-CZ" sz="2600" b="1" i="1" dirty="0">
                <a:solidFill>
                  <a:schemeClr val="bg2"/>
                </a:solidFill>
              </a:rPr>
              <a:t> </a:t>
            </a:r>
            <a:r>
              <a:rPr lang="cs-CZ" sz="2400" b="1" i="1" dirty="0">
                <a:solidFill>
                  <a:schemeClr val="bg2"/>
                </a:solidFill>
              </a:rPr>
              <a:t>Management in </a:t>
            </a:r>
            <a:r>
              <a:rPr lang="cs-CZ" sz="2400" b="1" i="1" dirty="0" err="1">
                <a:solidFill>
                  <a:schemeClr val="bg2"/>
                </a:solidFill>
              </a:rPr>
              <a:t>Organisations</a:t>
            </a:r>
            <a:r>
              <a:rPr lang="cs-CZ" sz="2400" b="1" i="1" dirty="0">
                <a:solidFill>
                  <a:schemeClr val="bg2"/>
                </a:solidFill>
              </a:rPr>
              <a:t>. </a:t>
            </a:r>
            <a:r>
              <a:rPr lang="cs-CZ" sz="2600" dirty="0">
                <a:solidFill>
                  <a:schemeClr val="bg2"/>
                </a:solidFill>
              </a:rPr>
              <a:t>London, 2006. ISBN 1843980665.</a:t>
            </a:r>
          </a:p>
          <a:p>
            <a:pPr algn="just" eaLnBrk="1" hangingPunct="1">
              <a:lnSpc>
                <a:spcPct val="90000"/>
              </a:lnSpc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600" dirty="0">
                <a:solidFill>
                  <a:schemeClr val="bg2"/>
                </a:solidFill>
              </a:rPr>
              <a:t>MARTIN, D.  </a:t>
            </a:r>
            <a:r>
              <a:rPr lang="cs-CZ" sz="2600" b="1" i="1" dirty="0">
                <a:solidFill>
                  <a:schemeClr val="bg2"/>
                </a:solidFill>
              </a:rPr>
              <a:t>Personalistika od A do Z. Výkladový slovník důležitých pojmů. Příklady z praxe. </a:t>
            </a:r>
            <a:r>
              <a:rPr lang="cs-CZ" sz="2400" dirty="0">
                <a:solidFill>
                  <a:schemeClr val="bg2"/>
                </a:solidFill>
              </a:rPr>
              <a:t>Brno: CP </a:t>
            </a:r>
            <a:r>
              <a:rPr lang="cs-CZ" sz="2400" dirty="0" err="1">
                <a:solidFill>
                  <a:schemeClr val="bg2"/>
                </a:solidFill>
              </a:rPr>
              <a:t>Books</a:t>
            </a:r>
            <a:r>
              <a:rPr lang="cs-CZ" sz="2400" dirty="0">
                <a:solidFill>
                  <a:schemeClr val="bg2"/>
                </a:solidFill>
              </a:rPr>
              <a:t>, 2005. ISBN 80-251 -0374-9.</a:t>
            </a:r>
            <a:endParaRPr lang="cs-CZ" sz="26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609600"/>
            <a:ext cx="8534752" cy="962012"/>
          </a:xfrm>
        </p:spPr>
        <p:txBody>
          <a:bodyPr/>
          <a:lstStyle/>
          <a:p>
            <a:pPr>
              <a:defRPr/>
            </a:pPr>
            <a:r>
              <a:rPr lang="pl-PL" sz="3300" b="1" dirty="0">
                <a:solidFill>
                  <a:schemeClr val="bg2"/>
                </a:solidFill>
                <a:effectLst/>
                <a:latin typeface="+mn-lt"/>
              </a:rPr>
              <a:t>Přehled doporučené literatury </a:t>
            </a:r>
            <a:br>
              <a:rPr lang="pl-PL" sz="3300" b="1" dirty="0">
                <a:solidFill>
                  <a:schemeClr val="bg2"/>
                </a:solidFill>
                <a:effectLst/>
                <a:latin typeface="+mn-lt"/>
              </a:rPr>
            </a:br>
            <a:r>
              <a:rPr lang="pl-PL" sz="3300" b="1" dirty="0">
                <a:solidFill>
                  <a:schemeClr val="bg2"/>
                </a:solidFill>
                <a:effectLst/>
                <a:latin typeface="+mn-lt"/>
              </a:rPr>
              <a:t>ve vztahu k personalistice</a:t>
            </a:r>
            <a:endParaRPr lang="ro-RO" sz="33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8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99592" y="1052737"/>
            <a:ext cx="5832475" cy="1656184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3500" dirty="0">
                <a:solidFill>
                  <a:schemeClr val="bg2"/>
                </a:solidFill>
              </a:rPr>
              <a:t>	</a:t>
            </a:r>
            <a:r>
              <a:rPr lang="cs-CZ" sz="3500" b="1" dirty="0">
                <a:solidFill>
                  <a:schemeClr val="bg2"/>
                </a:solidFill>
              </a:rPr>
              <a:t>Děkuji vám za pozornost a přeji příjemný zbytek dne. </a:t>
            </a:r>
            <a:endParaRPr lang="cs-CZ" sz="3500" dirty="0">
              <a:solidFill>
                <a:schemeClr val="bg2"/>
              </a:solidFill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cs-CZ" sz="3500" dirty="0"/>
              <a:t>Děkuji vám za pozornost, přeji příjemný den.</a:t>
            </a:r>
          </a:p>
        </p:txBody>
      </p:sp>
      <p:pic>
        <p:nvPicPr>
          <p:cNvPr id="52242" name="Picture 18" descr="PE01931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355976" y="3212976"/>
            <a:ext cx="3864751" cy="2993572"/>
          </a:xfrm>
        </p:spPr>
      </p:pic>
      <p:sp>
        <p:nvSpPr>
          <p:cNvPr id="7" name="Obdélník 6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3FA7C956-A34B-46E8-B883-E9F0F5CEA4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2348880"/>
            <a:ext cx="4656839" cy="40770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autoUpdateAnimBg="0" advAuto="3000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Úvod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Jaká je Vaše zkušenost s personalistikou?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Znáte nějakou legislativní normu, která se týká personalistiky?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Co podle Vás ovlivňuje v současné době vztah mezi zaměstnavatelem a zaměstnancem?</a:t>
            </a:r>
          </a:p>
          <a:p>
            <a:pPr algn="just">
              <a:buNone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9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1440160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Co očekáváte, </a:t>
            </a:r>
            <a:br>
              <a:rPr lang="cs-CZ" sz="3300" b="1" dirty="0">
                <a:solidFill>
                  <a:schemeClr val="bg2"/>
                </a:solidFill>
                <a:effectLst/>
                <a:latin typeface="+mn-lt"/>
              </a:rPr>
            </a:b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že se v tomto předmětu dozvíte?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2060848"/>
            <a:ext cx="8136904" cy="4463776"/>
          </a:xfrm>
        </p:spPr>
        <p:txBody>
          <a:bodyPr/>
          <a:lstStyle/>
          <a:p>
            <a:pPr algn="just">
              <a:buNone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5EBC725-A03D-4A76-AD0E-ADCD87432F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917426"/>
            <a:ext cx="6048672" cy="4463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8586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Sylabus předmětu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marL="514350" indent="-514350" algn="just">
              <a:buAutoNum type="arabicPeriod"/>
            </a:pPr>
            <a:r>
              <a:rPr lang="cs-CZ" sz="3000" dirty="0">
                <a:solidFill>
                  <a:schemeClr val="bg2"/>
                </a:solidFill>
              </a:rPr>
              <a:t>Vznik a vývoj personalistiky, personální činnosti</a:t>
            </a:r>
          </a:p>
          <a:p>
            <a:pPr marL="514350" indent="-514350" algn="just">
              <a:buAutoNum type="arabicPeriod"/>
            </a:pPr>
            <a:r>
              <a:rPr lang="cs-CZ" sz="3000" dirty="0">
                <a:solidFill>
                  <a:schemeClr val="bg2"/>
                </a:solidFill>
              </a:rPr>
              <a:t>Jak se tvoří pracovní místa v organizaci a co jejich obsahem</a:t>
            </a:r>
          </a:p>
          <a:p>
            <a:pPr marL="514350" indent="-514350" algn="just">
              <a:buAutoNum type="arabicPeriod"/>
            </a:pPr>
            <a:r>
              <a:rPr lang="cs-CZ" sz="3000" dirty="0">
                <a:solidFill>
                  <a:schemeClr val="bg2"/>
                </a:solidFill>
              </a:rPr>
              <a:t>Jaké jsou povinnosti zaměstnavatele a zaměstnance</a:t>
            </a:r>
          </a:p>
          <a:p>
            <a:pPr marL="514350" indent="-514350" algn="just">
              <a:buAutoNum type="arabicPeriod"/>
            </a:pPr>
            <a:r>
              <a:rPr lang="cs-CZ" sz="3000" dirty="0">
                <a:solidFill>
                  <a:schemeClr val="bg2"/>
                </a:solidFill>
              </a:rPr>
              <a:t>Pracovní poměr a jeho náležitosti, nástup a ukončení pracovního poměru </a:t>
            </a:r>
          </a:p>
          <a:p>
            <a:pPr marL="514350" indent="-514350" algn="just">
              <a:buAutoNum type="arabicPeriod"/>
            </a:pPr>
            <a:r>
              <a:rPr lang="cs-CZ" sz="3000" dirty="0">
                <a:solidFill>
                  <a:schemeClr val="bg2"/>
                </a:solidFill>
              </a:rPr>
              <a:t>Podmínky pracovního poměru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2371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Podmínky absolvování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Zpracování případové studie </a:t>
            </a:r>
          </a:p>
          <a:p>
            <a:pPr marL="514350" indent="-514350" algn="just">
              <a:buAutoNum type="arabicPeriod"/>
            </a:pPr>
            <a:r>
              <a:rPr lang="cs-CZ" sz="3000" dirty="0">
                <a:solidFill>
                  <a:schemeClr val="bg2"/>
                </a:solidFill>
              </a:rPr>
              <a:t>20 b. za kvalitu odevzdané práce do IS v řádném termínu</a:t>
            </a:r>
          </a:p>
          <a:p>
            <a:pPr marL="514350" indent="-514350" algn="just">
              <a:buAutoNum type="arabicPeriod"/>
            </a:pPr>
            <a:r>
              <a:rPr lang="cs-CZ" sz="3000" dirty="0">
                <a:solidFill>
                  <a:schemeClr val="bg2"/>
                </a:solidFill>
              </a:rPr>
              <a:t>10 b. za prezentaci v rámci semináře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Aktivní zapojení v semináři (60% docházky)</a:t>
            </a:r>
          </a:p>
          <a:p>
            <a:pPr marL="514350" indent="-514350" algn="just">
              <a:buAutoNum type="arabicPeriod"/>
            </a:pPr>
            <a:r>
              <a:rPr lang="cs-CZ" sz="3000" dirty="0">
                <a:solidFill>
                  <a:schemeClr val="bg2"/>
                </a:solidFill>
              </a:rPr>
              <a:t>10 bodů 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Zkouškový test</a:t>
            </a:r>
          </a:p>
          <a:p>
            <a:pPr marL="514350" indent="-514350" algn="just">
              <a:buAutoNum type="arabicPeriod"/>
            </a:pPr>
            <a:r>
              <a:rPr lang="cs-CZ" sz="3000" dirty="0">
                <a:solidFill>
                  <a:schemeClr val="bg2"/>
                </a:solidFill>
              </a:rPr>
              <a:t>60 b. 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7730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Seminář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Docházka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Rozdělení termínů pro prezentaci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Konzultace témat – cíl práce, metody a použitá literatura, reálnost řešení případu, přínos řešení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Prezentace – zásady prezentace, dodržení časového limitu 5 minut, diskuze s účastníky semináře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Řešení praktických příkladů v rámci semináře a následná diskuze (bodové ohodnocení přednášejícím)</a:t>
            </a: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 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491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Brainstorming – výběr témat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Mám zkušenost…pozitivní, negativní.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Zkušenost někoho z blízkých, či přátel.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Objektivita – výběr relevantních zdrojů informací.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Chci se dozvědět více o daném problému.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Varianty řešení – omezení platnou legislativou.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Forma zpracování případové studie i prezentace.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Schopnost diskuze a obhájení názoru.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Dodržení termínu!!!</a:t>
            </a: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 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224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Studijní materiály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Přednášky – prezentace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Studijní opora Personalistika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Šablona pro zpracování případové studie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Odevzdávárna pro vložení případové studie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Vzor závěrečného testu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9020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51520" y="1844824"/>
            <a:ext cx="8568630" cy="4752826"/>
          </a:xfrm>
        </p:spPr>
        <p:txBody>
          <a:bodyPr/>
          <a:lstStyle/>
          <a:p>
            <a:pPr marL="609600" indent="-609600" algn="just" eaLnBrk="1" hangingPunct="1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800" dirty="0">
                <a:solidFill>
                  <a:schemeClr val="bg2"/>
                </a:solidFill>
              </a:rPr>
              <a:t>KAHLE, B.  </a:t>
            </a:r>
            <a:r>
              <a:rPr lang="cs-CZ" sz="2800" b="1" i="1" dirty="0">
                <a:solidFill>
                  <a:schemeClr val="bg2"/>
                </a:solidFill>
              </a:rPr>
              <a:t>Praktická personalistika</a:t>
            </a:r>
            <a:r>
              <a:rPr lang="cs-CZ" sz="2800" dirty="0">
                <a:solidFill>
                  <a:schemeClr val="bg2"/>
                </a:solidFill>
              </a:rPr>
              <a:t>.</a:t>
            </a:r>
            <a:r>
              <a:rPr lang="cs-CZ" sz="2800" b="1" dirty="0">
                <a:solidFill>
                  <a:schemeClr val="bg2"/>
                </a:solidFill>
              </a:rPr>
              <a:t> </a:t>
            </a:r>
            <a:r>
              <a:rPr lang="cs-CZ" sz="2400" dirty="0">
                <a:solidFill>
                  <a:schemeClr val="bg2"/>
                </a:solidFill>
              </a:rPr>
              <a:t>Praha: </a:t>
            </a:r>
            <a:r>
              <a:rPr lang="cs-CZ" sz="2400" dirty="0" err="1">
                <a:solidFill>
                  <a:schemeClr val="bg2"/>
                </a:solidFill>
              </a:rPr>
              <a:t>Pragoeduca</a:t>
            </a:r>
            <a:r>
              <a:rPr lang="cs-CZ" sz="2400" dirty="0">
                <a:solidFill>
                  <a:schemeClr val="bg2"/>
                </a:solidFill>
              </a:rPr>
              <a:t>, 2001, ISBN 80-85856-94-8.</a:t>
            </a:r>
          </a:p>
          <a:p>
            <a:pPr marL="609600" indent="-609600" algn="just" eaLnBrk="1" hangingPunct="1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800" dirty="0">
                <a:solidFill>
                  <a:schemeClr val="bg2"/>
                </a:solidFill>
              </a:rPr>
              <a:t> BURYOVÁ, I., MALÁTEK, V.  </a:t>
            </a:r>
            <a:r>
              <a:rPr lang="cs-CZ" sz="2800" b="1" i="1" dirty="0">
                <a:solidFill>
                  <a:schemeClr val="bg2"/>
                </a:solidFill>
              </a:rPr>
              <a:t>Personalistika.</a:t>
            </a:r>
            <a:r>
              <a:rPr lang="cs-CZ" sz="2400" dirty="0">
                <a:solidFill>
                  <a:schemeClr val="bg2"/>
                </a:solidFill>
              </a:rPr>
              <a:t> Karviná: SU OPF, 2014. ISBN  978-80-7510-061-0.</a:t>
            </a:r>
          </a:p>
          <a:p>
            <a:pPr marL="609600" indent="-609600" algn="just" eaLnBrk="1" hangingPunct="1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800" dirty="0">
                <a:solidFill>
                  <a:schemeClr val="bg2"/>
                </a:solidFill>
              </a:rPr>
              <a:t>CHLÁDKOVÁ, A., BUKOVJAN, P.  Personalistika 2015. Praha: </a:t>
            </a:r>
            <a:r>
              <a:rPr lang="cs-CZ" sz="2800" dirty="0" err="1">
                <a:solidFill>
                  <a:schemeClr val="bg2"/>
                </a:solidFill>
              </a:rPr>
              <a:t>Wolters</a:t>
            </a:r>
            <a:r>
              <a:rPr lang="cs-CZ" sz="2800" dirty="0">
                <a:solidFill>
                  <a:schemeClr val="bg2"/>
                </a:solidFill>
              </a:rPr>
              <a:t> </a:t>
            </a:r>
            <a:r>
              <a:rPr lang="cs-CZ" sz="2800" dirty="0" err="1">
                <a:solidFill>
                  <a:schemeClr val="bg2"/>
                </a:solidFill>
              </a:rPr>
              <a:t>Kluwer</a:t>
            </a:r>
            <a:r>
              <a:rPr lang="cs-CZ" sz="2800" dirty="0">
                <a:solidFill>
                  <a:schemeClr val="bg2"/>
                </a:solidFill>
              </a:rPr>
              <a:t>, 2015. </a:t>
            </a:r>
            <a:r>
              <a:rPr lang="cs-CZ" sz="2400" dirty="0">
                <a:solidFill>
                  <a:schemeClr val="bg2"/>
                </a:solidFill>
              </a:rPr>
              <a:t>ISBN  978-80-7478-649-5. ( E kniha)</a:t>
            </a:r>
          </a:p>
          <a:p>
            <a:pPr marL="609600" indent="-609600" algn="just" eaLnBrk="1" hangingPunct="1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800" dirty="0">
                <a:solidFill>
                  <a:schemeClr val="bg2"/>
                </a:solidFill>
              </a:rPr>
              <a:t>KOUBEK, J.   ABC praktické personalistiky. Praha: Linde, 2000, </a:t>
            </a:r>
            <a:r>
              <a:rPr lang="cs-CZ" sz="2400" dirty="0">
                <a:solidFill>
                  <a:schemeClr val="bg2"/>
                </a:solidFill>
              </a:rPr>
              <a:t>ISBN  80-861-3125-4.</a:t>
            </a:r>
          </a:p>
          <a:p>
            <a:pPr algn="just">
              <a:spcBef>
                <a:spcPts val="1200"/>
              </a:spcBef>
              <a:buClr>
                <a:schemeClr val="bg2"/>
              </a:buClr>
              <a:buNone/>
            </a:pPr>
            <a:endParaRPr lang="cs-CZ" sz="2800" b="1" dirty="0">
              <a:solidFill>
                <a:schemeClr val="bg2"/>
              </a:solidFill>
            </a:endParaRPr>
          </a:p>
          <a:p>
            <a:pPr algn="just">
              <a:spcBef>
                <a:spcPts val="1200"/>
              </a:spcBef>
              <a:buNone/>
            </a:pPr>
            <a:endParaRPr lang="cs-CZ" sz="28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534752" cy="878916"/>
          </a:xfrm>
        </p:spPr>
        <p:txBody>
          <a:bodyPr/>
          <a:lstStyle/>
          <a:p>
            <a:pPr>
              <a:defRPr/>
            </a:pPr>
            <a:r>
              <a:rPr lang="pl-PL" sz="3300" b="1" dirty="0">
                <a:solidFill>
                  <a:schemeClr val="bg2"/>
                </a:solidFill>
                <a:effectLst/>
                <a:latin typeface="+mn-lt"/>
              </a:rPr>
              <a:t>Přehled doporučené literatury </a:t>
            </a:r>
            <a:br>
              <a:rPr lang="pl-PL" sz="3300" b="1" dirty="0">
                <a:solidFill>
                  <a:schemeClr val="bg2"/>
                </a:solidFill>
                <a:effectLst/>
                <a:latin typeface="+mn-lt"/>
              </a:rPr>
            </a:br>
            <a:r>
              <a:rPr lang="pl-PL" sz="3300" b="1" dirty="0">
                <a:solidFill>
                  <a:schemeClr val="bg2"/>
                </a:solidFill>
                <a:effectLst/>
                <a:latin typeface="+mn-lt"/>
              </a:rPr>
              <a:t>ve vztahu k personalistice</a:t>
            </a:r>
            <a:endParaRPr lang="ro-RO" sz="33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8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theme/theme1.xml><?xml version="1.0" encoding="utf-8"?>
<a:theme xmlns:a="http://schemas.openxmlformats.org/drawingml/2006/main" name="Vzletný">
  <a:themeElements>
    <a:clrScheme name="Vzletný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Vzletný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Vzletný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C:\Templates\Presentation Designs\Vzletný.pot</Template>
  <TotalTime>3984</TotalTime>
  <Words>600</Words>
  <Application>Microsoft Office PowerPoint</Application>
  <PresentationFormat>Předvádění na obrazovce (4:3)</PresentationFormat>
  <Paragraphs>74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Wingdings</vt:lpstr>
      <vt:lpstr>Vzletný</vt:lpstr>
      <vt:lpstr>Prezentace aplikace PowerPoint</vt:lpstr>
      <vt:lpstr>Úvod</vt:lpstr>
      <vt:lpstr>Co očekáváte,  že se v tomto předmětu dozvíte?</vt:lpstr>
      <vt:lpstr>Sylabus předmětu</vt:lpstr>
      <vt:lpstr>Podmínky absolvování</vt:lpstr>
      <vt:lpstr>Seminář</vt:lpstr>
      <vt:lpstr>Brainstorming – výběr témat</vt:lpstr>
      <vt:lpstr>Studijní materiály</vt:lpstr>
      <vt:lpstr>Přehled doporučené literatury  ve vztahu k personalistice</vt:lpstr>
      <vt:lpstr>Přehled doporučené literatury  ve vztahu k personalistice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   Přednáška č. 2</dc:title>
  <dc:creator>patrik</dc:creator>
  <cp:lastModifiedBy>mar0076</cp:lastModifiedBy>
  <cp:revision>178</cp:revision>
  <cp:lastPrinted>1601-01-01T00:00:00Z</cp:lastPrinted>
  <dcterms:created xsi:type="dcterms:W3CDTF">2005-09-23T13:42:26Z</dcterms:created>
  <dcterms:modified xsi:type="dcterms:W3CDTF">2022-09-20T11:31:45Z</dcterms:modified>
</cp:coreProperties>
</file>