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9" r:id="rId3"/>
    <p:sldId id="341" r:id="rId4"/>
    <p:sldId id="338" r:id="rId5"/>
    <p:sldId id="340" r:id="rId6"/>
    <p:sldId id="342" r:id="rId7"/>
    <p:sldId id="343" r:id="rId8"/>
    <p:sldId id="344" r:id="rId9"/>
    <p:sldId id="277" r:id="rId10"/>
    <p:sldId id="335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Úvod a podmínky absolvování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>
                <a:solidFill>
                  <a:schemeClr val="bg2"/>
                </a:solidFill>
              </a:rPr>
              <a:t>Vybrané </a:t>
            </a:r>
            <a:r>
              <a:rPr lang="cs-CZ" sz="2600" u="sng" dirty="0">
                <a:solidFill>
                  <a:schemeClr val="bg2"/>
                </a:solidFill>
              </a:rPr>
              <a:t>předpisy z oblasti pracovněprávní legislativy</a:t>
            </a:r>
            <a:r>
              <a:rPr lang="cs-CZ" sz="2600" dirty="0">
                <a:solidFill>
                  <a:schemeClr val="bg2"/>
                </a:solidFill>
              </a:rPr>
              <a:t> v platném znění – dle pokynů vyučujícího.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 err="1">
                <a:solidFill>
                  <a:schemeClr val="bg2"/>
                </a:solidFill>
              </a:rPr>
              <a:t>KöNIGOVÁ</a:t>
            </a:r>
            <a:r>
              <a:rPr lang="cs-CZ" sz="2600" dirty="0">
                <a:solidFill>
                  <a:schemeClr val="bg2"/>
                </a:solidFill>
              </a:rPr>
              <a:t>, M., HORALÍKOVÁ, A.  </a:t>
            </a:r>
            <a:r>
              <a:rPr lang="cs-CZ" sz="2600" b="1" i="1" dirty="0">
                <a:solidFill>
                  <a:schemeClr val="bg2"/>
                </a:solidFill>
              </a:rPr>
              <a:t>Personální řízení</a:t>
            </a:r>
            <a:r>
              <a:rPr lang="cs-CZ" sz="2600" dirty="0">
                <a:solidFill>
                  <a:schemeClr val="bg2"/>
                </a:solidFill>
              </a:rPr>
              <a:t>.</a:t>
            </a:r>
            <a:r>
              <a:rPr lang="cs-CZ" sz="2600" b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Praha:  ČZU, 2013 . ISBN 978-80–213-2328–5.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>
                <a:solidFill>
                  <a:schemeClr val="bg2"/>
                </a:solidFill>
              </a:rPr>
              <a:t>ROBINSON, I. </a:t>
            </a:r>
            <a:r>
              <a:rPr lang="cs-CZ" sz="2600" b="1" i="1" dirty="0" err="1">
                <a:solidFill>
                  <a:schemeClr val="bg2"/>
                </a:solidFill>
              </a:rPr>
              <a:t>Human</a:t>
            </a:r>
            <a:r>
              <a:rPr lang="cs-CZ" sz="2600" b="1" i="1" dirty="0">
                <a:solidFill>
                  <a:schemeClr val="bg2"/>
                </a:solidFill>
              </a:rPr>
              <a:t> </a:t>
            </a:r>
            <a:r>
              <a:rPr lang="cs-CZ" sz="2600" b="1" i="1" dirty="0" err="1">
                <a:solidFill>
                  <a:schemeClr val="bg2"/>
                </a:solidFill>
              </a:rPr>
              <a:t>Resource</a:t>
            </a:r>
            <a:r>
              <a:rPr lang="cs-CZ" sz="2600" b="1" i="1" dirty="0">
                <a:solidFill>
                  <a:schemeClr val="bg2"/>
                </a:solidFill>
              </a:rPr>
              <a:t> </a:t>
            </a:r>
            <a:r>
              <a:rPr lang="cs-CZ" sz="2400" b="1" i="1" dirty="0">
                <a:solidFill>
                  <a:schemeClr val="bg2"/>
                </a:solidFill>
              </a:rPr>
              <a:t>Management in </a:t>
            </a:r>
            <a:r>
              <a:rPr lang="cs-CZ" sz="2400" b="1" i="1" dirty="0" err="1">
                <a:solidFill>
                  <a:schemeClr val="bg2"/>
                </a:solidFill>
              </a:rPr>
              <a:t>Organisations</a:t>
            </a:r>
            <a:r>
              <a:rPr lang="cs-CZ" sz="2400" b="1" i="1" dirty="0">
                <a:solidFill>
                  <a:schemeClr val="bg2"/>
                </a:solidFill>
              </a:rPr>
              <a:t>. </a:t>
            </a:r>
            <a:r>
              <a:rPr lang="cs-CZ" sz="2600" dirty="0">
                <a:solidFill>
                  <a:schemeClr val="bg2"/>
                </a:solidFill>
              </a:rPr>
              <a:t>London, 2006. ISBN 1843980665.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600" dirty="0">
                <a:solidFill>
                  <a:schemeClr val="bg2"/>
                </a:solidFill>
              </a:rPr>
              <a:t>MARTIN, D.  </a:t>
            </a:r>
            <a:r>
              <a:rPr lang="cs-CZ" sz="2600" b="1" i="1" dirty="0">
                <a:solidFill>
                  <a:schemeClr val="bg2"/>
                </a:solidFill>
              </a:rPr>
              <a:t>Personalistika od A do Z. Výkladový slovník důležitých pojmů. Příklady z praxe. </a:t>
            </a:r>
            <a:r>
              <a:rPr lang="cs-CZ" sz="2400" dirty="0">
                <a:solidFill>
                  <a:schemeClr val="bg2"/>
                </a:solidFill>
              </a:rPr>
              <a:t>Brno: CP </a:t>
            </a:r>
            <a:r>
              <a:rPr lang="cs-CZ" sz="2400" dirty="0" err="1">
                <a:solidFill>
                  <a:schemeClr val="bg2"/>
                </a:solidFill>
              </a:rPr>
              <a:t>Books</a:t>
            </a:r>
            <a:r>
              <a:rPr lang="cs-CZ" sz="2400" dirty="0">
                <a:solidFill>
                  <a:schemeClr val="bg2"/>
                </a:solidFill>
              </a:rPr>
              <a:t>, 2005. ISBN 80-251 -0374-9.</a:t>
            </a: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Úvod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Jaká je Vaše zkušenost s personalistikou?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Znáte nějakou legislativní normu, která se týká personalistiky?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 podle Vás ovlivňuje v současné době vztah mezi zaměstnavatelem a zaměstnancem?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očekáváte,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že se v tomto předmětu dozvíte?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Sylabus předmětu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Vznik a vývoj personalistiky, personální činnosti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 se tvoří pracovní místa v organizaci a co jejich obsahem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Jaké jsou povinnosti zaměstnavatele a zaměstnance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Pracovní poměr a jeho náležitosti, nástup a ukončení pracovního poměru 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Podmínky pracovního poměru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Podmínky absolvování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Zpracování případové studie 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20 b. za kvalitu odevzdané práce do IS v řádném termínu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10 b. za prezentaci v rámci semináře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Aktivní zapojení v semináři (60% docházky)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10 bodů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Zkouškový test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60 b.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Docházka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Rozdělení termínů pro prezentaci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Konzultace témat – cíl práce, metody a použitá literatura, reálnost řešení případu, přínos řešení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Prezentace – zásady prezentace, dodržení časového limitu 5 minut, diskuze s účastníky semináře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Řešení praktických příkladů v rámci semináře a následná diskuze (bodové ohodnocení přednášejícím)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Brainstorming – výběr témat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Mám zkušenost…pozitivní, negativní.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Zkušenost někoho z blízkých, či přátel.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Objektivita – výběr relevantních zdrojů informací.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Chci se dozvědět více o daném problému.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Varianty řešení – omezení platnou legislativou.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Forma zpracování případové studie i prezentace.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Schopnost diskuze a obhájení názoru.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Dodržení termínu!!!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Přednášky – prezentace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Studijní opora Personalistika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Šablona pro zpracování případové studie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Odevzdávárna pro vložení případové studie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Vzor závěrečného testu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630" cy="4752826"/>
          </a:xfrm>
        </p:spPr>
        <p:txBody>
          <a:bodyPr/>
          <a:lstStyle/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KAHLE, B.  </a:t>
            </a:r>
            <a:r>
              <a:rPr lang="cs-CZ" sz="2800" b="1" i="1" dirty="0">
                <a:solidFill>
                  <a:schemeClr val="bg2"/>
                </a:solidFill>
              </a:rPr>
              <a:t>Praktická personalistika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Praha: </a:t>
            </a:r>
            <a:r>
              <a:rPr lang="cs-CZ" sz="2400" dirty="0" err="1">
                <a:solidFill>
                  <a:schemeClr val="bg2"/>
                </a:solidFill>
              </a:rPr>
              <a:t>Pragoeduca</a:t>
            </a:r>
            <a:r>
              <a:rPr lang="cs-CZ" sz="2400" dirty="0">
                <a:solidFill>
                  <a:schemeClr val="bg2"/>
                </a:solidFill>
              </a:rPr>
              <a:t>, 2001, ISBN 80-85856-94-8.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 BURYOVÁ, I., MALÁTEK, V.  </a:t>
            </a:r>
            <a:r>
              <a:rPr lang="cs-CZ" sz="2800" b="1" i="1" dirty="0">
                <a:solidFill>
                  <a:schemeClr val="bg2"/>
                </a:solidFill>
              </a:rPr>
              <a:t>Personalistika.</a:t>
            </a:r>
            <a:r>
              <a:rPr lang="cs-CZ" sz="2400" dirty="0">
                <a:solidFill>
                  <a:schemeClr val="bg2"/>
                </a:solidFill>
              </a:rPr>
              <a:t> Karviná: SU OPF, 2014. ISBN  978-80-7510-061-0.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CHLÁDKOVÁ, A., BUKOVJAN, P.  Personalistika 2015. Praha: </a:t>
            </a:r>
            <a:r>
              <a:rPr lang="cs-CZ" sz="2800" dirty="0" err="1">
                <a:solidFill>
                  <a:schemeClr val="bg2"/>
                </a:solidFill>
              </a:rPr>
              <a:t>Wolters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Kluwer</a:t>
            </a:r>
            <a:r>
              <a:rPr lang="cs-CZ" sz="2800" dirty="0">
                <a:solidFill>
                  <a:schemeClr val="bg2"/>
                </a:solidFill>
              </a:rPr>
              <a:t>, 2015. </a:t>
            </a:r>
            <a:r>
              <a:rPr lang="cs-CZ" sz="2400" dirty="0">
                <a:solidFill>
                  <a:schemeClr val="bg2"/>
                </a:solidFill>
              </a:rPr>
              <a:t>ISBN  978-80-7478-649-5. ( E kniha)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KOUBEK, J.   ABC praktické personalistiky. Praha: Linde, 2000, </a:t>
            </a:r>
            <a:r>
              <a:rPr lang="cs-CZ" sz="2400" dirty="0">
                <a:solidFill>
                  <a:schemeClr val="bg2"/>
                </a:solidFill>
              </a:rPr>
              <a:t>ISBN  80-861-3125-4.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endParaRPr lang="cs-CZ" sz="2800" b="1" dirty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752" cy="878916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3984</TotalTime>
  <Words>600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Úvod</vt:lpstr>
      <vt:lpstr>Co očekáváte,  že se v tomto předmětu dozvíte?</vt:lpstr>
      <vt:lpstr>Sylabus předmětu</vt:lpstr>
      <vt:lpstr>Podmínky absolvování</vt:lpstr>
      <vt:lpstr>Seminář</vt:lpstr>
      <vt:lpstr>Brainstorming – výběr témat</vt:lpstr>
      <vt:lpstr>Studijní materiály</vt:lpstr>
      <vt:lpstr>Přehled doporučené literatury  ve vztahu k personalistice</vt:lpstr>
      <vt:lpstr>Přehled doporučené literatury  ve vztahu k personalistice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178</cp:revision>
  <cp:lastPrinted>1601-01-01T00:00:00Z</cp:lastPrinted>
  <dcterms:created xsi:type="dcterms:W3CDTF">2005-09-23T13:42:26Z</dcterms:created>
  <dcterms:modified xsi:type="dcterms:W3CDTF">2022-09-20T11:31:45Z</dcterms:modified>
</cp:coreProperties>
</file>