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56" r:id="rId2"/>
    <p:sldId id="269" r:id="rId3"/>
    <p:sldId id="348" r:id="rId4"/>
    <p:sldId id="340" r:id="rId5"/>
    <p:sldId id="346" r:id="rId6"/>
    <p:sldId id="347" r:id="rId7"/>
    <p:sldId id="349" r:id="rId8"/>
    <p:sldId id="345" r:id="rId9"/>
    <p:sldId id="341" r:id="rId10"/>
    <p:sldId id="273" r:id="rId1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</p14:sldIdLst>
        </p14:section>
        <p14:section name="Oddíl bez názvu" id="{716ECBE0-3BD8-435F-AD63-02A39B659C49}">
          <p14:sldIdLst>
            <p14:sldId id="269"/>
            <p14:sldId id="348"/>
            <p14:sldId id="340"/>
            <p14:sldId id="346"/>
            <p14:sldId id="347"/>
            <p14:sldId id="349"/>
            <p14:sldId id="345"/>
            <p14:sldId id="341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0929"/>
  </p:normalViewPr>
  <p:slideViewPr>
    <p:cSldViewPr>
      <p:cViewPr varScale="1">
        <p:scale>
          <a:sx n="90" d="100"/>
          <a:sy n="90" d="100"/>
        </p:scale>
        <p:origin x="143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propo.mpsv.cz/zakon_435_2004#p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propo.mpsv.cz/vyhlaska_79_2013" TargetMode="External"/><Relationship Id="rId2" Type="http://schemas.openxmlformats.org/officeDocument/2006/relationships/hyperlink" Target="https://ppropo.mpsv.cz/zakon_373_201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sec.cz/clanky/za-jake-prohresky-muzete-a-za-jake-nemuzete-vyletet-na-hodinu/" TargetMode="External"/><Relationship Id="rId2" Type="http://schemas.openxmlformats.org/officeDocument/2006/relationships/hyperlink" Target="https://www.mesec.cz/zakony/zakonik-prace-zakon/f3055415/#p305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chemeClr val="bg2"/>
                </a:solidFill>
              </a:rPr>
              <a:t>Povinnosti zaměstnanců a zaměstnavatelů</a:t>
            </a: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4.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Definice zaměstnanec/zaměstnavatel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Zákoník práce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Zákon o zaměstnanosti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https://ppropo.mpsv.cz/zakon_435_2004#p5</a:t>
            </a:r>
            <a:endParaRPr lang="cs-CZ" sz="30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- definuje závislou práci, co je to?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  - co je „švarcsystém“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Zdroje po definici povinností a práv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Zákoník práce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Zvláštní právní předpisy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Antidiskriminační zákon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Zákon o </a:t>
            </a:r>
            <a:r>
              <a:rPr lang="cs-CZ" sz="2900" dirty="0" err="1">
                <a:solidFill>
                  <a:schemeClr val="bg2"/>
                </a:solidFill>
              </a:rPr>
              <a:t>spec</a:t>
            </a:r>
            <a:r>
              <a:rPr lang="cs-CZ" sz="2900" dirty="0">
                <a:solidFill>
                  <a:schemeClr val="bg2"/>
                </a:solidFill>
              </a:rPr>
              <a:t>. zdravotních službách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2"/>
              </a:rPr>
              <a:t>https://ppropo.mpsv.cz/zakon_373_2011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hlinkClick r:id="rId3"/>
              </a:rPr>
              <a:t>https://ppropo.mpsv.cz/vyhlaska_79_2013</a:t>
            </a: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9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Povinnosti zaměstnance při nástupu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osobní dotazník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doklad o zdravotní způsobilosti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doklad o trestní bezúhonnosti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potvrzení o zaměstnání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doklady o kvalifikaci…co to může být?</a:t>
            </a:r>
          </a:p>
          <a:p>
            <a:pPr algn="just"/>
            <a:endParaRPr lang="cs-CZ" sz="3000" dirty="0">
              <a:solidFill>
                <a:schemeClr val="bg2"/>
              </a:solidFill>
            </a:endParaRPr>
          </a:p>
          <a:p>
            <a:pPr algn="just"/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73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683568" y="549275"/>
            <a:ext cx="7774632" cy="143421"/>
          </a:xfrm>
        </p:spPr>
        <p:txBody>
          <a:bodyPr/>
          <a:lstStyle/>
          <a:p>
            <a:pPr eaLnBrk="1" hangingPunct="1">
              <a:defRPr/>
            </a:pP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692696"/>
            <a:ext cx="8136904" cy="583192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praxe			původ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těhotenství			členství v odborech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zdravotní způsobilost	příslušnost k církvi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rodinný stav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majetkové poměry		politické názory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členství v politických stranách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dosažené vzdělání						absolvovaná školení	sexuální orientace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počet dětí			údaje o pojištění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18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Která data jsou součástí </a:t>
            </a:r>
            <a:br>
              <a:rPr lang="cs-CZ" sz="3300" b="1" dirty="0">
                <a:solidFill>
                  <a:schemeClr val="bg2"/>
                </a:solidFill>
                <a:effectLst/>
                <a:latin typeface="+mn-lt"/>
              </a:rPr>
            </a:b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osobní a personální evidence?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3000" dirty="0">
                <a:solidFill>
                  <a:schemeClr val="bg2"/>
                </a:solidFill>
              </a:rPr>
              <a:t>Co musí vědět  </a:t>
            </a:r>
          </a:p>
          <a:p>
            <a:pPr marL="0" indent="0" algn="ctr">
              <a:buNone/>
            </a:pPr>
            <a:r>
              <a:rPr lang="cs-CZ" sz="3000" dirty="0">
                <a:solidFill>
                  <a:schemeClr val="bg2"/>
                </a:solidFill>
              </a:rPr>
              <a:t>X  </a:t>
            </a:r>
          </a:p>
          <a:p>
            <a:pPr marL="0" indent="0" algn="ctr">
              <a:buNone/>
            </a:pPr>
            <a:r>
              <a:rPr lang="cs-CZ" sz="3000" dirty="0">
                <a:solidFill>
                  <a:schemeClr val="bg2"/>
                </a:solidFill>
              </a:rPr>
              <a:t>co nemusí vědět.</a:t>
            </a:r>
          </a:p>
          <a:p>
            <a:pPr algn="ctr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ctr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6872C54-199A-48A7-B2A6-AAC1FB8671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Co musí zajistit zaměstnavatel zaměstnanci při </a:t>
            </a:r>
            <a:r>
              <a:rPr lang="cs-CZ" dirty="0" err="1">
                <a:solidFill>
                  <a:schemeClr val="bg2"/>
                </a:solidFill>
              </a:rPr>
              <a:t>nástupu:</a:t>
            </a:r>
            <a:r>
              <a:rPr lang="cs-CZ" dirty="0" err="1"/>
              <a:t>Comus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9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Personální a </a:t>
            </a:r>
            <a:r>
              <a:rPr lang="cs-CZ" sz="3300" b="1">
                <a:solidFill>
                  <a:schemeClr val="bg2"/>
                </a:solidFill>
                <a:effectLst/>
                <a:latin typeface="+mn-lt"/>
              </a:rPr>
              <a:t>mzdová evidence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752600"/>
            <a:ext cx="3810000" cy="4916760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Jméno, příjmení, RČ, tituly, datum narození, rodinný stav, st. občanství, adresa trvalého pobytu</a:t>
            </a:r>
          </a:p>
          <a:p>
            <a:pPr marL="0" indent="0" algn="just">
              <a:buNone/>
            </a:pPr>
            <a:r>
              <a:rPr lang="cs-CZ" sz="3200" dirty="0">
                <a:solidFill>
                  <a:schemeClr val="bg2"/>
                </a:solidFill>
              </a:rPr>
              <a:t>ZL, potvrzení o </a:t>
            </a:r>
            <a:r>
              <a:rPr lang="cs-CZ" sz="3200" dirty="0" err="1">
                <a:solidFill>
                  <a:schemeClr val="bg2"/>
                </a:solidFill>
              </a:rPr>
              <a:t>zd</a:t>
            </a:r>
            <a:r>
              <a:rPr lang="cs-CZ" sz="3200" dirty="0">
                <a:solidFill>
                  <a:schemeClr val="bg2"/>
                </a:solidFill>
              </a:rPr>
              <a:t>. příjmech, výpis z RT</a:t>
            </a:r>
            <a:endParaRPr lang="cs-CZ" sz="3200" dirty="0"/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Děti, údaje o pojištění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Údaje o PP, změnách a skončení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6872C54-199A-48A7-B2A6-AAC1FB867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916760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Uzavření PS, dohody…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Mzdové ujednání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Školení BOZP, prohlášení k daní, odpočty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Vztahy k OSSZ a ZP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Evidenční a mzdový list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Hmotná odpovědnost</a:t>
            </a:r>
          </a:p>
          <a:p>
            <a:pPr marL="0" indent="0">
              <a:buNone/>
            </a:pPr>
            <a:r>
              <a:rPr lang="cs-CZ" dirty="0">
                <a:solidFill>
                  <a:schemeClr val="bg2"/>
                </a:solidFill>
              </a:rPr>
              <a:t>Seznámení s vnitřními předpisy</a:t>
            </a:r>
          </a:p>
          <a:p>
            <a:pPr marL="0" indent="0">
              <a:buNone/>
            </a:pPr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08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Práva a povinnosti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algn="just">
              <a:buFontTx/>
              <a:buChar char="-"/>
            </a:pPr>
            <a:r>
              <a:rPr lang="cs-CZ" b="1" dirty="0">
                <a:solidFill>
                  <a:schemeClr val="bg2"/>
                </a:solidFill>
              </a:rPr>
              <a:t>zaměstnavatele</a:t>
            </a:r>
          </a:p>
          <a:p>
            <a:pPr algn="just">
              <a:buFontTx/>
              <a:buChar char="-"/>
            </a:pPr>
            <a:r>
              <a:rPr lang="cs-CZ" sz="3200" b="1" dirty="0">
                <a:solidFill>
                  <a:schemeClr val="bg2"/>
                </a:solidFill>
                <a:effectLst/>
                <a:latin typeface="+mn-lt"/>
              </a:rPr>
              <a:t>vedoucího</a:t>
            </a:r>
          </a:p>
          <a:p>
            <a:pPr algn="just">
              <a:buFontTx/>
              <a:buChar char="-"/>
            </a:pPr>
            <a:r>
              <a:rPr lang="cs-CZ" sz="3200" b="1" dirty="0">
                <a:solidFill>
                  <a:schemeClr val="bg2"/>
                </a:solidFill>
                <a:effectLst/>
                <a:latin typeface="+mn-lt"/>
              </a:rPr>
              <a:t>zaměstnance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9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Vnitřní předpisy</a:t>
            </a:r>
          </a:p>
        </p:txBody>
      </p:sp>
      <p:sp>
        <p:nvSpPr>
          <p:cNvPr id="2" name="Zástupný text 1">
            <a:extLst>
              <a:ext uri="{FF2B5EF4-FFF2-40B4-BE49-F238E27FC236}">
                <a16:creationId xmlns:a16="http://schemas.microsoft.com/office/drawing/2014/main" id="{7A0B7994-7A71-4CF3-B95C-C49788B1EF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Vnitřní předpis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82C72-72C9-4BC2-8106-31871274C2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může stanovit větší práva, než jaká dává zákon (nejde-li o pracovní řád)</a:t>
            </a:r>
          </a:p>
          <a:p>
            <a:r>
              <a:rPr lang="cs-CZ" dirty="0">
                <a:solidFill>
                  <a:schemeClr val="bg2"/>
                </a:solidFill>
              </a:rPr>
              <a:t>forma a platnost </a:t>
            </a:r>
            <a:r>
              <a:rPr lang="cs-CZ" dirty="0">
                <a:solidFill>
                  <a:srgbClr val="C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https://www.mesec.cz/zakony/zakonik-prace-zakon/f3055415/#p305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>
                <a:solidFill>
                  <a:schemeClr val="bg2"/>
                </a:solidFill>
              </a:rPr>
              <a:t>např. délka dovolené, benefity, </a:t>
            </a:r>
            <a:r>
              <a:rPr lang="cs-CZ" dirty="0" err="1">
                <a:solidFill>
                  <a:schemeClr val="bg2"/>
                </a:solidFill>
              </a:rPr>
              <a:t>soc.výhody</a:t>
            </a:r>
            <a:endParaRPr lang="cs-CZ" dirty="0">
              <a:solidFill>
                <a:schemeClr val="bg2"/>
              </a:solidFill>
            </a:endParaRPr>
          </a:p>
          <a:p>
            <a:r>
              <a:rPr lang="cs-CZ" dirty="0">
                <a:solidFill>
                  <a:schemeClr val="bg2"/>
                </a:solidFill>
              </a:rPr>
              <a:t>seznámení s VP do 15 dnů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000CF7-1D6A-44BF-9AD8-FD9BBF5D7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Pracovní řád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3791F4-B6C9-47FF-8761-9286CB973FC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>
                <a:solidFill>
                  <a:schemeClr val="bg2"/>
                </a:solidFill>
              </a:rPr>
              <a:t>upřesňuje povinnosti zaměstnanců na daném pracovišti</a:t>
            </a:r>
          </a:p>
          <a:p>
            <a:r>
              <a:rPr lang="cs-CZ" dirty="0">
                <a:solidFill>
                  <a:schemeClr val="bg2"/>
                </a:solidFill>
              </a:rPr>
              <a:t>nesmí jít nad rámec ZP</a:t>
            </a:r>
          </a:p>
          <a:p>
            <a:r>
              <a:rPr lang="cs-CZ" dirty="0">
                <a:solidFill>
                  <a:schemeClr val="bg2"/>
                </a:solidFill>
              </a:rPr>
              <a:t>co hrozí, když ho porušíte?</a:t>
            </a:r>
          </a:p>
          <a:p>
            <a:r>
              <a:rPr lang="cs-CZ" dirty="0">
                <a:solidFill>
                  <a:schemeClr val="bg2"/>
                </a:solidFill>
              </a:rPr>
              <a:t>můžou Vás vyhodit, když ho porušíte? (zajímavé případy na </a:t>
            </a:r>
            <a:r>
              <a:rPr lang="cs-CZ" dirty="0">
                <a:solidFill>
                  <a:schemeClr val="bg2"/>
                </a:solidFill>
                <a:hlinkClick r:id="rId3"/>
              </a:rPr>
              <a:t>https://www.mesec.cz/clanky/za-jake-prohresky-muzete-a-za-jake-nemuzete-vyletet-na-hodinu/</a:t>
            </a:r>
            <a:r>
              <a:rPr lang="cs-CZ" dirty="0">
                <a:solidFill>
                  <a:schemeClr val="bg2"/>
                </a:solidFill>
              </a:rPr>
              <a:t> 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5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5358</TotalTime>
  <Words>528</Words>
  <Application>Microsoft Office PowerPoint</Application>
  <PresentationFormat>Předvádění na obrazovce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Vzletný</vt:lpstr>
      <vt:lpstr>Prezentace aplikace PowerPoint</vt:lpstr>
      <vt:lpstr>Definice zaměstnanec/zaměstnavatel</vt:lpstr>
      <vt:lpstr>Zdroje po definici povinností a práv </vt:lpstr>
      <vt:lpstr>Povinnosti zaměstnance při nástupu</vt:lpstr>
      <vt:lpstr>Prezentace aplikace PowerPoint</vt:lpstr>
      <vt:lpstr>Která data jsou součástí  osobní a personální evidence?</vt:lpstr>
      <vt:lpstr>Personální a mzdová evidence</vt:lpstr>
      <vt:lpstr>Práva a povinnosti</vt:lpstr>
      <vt:lpstr>Vnitřní předpisy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220</cp:revision>
  <cp:lastPrinted>1601-01-01T00:00:00Z</cp:lastPrinted>
  <dcterms:created xsi:type="dcterms:W3CDTF">2005-09-23T13:42:26Z</dcterms:created>
  <dcterms:modified xsi:type="dcterms:W3CDTF">2022-10-13T04:21:15Z</dcterms:modified>
</cp:coreProperties>
</file>