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9" r:id="rId3"/>
    <p:sldId id="351" r:id="rId4"/>
    <p:sldId id="356" r:id="rId5"/>
    <p:sldId id="353" r:id="rId6"/>
    <p:sldId id="354" r:id="rId7"/>
    <p:sldId id="355" r:id="rId8"/>
    <p:sldId id="357" r:id="rId9"/>
    <p:sldId id="352" r:id="rId10"/>
    <p:sldId id="358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51"/>
            <p14:sldId id="356"/>
            <p14:sldId id="353"/>
            <p14:sldId id="354"/>
            <p14:sldId id="355"/>
            <p14:sldId id="357"/>
            <p14:sldId id="352"/>
            <p14:sldId id="358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90" d="100"/>
          <a:sy n="90" d="100"/>
        </p:scale>
        <p:origin x="14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ce.cz/dane-a-mzda/mzda/nemocenska-a-nahrada-mzdy/pruvodce-nahradou-mzdy-a-nemocenskou/" TargetMode="External"/><Relationship Id="rId2" Type="http://schemas.openxmlformats.org/officeDocument/2006/relationships/hyperlink" Target="https://www.cssz.cz/web/cz/nemocensk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sz.cz/penezita-pomoc-v-materstv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ortal.pohoda.cz/dane-ucetnictvi-mzdy/mzdy-a-prace/narok-na-placene-volno/narok-na-placene-voln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dirty="0">
                <a:solidFill>
                  <a:schemeClr val="bg2"/>
                </a:solidFill>
              </a:rPr>
              <a:t>Překážky v práci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7.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Osobní překážky na straně zaměstnance –zdravotní důvody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Náhrady sociálního systému: nemocenská, ošetřovné, peněžitá pomoc v mateřství, otcovská, vyrovnávací příspěvek.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  <a:hlinkClick r:id="rId2"/>
              </a:rPr>
              <a:t>https://www.cssz.cz/web/cz/nemocenske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  <a:hlinkClick r:id="rId3"/>
              </a:rPr>
              <a:t>https://www.finance.cz/dane-a-mzda/mzda/nemocenska-a-nahrada-mzdy/pruvodce-nahradou-mzdy-a-nemocenskou/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  <a:hlinkClick r:id="rId4"/>
              </a:rPr>
              <a:t>https://www.cssz.cz/penezita-pomoc-v-materstvi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Rodičovská – kolik a jak dlouho?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6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</a:t>
            </a:r>
            <a:r>
              <a:rPr lang="cs-CZ" sz="3300" b="1">
                <a:solidFill>
                  <a:schemeClr val="bg2"/>
                </a:solidFill>
                <a:effectLst/>
                <a:latin typeface="+mn-lt"/>
              </a:rPr>
              <a:t>v práci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591553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Překážky v práci zákoník práce rozděluje na </a:t>
            </a:r>
            <a:r>
              <a:rPr lang="cs-CZ" sz="3000" b="1" dirty="0">
                <a:solidFill>
                  <a:schemeClr val="bg2"/>
                </a:solidFill>
              </a:rPr>
              <a:t>překážky v práci na straně zaměstnance</a:t>
            </a:r>
            <a:r>
              <a:rPr lang="cs-CZ" sz="3000" dirty="0">
                <a:solidFill>
                  <a:schemeClr val="bg2"/>
                </a:solidFill>
              </a:rPr>
              <a:t> (§ 191 až 206 zákoníku práce)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a na </a:t>
            </a:r>
            <a:r>
              <a:rPr lang="cs-CZ" sz="3000" b="1" dirty="0">
                <a:solidFill>
                  <a:schemeClr val="bg2"/>
                </a:solidFill>
              </a:rPr>
              <a:t>překážky v práci na straně zaměstnavatele </a:t>
            </a:r>
            <a:r>
              <a:rPr lang="cs-CZ" sz="3000" dirty="0">
                <a:solidFill>
                  <a:schemeClr val="bg2"/>
                </a:solidFill>
              </a:rPr>
              <a:t>(§ 207 až 210 zákoníku práce).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v práci na straně zaměstnavatele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189"/>
            <a:ext cx="8136904" cy="5040435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§ 207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Prostoje a přerušení práce způsobené nepříznivými povětrnostními vlivy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Nemůže-li zaměstnanec konat práci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a) pro přechodnou závadu způsobenou poruchou na strojním zařízení, kterou nezavinil, v dodávce surovin nebo pohonné síly, chybnými pracovními podklady nebo jinými provozními příčinami, jde o prostoj, a nebyl-li převeden na jinou práci, přísluší mu náhrada mzdy nebo platu ve výši </a:t>
            </a:r>
            <a:r>
              <a:rPr lang="cs-CZ" sz="3000" b="1" dirty="0">
                <a:solidFill>
                  <a:schemeClr val="bg2"/>
                </a:solidFill>
              </a:rPr>
              <a:t>nejméně 80 % průměrného výdělku,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v práci na straně zaměstnavatele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b) v důsledku přerušení práce způsobené nepříznivými povětrnostními vlivy nebo živelní událostí a nebyl-li převeden na jinou práci, přísluší mu náhrada mzdy nebo platu ve výši </a:t>
            </a:r>
            <a:r>
              <a:rPr lang="cs-CZ" sz="3000" b="1" dirty="0">
                <a:solidFill>
                  <a:schemeClr val="bg2"/>
                </a:solidFill>
              </a:rPr>
              <a:t>nejméně 60 % průměrného výdělku</a:t>
            </a:r>
            <a:r>
              <a:rPr lang="cs-CZ" sz="3000" dirty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Ostatní překážky na straně zaměstnavatele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Možnost převedení na jinou práce – zachování mzdy/platu, nebo doplatek do průměrného výdělku.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Souhlas zaměstnance.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Nárok na cestovní náhrady.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na straně zaměstnance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Překážky z důvodu obecného zájmu: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výkon veřejné funkce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výkon občanských povinností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jiné úkony v obecném zájmu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Důležité osobní překážky: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zdravotní důvody a péče o děti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jiné důležité osobní důvody (překážky)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Branná povinnost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Školení a studium při zaměstnání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z důvodu obecného zájmu s náhradou mzdy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Výkon veřejné funkce – zastupitel, poslanec, senátor. Je důležité, jestli je to uvolněná, nebo neuvolněná funkce.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Občanské povinnost – odborová činnost, pokud je to výkon funkce v odborech, dárcovství krve apod.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z důvodu obecného zájmu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bez náhrady mzdy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zprostředkovatele a rozhodce při kolektivním vyjednávání,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dobrovolný zdravotník Červeného kříže,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činnost při organizované zájmové tělovýchovné, sportovní nebo kulturní akce a nezbytné přípravě na ni,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výkon jiné odborové činnosti,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činnost členů volebních komisí při volbách do Parlamentu ČR, Evropského parlamentu a zastupitelstev územních samosprávných celků,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člen horské služby při práci v terénu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vedoucí a další pracovníci táborů pro děti.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6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Osobní překážky na straně zaměstnance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altLang="cs-CZ" b="1" dirty="0">
                <a:solidFill>
                  <a:schemeClr val="bg2"/>
                </a:solidFill>
              </a:rPr>
              <a:t>Důležité osobní překážky: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dirty="0">
                <a:solidFill>
                  <a:schemeClr val="bg2"/>
                </a:solidFill>
              </a:rPr>
              <a:t>		 – zdravotní důvody a péče o děti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dirty="0">
                <a:solidFill>
                  <a:schemeClr val="bg2"/>
                </a:solidFill>
              </a:rPr>
              <a:t>		 – jiné důležité osobní důvody</a:t>
            </a:r>
            <a:r>
              <a:rPr lang="cs-CZ" altLang="cs-CZ" sz="2800" dirty="0">
                <a:solidFill>
                  <a:schemeClr val="bg2"/>
                </a:solidFill>
              </a:rPr>
              <a:t> (překážky)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  <a:hlinkClick r:id="rId2"/>
              </a:rPr>
              <a:t>https://portal.pohoda.cz/dane-ucetnictvi-mzdy/mzdy-a-prace/narok-na-placene-volno/narok-na-placene-volno/</a:t>
            </a:r>
            <a:endParaRPr lang="cs-CZ" alt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Průměr pro náhrady – způsob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výpočtu je dán ZP (hrubá mzda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v rozhodném období /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odpracovaná doba v rozhodném období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alt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DF8939D-A282-4937-9F4C-1807E49D4A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429000"/>
            <a:ext cx="3456384" cy="30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3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3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4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2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8129</TotalTime>
  <Words>677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Vzletný</vt:lpstr>
      <vt:lpstr>Prezentace aplikace PowerPoint</vt:lpstr>
      <vt:lpstr>Překážky v práci</vt:lpstr>
      <vt:lpstr>Překážky v práci na straně zaměstnavatele</vt:lpstr>
      <vt:lpstr>Překážky v práci na straně zaměstnavatele</vt:lpstr>
      <vt:lpstr>Ostatní překážky na straně zaměstnavatele</vt:lpstr>
      <vt:lpstr>Překážky na straně zaměstnance</vt:lpstr>
      <vt:lpstr>Překážky z důvodu obecného zájmu s náhradou mzdy</vt:lpstr>
      <vt:lpstr>Překážky z důvodu obecného zájmu  bez náhrady mzdy</vt:lpstr>
      <vt:lpstr>Osobní překážky na straně zaměstnance</vt:lpstr>
      <vt:lpstr>Osobní překážky na straně zaměstnance –zdravotní důvody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253</cp:revision>
  <cp:lastPrinted>1601-01-01T00:00:00Z</cp:lastPrinted>
  <dcterms:created xsi:type="dcterms:W3CDTF">2005-09-23T13:42:26Z</dcterms:created>
  <dcterms:modified xsi:type="dcterms:W3CDTF">2022-11-03T06:53:59Z</dcterms:modified>
</cp:coreProperties>
</file>